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2.xml" ContentType="application/vnd.openxmlformats-officedocument.theme+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4.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6.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7.xml" ContentType="application/vnd.openxmlformats-officedocument.theme+xml"/>
  <Override PartName="/ppt/slideLayouts/slideLayout240.xml" ContentType="application/vnd.openxmlformats-officedocument.presentationml.slideLayout+xml"/>
  <Override PartName="/ppt/theme/theme2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3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2.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3.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4.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5.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6.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7.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8.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9.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0.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1.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2.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3.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4.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5.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6.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7.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8.xml" ContentType="application/vnd.openxmlformats-officedocument.theme+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9.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0.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1.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2.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53.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4.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5.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 id="2147483844" r:id="rId2"/>
    <p:sldMasterId id="2147483845" r:id="rId3"/>
    <p:sldMasterId id="2147483871" r:id="rId4"/>
    <p:sldMasterId id="2147483864" r:id="rId5"/>
    <p:sldMasterId id="2147483878" r:id="rId6"/>
    <p:sldMasterId id="2147483847" r:id="rId7"/>
    <p:sldMasterId id="2147483901" r:id="rId8"/>
    <p:sldMasterId id="2147483924" r:id="rId9"/>
    <p:sldMasterId id="2147483934" r:id="rId10"/>
    <p:sldMasterId id="2147483941" r:id="rId11"/>
    <p:sldMasterId id="2147483966" r:id="rId12"/>
    <p:sldMasterId id="2147483979" r:id="rId13"/>
    <p:sldMasterId id="2147483983" r:id="rId14"/>
    <p:sldMasterId id="2147483998" r:id="rId15"/>
    <p:sldMasterId id="2147484012" r:id="rId16"/>
    <p:sldMasterId id="2147484025" r:id="rId17"/>
    <p:sldMasterId id="2147484030" r:id="rId18"/>
    <p:sldMasterId id="2147484044" r:id="rId19"/>
    <p:sldMasterId id="2147484055" r:id="rId20"/>
    <p:sldMasterId id="2147484065" r:id="rId21"/>
    <p:sldMasterId id="2147484072" r:id="rId22"/>
    <p:sldMasterId id="2147484085" r:id="rId23"/>
    <p:sldMasterId id="2147484092" r:id="rId24"/>
    <p:sldMasterId id="2147484097" r:id="rId25"/>
    <p:sldMasterId id="2147484111" r:id="rId26"/>
    <p:sldMasterId id="2147484124" r:id="rId27"/>
    <p:sldMasterId id="2147484136" r:id="rId28"/>
    <p:sldMasterId id="2147484139" r:id="rId29"/>
    <p:sldMasterId id="2147484151" r:id="rId30"/>
    <p:sldMasterId id="2147484164" r:id="rId31"/>
    <p:sldMasterId id="2147484174" r:id="rId32"/>
    <p:sldMasterId id="2147484188" r:id="rId33"/>
    <p:sldMasterId id="2147484202" r:id="rId34"/>
    <p:sldMasterId id="2147484227" r:id="rId35"/>
    <p:sldMasterId id="2147484239" r:id="rId36"/>
    <p:sldMasterId id="2147484246" r:id="rId37"/>
    <p:sldMasterId id="2147484260" r:id="rId38"/>
    <p:sldMasterId id="2147484272" r:id="rId39"/>
    <p:sldMasterId id="2147484307" r:id="rId40"/>
    <p:sldMasterId id="2147484342" r:id="rId41"/>
    <p:sldMasterId id="2147484353" r:id="rId42"/>
    <p:sldMasterId id="2147484358" r:id="rId43"/>
    <p:sldMasterId id="2147484371" r:id="rId44"/>
    <p:sldMasterId id="2147484384" r:id="rId45"/>
    <p:sldMasterId id="2147484397" r:id="rId46"/>
    <p:sldMasterId id="2147484410" r:id="rId47"/>
    <p:sldMasterId id="2147484423" r:id="rId48"/>
    <p:sldMasterId id="2147484436" r:id="rId49"/>
    <p:sldMasterId id="2147484449" r:id="rId50"/>
    <p:sldMasterId id="2147484460" r:id="rId51"/>
    <p:sldMasterId id="2147484474" r:id="rId52"/>
    <p:sldMasterId id="2147484488" r:id="rId53"/>
    <p:sldMasterId id="2147484501" r:id="rId54"/>
    <p:sldMasterId id="2147484510" r:id="rId55"/>
    <p:sldMasterId id="2147484520" r:id="rId56"/>
  </p:sldMasterIdLst>
  <p:notesMasterIdLst>
    <p:notesMasterId r:id="rId110"/>
  </p:notesMasterIdLst>
  <p:handoutMasterIdLst>
    <p:handoutMasterId r:id="rId111"/>
  </p:handoutMasterIdLst>
  <p:sldIdLst>
    <p:sldId id="581" r:id="rId57"/>
    <p:sldId id="582" r:id="rId58"/>
    <p:sldId id="584" r:id="rId59"/>
    <p:sldId id="596" r:id="rId60"/>
    <p:sldId id="697" r:id="rId61"/>
    <p:sldId id="1076" r:id="rId62"/>
    <p:sldId id="700" r:id="rId63"/>
    <p:sldId id="1077" r:id="rId64"/>
    <p:sldId id="1080" r:id="rId65"/>
    <p:sldId id="1081" r:id="rId66"/>
    <p:sldId id="1082" r:id="rId67"/>
    <p:sldId id="1083" r:id="rId68"/>
    <p:sldId id="1086" r:id="rId69"/>
    <p:sldId id="1074" r:id="rId70"/>
    <p:sldId id="1004" r:id="rId71"/>
    <p:sldId id="1005" r:id="rId72"/>
    <p:sldId id="1006" r:id="rId73"/>
    <p:sldId id="1007" r:id="rId74"/>
    <p:sldId id="1008" r:id="rId75"/>
    <p:sldId id="1009" r:id="rId76"/>
    <p:sldId id="1010" r:id="rId77"/>
    <p:sldId id="1011" r:id="rId78"/>
    <p:sldId id="1012" r:id="rId79"/>
    <p:sldId id="1013" r:id="rId80"/>
    <p:sldId id="1014" r:id="rId81"/>
    <p:sldId id="1015" r:id="rId82"/>
    <p:sldId id="1017" r:id="rId83"/>
    <p:sldId id="731" r:id="rId84"/>
    <p:sldId id="735" r:id="rId85"/>
    <p:sldId id="1066" r:id="rId86"/>
    <p:sldId id="1065" r:id="rId87"/>
    <p:sldId id="1036" r:id="rId88"/>
    <p:sldId id="1072" r:id="rId89"/>
    <p:sldId id="1070" r:id="rId90"/>
    <p:sldId id="1088" r:id="rId91"/>
    <p:sldId id="1089" r:id="rId92"/>
    <p:sldId id="1073" r:id="rId93"/>
    <p:sldId id="1038" r:id="rId94"/>
    <p:sldId id="1040" r:id="rId95"/>
    <p:sldId id="1041" r:id="rId96"/>
    <p:sldId id="1042" r:id="rId97"/>
    <p:sldId id="1043" r:id="rId98"/>
    <p:sldId id="1044" r:id="rId99"/>
    <p:sldId id="664" r:id="rId100"/>
    <p:sldId id="666" r:id="rId101"/>
    <p:sldId id="668" r:id="rId102"/>
    <p:sldId id="669" r:id="rId103"/>
    <p:sldId id="670" r:id="rId104"/>
    <p:sldId id="1020" r:id="rId105"/>
    <p:sldId id="1090" r:id="rId106"/>
    <p:sldId id="1075" r:id="rId107"/>
    <p:sldId id="1002" r:id="rId108"/>
    <p:sldId id="1003" r:id="rId10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3" orient="horz" pos="2616" userDrawn="1">
          <p15:clr>
            <a:srgbClr val="A4A3A4"/>
          </p15:clr>
        </p15:guide>
        <p15:guide id="4" pos="4008"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40000"/>
    <a:srgbClr val="7A0000"/>
    <a:srgbClr val="597D3B"/>
    <a:srgbClr val="C76725"/>
    <a:srgbClr val="92D050"/>
    <a:srgbClr val="6E2246"/>
    <a:srgbClr val="053043"/>
    <a:srgbClr val="003144"/>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7509" autoAdjust="0"/>
  </p:normalViewPr>
  <p:slideViewPr>
    <p:cSldViewPr snapToGrid="0" snapToObjects="1">
      <p:cViewPr varScale="1">
        <p:scale>
          <a:sx n="80" d="100"/>
          <a:sy n="80" d="100"/>
        </p:scale>
        <p:origin x="906" y="60"/>
      </p:cViewPr>
      <p:guideLst>
        <p:guide orient="horz" pos="1536"/>
        <p:guide orient="horz" pos="2616"/>
        <p:guide pos="4008"/>
      </p:guideLst>
    </p:cSldViewPr>
  </p:slideViewPr>
  <p:outlineViewPr>
    <p:cViewPr>
      <p:scale>
        <a:sx n="33" d="100"/>
        <a:sy n="33" d="100"/>
      </p:scale>
      <p:origin x="0" y="-2238"/>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200" d="100"/>
          <a:sy n="200" d="100"/>
        </p:scale>
        <p:origin x="-624" y="-8371"/>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commentAuthors" Target="commentAuthors.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 Target="slides/slide2.xml"/><Relationship Id="rId66" Type="http://schemas.openxmlformats.org/officeDocument/2006/relationships/slide" Target="slides/slide10.xml"/><Relationship Id="rId74" Type="http://schemas.openxmlformats.org/officeDocument/2006/relationships/slide" Target="slides/slide18.xml"/><Relationship Id="rId79" Type="http://schemas.openxmlformats.org/officeDocument/2006/relationships/slide" Target="slides/slide23.xml"/><Relationship Id="rId87" Type="http://schemas.openxmlformats.org/officeDocument/2006/relationships/slide" Target="slides/slide31.xml"/><Relationship Id="rId102" Type="http://schemas.openxmlformats.org/officeDocument/2006/relationships/slide" Target="slides/slide46.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slide" Target="slides/slide26.xml"/><Relationship Id="rId90" Type="http://schemas.openxmlformats.org/officeDocument/2006/relationships/slide" Target="slides/slide34.xml"/><Relationship Id="rId95"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slide" Target="slides/slide24.xml"/><Relationship Id="rId85" Type="http://schemas.openxmlformats.org/officeDocument/2006/relationships/slide" Target="slides/slide29.xml"/><Relationship Id="rId93" Type="http://schemas.openxmlformats.org/officeDocument/2006/relationships/slide" Target="slides/slide37.xml"/><Relationship Id="rId98"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103" Type="http://schemas.openxmlformats.org/officeDocument/2006/relationships/slide" Target="slides/slide47.xml"/><Relationship Id="rId108" Type="http://schemas.openxmlformats.org/officeDocument/2006/relationships/slide" Target="slides/slide52.xml"/><Relationship Id="rId116"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7-09-21T15:37:57.605" idx="1">
    <p:pos x="10" y="10"/>
    <p:text/>
    <p:extLst>
      <p:ext uri="{C676402C-5697-4E1C-873F-D02D1690AC5C}">
        <p15:threadingInfo xmlns:p15="http://schemas.microsoft.com/office/powerpoint/2012/main" timeZoneBias="300"/>
      </p:ext>
    </p:extLst>
  </p:cm>
  <p:cm authorId="3" dt="2017-09-21T15:38:16.863" idx="2">
    <p:pos x="5515" y="3283"/>
    <p:text>Change my title to Director, Education Services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579" tIns="48289" rIns="96579" bIns="48289" rtlCol="0"/>
          <a:lstStyle>
            <a:lvl1pPr algn="l">
              <a:defRPr sz="1200"/>
            </a:lvl1pPr>
          </a:lstStyle>
          <a:p>
            <a:endParaRPr lang="en-US" dirty="0"/>
          </a:p>
        </p:txBody>
      </p:sp>
      <p:sp>
        <p:nvSpPr>
          <p:cNvPr id="3" name="Date Placeholder 2"/>
          <p:cNvSpPr>
            <a:spLocks noGrp="1"/>
          </p:cNvSpPr>
          <p:nvPr>
            <p:ph type="dt" sz="quarter" idx="1"/>
          </p:nvPr>
        </p:nvSpPr>
        <p:spPr>
          <a:xfrm>
            <a:off x="4143589" y="0"/>
            <a:ext cx="3169920" cy="480060"/>
          </a:xfrm>
          <a:prstGeom prst="rect">
            <a:avLst/>
          </a:prstGeom>
        </p:spPr>
        <p:txBody>
          <a:bodyPr vert="horz" lIns="96579" tIns="48289" rIns="96579" bIns="48289" rtlCol="0"/>
          <a:lstStyle>
            <a:lvl1pPr algn="r">
              <a:defRPr sz="1200"/>
            </a:lvl1pPr>
          </a:lstStyle>
          <a:p>
            <a:fld id="{3305885A-6842-2C4F-A47D-0088745848D6}" type="datetime1">
              <a:rPr lang="en-US" smtClean="0"/>
              <a:pPr/>
              <a:t>7/19/2018</a:t>
            </a:fld>
            <a:endParaRPr lang="en-US" dirty="0"/>
          </a:p>
        </p:txBody>
      </p:sp>
      <p:sp>
        <p:nvSpPr>
          <p:cNvPr id="4" name="Footer Placeholder 3"/>
          <p:cNvSpPr>
            <a:spLocks noGrp="1"/>
          </p:cNvSpPr>
          <p:nvPr>
            <p:ph type="ftr" sz="quarter" idx="2"/>
          </p:nvPr>
        </p:nvSpPr>
        <p:spPr>
          <a:xfrm>
            <a:off x="1" y="9119474"/>
            <a:ext cx="3169920" cy="480060"/>
          </a:xfrm>
          <a:prstGeom prst="rect">
            <a:avLst/>
          </a:prstGeom>
        </p:spPr>
        <p:txBody>
          <a:bodyPr vert="horz" lIns="96579" tIns="48289" rIns="96579" bIns="482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474"/>
            <a:ext cx="3169920" cy="480060"/>
          </a:xfrm>
          <a:prstGeom prst="rect">
            <a:avLst/>
          </a:prstGeom>
        </p:spPr>
        <p:txBody>
          <a:bodyPr vert="horz" lIns="96579" tIns="48289" rIns="96579" bIns="48289" rtlCol="0" anchor="b"/>
          <a:lstStyle>
            <a:lvl1pPr algn="r">
              <a:defRPr sz="1200"/>
            </a:lvl1pPr>
          </a:lstStyle>
          <a:p>
            <a:fld id="{7B163D47-F985-FB44-B0C7-11A54BDBBEF7}" type="slidenum">
              <a:rPr lang="en-US" smtClean="0"/>
              <a:pPr/>
              <a:t>‹#›</a:t>
            </a:fld>
            <a:endParaRPr lang="en-US" dirty="0"/>
          </a:p>
        </p:txBody>
      </p:sp>
    </p:spTree>
    <p:extLst>
      <p:ext uri="{BB962C8B-B14F-4D97-AF65-F5344CB8AC3E}">
        <p14:creationId xmlns:p14="http://schemas.microsoft.com/office/powerpoint/2010/main" val="230971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579" tIns="48289" rIns="96579" bIns="48289" rtlCol="0"/>
          <a:lstStyle>
            <a:lvl1pPr algn="l">
              <a:defRPr sz="12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6579" tIns="48289" rIns="96579" bIns="48289" rtlCol="0"/>
          <a:lstStyle>
            <a:lvl1pPr algn="r">
              <a:defRPr sz="1200"/>
            </a:lvl1pPr>
          </a:lstStyle>
          <a:p>
            <a:fld id="{76CA2460-2400-E848-A05D-90B7C3150F43}" type="datetime1">
              <a:rPr lang="en-US" smtClean="0"/>
              <a:pPr/>
              <a:t>7/19/2018</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579" tIns="48289" rIns="96579" bIns="48289"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579" tIns="48289" rIns="96579" bIns="482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579" tIns="48289" rIns="96579" bIns="482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4"/>
            <a:ext cx="3169920" cy="480060"/>
          </a:xfrm>
          <a:prstGeom prst="rect">
            <a:avLst/>
          </a:prstGeom>
        </p:spPr>
        <p:txBody>
          <a:bodyPr vert="horz" lIns="96579" tIns="48289" rIns="96579" bIns="48289" rtlCol="0" anchor="b"/>
          <a:lstStyle>
            <a:lvl1pPr algn="r">
              <a:defRPr sz="1200"/>
            </a:lvl1pPr>
          </a:lstStyle>
          <a:p>
            <a:fld id="{E823E719-807A-0E46-8009-A7552870E85C}" type="slidenum">
              <a:rPr lang="en-US" smtClean="0"/>
              <a:pPr/>
              <a:t>‹#›</a:t>
            </a:fld>
            <a:endParaRPr lang="en-US" dirty="0"/>
          </a:p>
        </p:txBody>
      </p:sp>
    </p:spTree>
    <p:extLst>
      <p:ext uri="{BB962C8B-B14F-4D97-AF65-F5344CB8AC3E}">
        <p14:creationId xmlns:p14="http://schemas.microsoft.com/office/powerpoint/2010/main" val="13787561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1</a:t>
            </a:fld>
            <a:endParaRPr lang="en-US" dirty="0"/>
          </a:p>
        </p:txBody>
      </p:sp>
    </p:spTree>
    <p:extLst>
      <p:ext uri="{BB962C8B-B14F-4D97-AF65-F5344CB8AC3E}">
        <p14:creationId xmlns:p14="http://schemas.microsoft.com/office/powerpoint/2010/main" val="1341828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738529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640936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444674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1639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00833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smtClean="0"/>
              <a:t>What is Reverse Transfer?   A student starts at a community college transfers to a university WITHOUT a degree.  Your taking the credits the student is earning at the university and sending them back to the community college to evaluate for a degree.  Sounds Simple but it can be complicated.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92748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 could give you a solution that has the </a:t>
            </a:r>
            <a:r>
              <a:rPr lang="en-US" dirty="0" smtClean="0"/>
              <a:t>potential </a:t>
            </a:r>
            <a:r>
              <a:rPr lang="en-US" dirty="0"/>
              <a:t>for </a:t>
            </a:r>
          </a:p>
          <a:p>
            <a:endParaRPr lang="en-US" dirty="0" smtClean="0"/>
          </a:p>
          <a:p>
            <a:r>
              <a:rPr lang="en-US" dirty="0" smtClean="0"/>
              <a:t>Increasing your funding</a:t>
            </a:r>
            <a:endParaRPr lang="en-US" dirty="0"/>
          </a:p>
          <a:p>
            <a:r>
              <a:rPr lang="en-US" dirty="0"/>
              <a:t>Increased Completion Rates</a:t>
            </a:r>
          </a:p>
          <a:p>
            <a:r>
              <a:rPr lang="en-US" dirty="0"/>
              <a:t>Increased Enrollment </a:t>
            </a:r>
          </a:p>
          <a:p>
            <a:r>
              <a:rPr lang="en-US" dirty="0" smtClean="0"/>
              <a:t>Help in Lowering </a:t>
            </a:r>
            <a:r>
              <a:rPr lang="en-US" dirty="0"/>
              <a:t>Default rates</a:t>
            </a:r>
          </a:p>
          <a:p>
            <a:r>
              <a:rPr lang="en-US" dirty="0"/>
              <a:t>And even better you are awarding degrees to students who have earned it.  </a:t>
            </a:r>
          </a:p>
          <a:p>
            <a:endParaRPr lang="en-US" dirty="0"/>
          </a:p>
          <a:p>
            <a:r>
              <a:rPr lang="en-US" dirty="0"/>
              <a:t>That is Reverse Transfer</a:t>
            </a:r>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33461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we owe to these students to help them get their degree?</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9363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 shows just like students who transfer with an associate degree that getting the degree through reverse transfer increases the likelihood of getting a bachelors degree.  So both Universities and Community Colleges Win by increasing their graduates.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1726086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40-50% of the students who transfer without a degree never complete a degree so they walk away with nothing but debt.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57481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2</a:t>
            </a:fld>
            <a:endParaRPr lang="en-US" dirty="0"/>
          </a:p>
        </p:txBody>
      </p:sp>
    </p:spTree>
    <p:extLst>
      <p:ext uri="{BB962C8B-B14F-4D97-AF65-F5344CB8AC3E}">
        <p14:creationId xmlns:p14="http://schemas.microsoft.com/office/powerpoint/2010/main" val="624781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with the lowest amount of debt have the highest default rates.  The early transfers who stop out have difficulty getting high paying jobs because they only have a high school diploma. Most employers do not look at some college as a benefit. These students are less likely to be able to pay back their loans due to not being able to get a high paying job.   If for no other reason this is a BIG reason to participate in reverse transfer.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15536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work hard to go to college and earn their degrees, reverse transfer is the right thing to do for the student.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97967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Clearinghouse is known for providing support to initiatives that the education community request and needs.  Reverse Transfer is one of those new services that the registrar community came together and said it makes sense for this to be national and the Clearinghouse is the place to do it. </a:t>
            </a:r>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416408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transfer multiple times and move all over our country, The Clearinghouse has the capability to cross public, private and state lines to help students get their degrees. </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184865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 it work?   This is a course grade data exchange, not transcripts.   Typically the four year institution gets the FERPA release from the students, then sends one file of all students to the Clearinghouse.  We then take that data and send out to all the different community colleges the students have transferred from all over the country.    To give an example UT Austin, Texas is mandated by law for reverse transfer, sends us all their students each semester.   This past year when new community colleges signed on board in Pennsylvania and Wisconsin they had students already to evaluate.</a:t>
            </a:r>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611630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the benefits of using our service to community colleges? </a:t>
            </a:r>
          </a:p>
          <a:p>
            <a:endParaRPr lang="en-US" dirty="0"/>
          </a:p>
          <a:p>
            <a:r>
              <a:rPr lang="en-US" dirty="0" smtClean="0"/>
              <a:t>BULLET 1:  For those of you who work closely with transfer students you know they request their transcripts to be sent to the university right when grades are posted and do not wait till their degree is posted.   In sending students back to the community college for reverse transfer many universities send students who already have a degree. We have that data and alleviate the workload on the community college by filtering for associate degrees.</a:t>
            </a:r>
          </a:p>
          <a:p>
            <a:endParaRPr lang="en-US" dirty="0"/>
          </a:p>
          <a:p>
            <a:r>
              <a:rPr lang="en-US" dirty="0" smtClean="0"/>
              <a:t>BULLET 2:  When the files come in you can look to see what the work load will be and determine in the semester when you want to process the students and then graduate them in your normal processes at the end of the semester</a:t>
            </a:r>
          </a:p>
          <a:p>
            <a:endParaRPr lang="en-US" dirty="0"/>
          </a:p>
          <a:p>
            <a:r>
              <a:rPr lang="en-US" dirty="0" smtClean="0"/>
              <a:t>BULLET 3: Student call and asks if you have their information for reverse transfer just log in and there it is.</a:t>
            </a:r>
          </a:p>
          <a:p>
            <a:endParaRPr lang="en-US" dirty="0"/>
          </a:p>
          <a:p>
            <a:r>
              <a:rPr lang="en-US" dirty="0" smtClean="0"/>
              <a:t>BULLET 4:   No shuffling through the different types of transcripts to find out if you have received the student for reverse transfer.  Log in and you know immediately, and see the students course work.</a:t>
            </a:r>
          </a:p>
          <a:p>
            <a:endParaRPr lang="en-US" dirty="0"/>
          </a:p>
          <a:p>
            <a:r>
              <a:rPr lang="en-US" dirty="0" smtClean="0"/>
              <a:t>BULLET 4:  you know this one</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938079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1:  The research has shown students who get an associate degree are more likely to get a bachelors degree. </a:t>
            </a:r>
          </a:p>
          <a:p>
            <a:endParaRPr lang="en-US" dirty="0"/>
          </a:p>
          <a:p>
            <a:r>
              <a:rPr lang="en-US" dirty="0" smtClean="0"/>
              <a:t>Bullet 2:  </a:t>
            </a:r>
            <a:r>
              <a:rPr lang="en-US" dirty="0"/>
              <a:t>We have the ability to cross public, private and state lines, no one else has that capability.  Think about our military students who typically move all over the country taking classes form 4-6 different institutions</a:t>
            </a:r>
          </a:p>
          <a:p>
            <a:endParaRPr lang="en-US" dirty="0" smtClean="0"/>
          </a:p>
          <a:p>
            <a:endParaRPr lang="en-US" dirty="0"/>
          </a:p>
          <a:p>
            <a:r>
              <a:rPr lang="en-US" dirty="0" smtClean="0"/>
              <a:t>Bullet 3:  The Host/University submits one file each semester not multiple transcripts</a:t>
            </a:r>
          </a:p>
          <a:p>
            <a:endParaRPr lang="en-US" dirty="0"/>
          </a:p>
          <a:p>
            <a:r>
              <a:rPr lang="en-US" dirty="0" smtClean="0"/>
              <a:t>Bullet 4:  This one can be read.</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905023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7708457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6227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Order Delivery: Transcripts Delivered in Minutes</a:t>
            </a:r>
          </a:p>
          <a:p>
            <a:endParaRPr lang="en-US" dirty="0" smtClean="0"/>
          </a:p>
          <a:p>
            <a:r>
              <a:rPr lang="en-US" dirty="0" smtClean="0"/>
              <a:t>eTransc</a:t>
            </a:r>
            <a:r>
              <a:rPr lang="en-US" baseline="0" dirty="0" smtClean="0"/>
              <a:t>ript Solution will receive the order information from the Clearinghouse Transcript Ordering and produce and deliver an electronic transcript completely touch free in as little as 15 minutes. Here is an example of a real order. The order was placed at 4:46 in the afternoon, one minute later the consent form was received, 3 minutes later the order was sent to the Ellucian SIS, and in one minute after that the solution created an electronic transcript and sent it back to the Clearinghouse where it was available for download 9 minutes later.  </a:t>
            </a:r>
            <a:endParaRPr lang="en-US" dirty="0"/>
          </a:p>
        </p:txBody>
      </p:sp>
      <p:sp>
        <p:nvSpPr>
          <p:cNvPr id="4" name="Slide Number Placeholder 3"/>
          <p:cNvSpPr>
            <a:spLocks noGrp="1"/>
          </p:cNvSpPr>
          <p:nvPr>
            <p:ph type="sldNum" sz="quarter" idx="10"/>
          </p:nvPr>
        </p:nvSpPr>
        <p:spPr/>
        <p:txBody>
          <a:bodyPr/>
          <a:lstStyle/>
          <a:p>
            <a:fld id="{D45E25F0-DA25-414B-BD60-1A273F73493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7788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pPr/>
              <a:t>3</a:t>
            </a:fld>
            <a:endParaRPr lang="en-US" dirty="0"/>
          </a:p>
        </p:txBody>
      </p:sp>
    </p:spTree>
    <p:extLst>
      <p:ext uri="{BB962C8B-B14F-4D97-AF65-F5344CB8AC3E}">
        <p14:creationId xmlns:p14="http://schemas.microsoft.com/office/powerpoint/2010/main" val="26250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428270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82990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have we done? We were thinking about mobility, incorruptible, trustworthy and also about the “subject matter”: the student. At the end of the day the convergence point of all this is the individual. </a:t>
            </a:r>
          </a:p>
          <a:p>
            <a:endParaRPr lang="en-US" dirty="0"/>
          </a:p>
          <a:p>
            <a:r>
              <a:rPr lang="en-US" dirty="0"/>
              <a:t>please allow me to talk briefly about the concept and intent of MyHub. We already report Enrollment records on behalf of most of you and </a:t>
            </a:r>
          </a:p>
          <a:p>
            <a:endParaRPr lang="en-US" dirty="0"/>
          </a:p>
          <a:p>
            <a:endParaRPr lang="en-US" dirty="0"/>
          </a:p>
          <a:p>
            <a:r>
              <a:rPr lang="en-US" dirty="0"/>
              <a:t>Reuse double helix?</a:t>
            </a:r>
          </a:p>
          <a:p>
            <a:r>
              <a:rPr lang="en-US" dirty="0"/>
              <a:t>Focus on individual (all comes together)</a:t>
            </a:r>
          </a:p>
          <a:p>
            <a:r>
              <a:rPr lang="en-US" dirty="0"/>
              <a:t>Outcome: institution=better</a:t>
            </a:r>
            <a:r>
              <a:rPr lang="en-US" baseline="0" dirty="0"/>
              <a:t> quality; indiv=portal to carry around portfolio; companies=validations &amp; recruiting/post positions</a:t>
            </a:r>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13933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EAF364-8424-4DB6-A5E4-4122AD98436A}" type="slidenum">
              <a:rPr lang="en-US" smtClean="0"/>
              <a:t>4</a:t>
            </a:fld>
            <a:endParaRPr lang="en-US" dirty="0"/>
          </a:p>
        </p:txBody>
      </p:sp>
    </p:spTree>
    <p:extLst>
      <p:ext uri="{BB962C8B-B14F-4D97-AF65-F5344CB8AC3E}">
        <p14:creationId xmlns:p14="http://schemas.microsoft.com/office/powerpoint/2010/main" val="351386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ln/>
        </p:spPr>
        <p:txBody>
          <a:bodyPr>
            <a:normAutofit/>
          </a:bodyPr>
          <a:lstStyle/>
          <a:p>
            <a:pPr eaLnBrk="1" hangingPunct="1">
              <a:defRPr/>
            </a:pPr>
            <a:r>
              <a:rPr lang="en-US" sz="1000" dirty="0"/>
              <a:t>The Clearinghouse currently supports the 4 listed service areas and makes available all of the associated services.  I will now provide a very brief overview of each of the services. </a:t>
            </a:r>
          </a:p>
          <a:p>
            <a:pPr eaLnBrk="1" hangingPunct="1">
              <a:defRPr/>
            </a:pPr>
            <a:endParaRPr lang="en-US" sz="1000" dirty="0"/>
          </a:p>
          <a:p>
            <a:pPr eaLnBrk="1" hangingPunct="1">
              <a:defRPr/>
            </a:pPr>
            <a:r>
              <a:rPr lang="en-US" sz="1000" dirty="0"/>
              <a:t>&lt;click&gt;</a:t>
            </a:r>
          </a:p>
        </p:txBody>
      </p:sp>
    </p:spTree>
    <p:extLst>
      <p:ext uri="{BB962C8B-B14F-4D97-AF65-F5344CB8AC3E}">
        <p14:creationId xmlns:p14="http://schemas.microsoft.com/office/powerpoint/2010/main" val="178957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522136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defRPr/>
            </a:pPr>
            <a:r>
              <a:rPr lang="en-US" dirty="0" smtClean="0"/>
              <a:t>This slide illustrates the enrollment reporting process for an institution,</a:t>
            </a:r>
            <a:r>
              <a:rPr lang="en-US" baseline="0" dirty="0" smtClean="0"/>
              <a:t> prior to the National Student Clearinghouse. Reporting was primarily paper based – green bar paper.  Everyone suffered including institutions, students and loan servicers. </a:t>
            </a:r>
          </a:p>
          <a:p>
            <a:pPr defTabSz="474254">
              <a:defRPr/>
            </a:pPr>
            <a:endParaRPr lang="en-US" baseline="0" dirty="0" smtClean="0"/>
          </a:p>
          <a:p>
            <a:pPr defTabSz="474254">
              <a:defRPr/>
            </a:pPr>
            <a:r>
              <a:rPr lang="en-US" baseline="0" dirty="0" smtClean="0"/>
              <a:t>Animation notes:</a:t>
            </a:r>
          </a:p>
          <a:p>
            <a:pPr marL="228600" indent="-228600" defTabSz="474254">
              <a:buAutoNum type="arabicPeriod"/>
              <a:defRPr/>
            </a:pPr>
            <a:r>
              <a:rPr lang="en-US" baseline="0" dirty="0" smtClean="0"/>
              <a:t>Inquiries to the school</a:t>
            </a:r>
          </a:p>
          <a:p>
            <a:pPr marL="228600" indent="-228600" defTabSz="474254">
              <a:buAutoNum type="arabicPeriod"/>
              <a:defRPr/>
            </a:pPr>
            <a:r>
              <a:rPr lang="en-US" baseline="0" dirty="0" smtClean="0"/>
              <a:t>Inquiries to the students</a:t>
            </a:r>
          </a:p>
          <a:p>
            <a:pPr marL="228600" indent="-228600" defTabSz="474254">
              <a:buAutoNum type="arabicPeriod"/>
              <a:defRPr/>
            </a:pPr>
            <a:r>
              <a:rPr lang="en-US" baseline="0" dirty="0" smtClean="0"/>
              <a:t>Responses from the school and students</a:t>
            </a:r>
          </a:p>
          <a:p>
            <a:pPr marL="228600" indent="-228600" defTabSz="474254">
              <a:buAutoNum type="arabicPeriod"/>
              <a:defRPr/>
            </a:pPr>
            <a:r>
              <a:rPr lang="en-US" baseline="0" dirty="0" smtClean="0"/>
              <a:t>Communications between all parties</a:t>
            </a:r>
          </a:p>
          <a:p>
            <a:pPr marL="228600" indent="-228600" defTabSz="474254">
              <a:buAutoNum type="arabicPeriod"/>
              <a:defRPr/>
            </a:pPr>
            <a:r>
              <a:rPr lang="en-US" dirty="0" smtClean="0"/>
              <a:t>Result:</a:t>
            </a:r>
            <a:r>
              <a:rPr lang="en-US" baseline="0" dirty="0" smtClean="0"/>
              <a:t> a big mess</a:t>
            </a:r>
            <a:endParaRPr lang="en-US" dirty="0" smtClean="0"/>
          </a:p>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02411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242069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23E719-807A-0E46-8009-A7552870E85C}"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529169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53.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6.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6.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15439328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6956690" y="6224753"/>
            <a:ext cx="1494247" cy="196371"/>
          </a:xfrm>
          <a:prstGeom prst="rect">
            <a:avLst/>
          </a:prstGeom>
        </p:spPr>
        <p:txBody>
          <a:bodyPr/>
          <a:lstStyle/>
          <a:p>
            <a:fld id="{CD772277-6CF8-974A-90CF-D64EFD964BA7}"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a:xfrm>
            <a:off x="8524875" y="6224753"/>
            <a:ext cx="497520" cy="196371"/>
          </a:xfrm>
          <a:prstGeom prst="rect">
            <a:avLst/>
          </a:prstGeom>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a:prstGeom prst="rect">
            <a:avLst/>
          </a:prstGeo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106785032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956690" y="6224753"/>
            <a:ext cx="1494247" cy="196371"/>
          </a:xfrm>
          <a:prstGeom prst="rect">
            <a:avLst/>
          </a:prstGeom>
        </p:spPr>
        <p:txBody>
          <a:bodyPr/>
          <a:lstStyle/>
          <a:p>
            <a:fld id="{A08BBF3E-927D-894A-8B28-3C65C4D92831}"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a:xfrm>
            <a:off x="8524875" y="6224753"/>
            <a:ext cx="497520" cy="196371"/>
          </a:xfrm>
          <a:prstGeom prst="rect">
            <a:avLst/>
          </a:prstGeom>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625054004"/>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2783"/>
            <a:ext cx="8229600" cy="944880"/>
          </a:xfrm>
        </p:spPr>
        <p:txBody>
          <a:bodyPr/>
          <a:lstStyle>
            <a:lvl1pPr>
              <a:defRPr>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25040"/>
          </a:xfrm>
          <a:prstGeom prst="rect">
            <a:avLst/>
          </a:prstGeom>
        </p:spPr>
      </p:pic>
    </p:spTree>
    <p:extLst>
      <p:ext uri="{BB962C8B-B14F-4D97-AF65-F5344CB8AC3E}">
        <p14:creationId xmlns:p14="http://schemas.microsoft.com/office/powerpoint/2010/main" val="250562692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8F80E73-C61B-4C07-9FBA-99D0B6FF37D1}"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53232284"/>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A666CD8-708E-41BB-A838-89AD46ED5AB2}"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9980591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A340ED4-36D9-4A37-8E3B-17F96E781961}"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3362760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A71CB1-99E7-4692-9318-3CAF4B5AC79E}"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53410231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11C0F56-6250-4DD3-9EA1-84B12D4443DA}"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7974998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DE302340-3B9A-4505-AEC5-D17EF2B4BE75}"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86925808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8E2BAE3-4F2D-43CB-9189-32F49935A8B8}"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53887650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71326422"/>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D39B7675-6DB0-488E-B871-1C2CF0A93356}"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03393967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CA41920-3F65-4933-9536-0FF94949AECD}"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12270676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EEEA9F1-016A-487A-B621-5B8281ACAAA5}"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88634452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33125C-14F4-4AAE-A0A1-EAF346EB9A85}"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2174335736"/>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C34285A-F303-4C7F-B648-6CFA632B960D}"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41785733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2AA96BF-04EB-42A7-B9C3-188AD3F4E455}" type="datetime1">
              <a:rPr lang="en-US" smtClean="0">
                <a:solidFill>
                  <a:srgbClr val="FFFFFF">
                    <a:lumMod val="75000"/>
                  </a:srgbClr>
                </a:solidFill>
              </a:rPr>
              <a:pPr/>
              <a:t>7/19/2018</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2173634492"/>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Rectangle 3"/>
          <p:cNvSpPr>
            <a:spLocks noGrp="1"/>
          </p:cNvSpPr>
          <p:nvPr>
            <p:ph idx="1"/>
          </p:nvPr>
        </p:nvSpPr>
        <p:spPr>
          <a:xfrm>
            <a:off x="1037001" y="1695982"/>
            <a:ext cx="7059782" cy="4771227"/>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10"/>
          <p:cNvSpPr>
            <a:spLocks noGrp="1"/>
          </p:cNvSpPr>
          <p:nvPr>
            <p:ph type="title"/>
          </p:nvPr>
        </p:nvSpPr>
        <p:spPr>
          <a:xfrm>
            <a:off x="457200" y="33545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4" name="TextBox 3"/>
          <p:cNvSpPr txBox="1"/>
          <p:nvPr userDrawn="1"/>
        </p:nvSpPr>
        <p:spPr>
          <a:xfrm>
            <a:off x="148144" y="6559160"/>
            <a:ext cx="3070136" cy="200055"/>
          </a:xfrm>
          <a:prstGeom prst="rect">
            <a:avLst/>
          </a:prstGeom>
          <a:noFill/>
        </p:spPr>
        <p:txBody>
          <a:bodyPr wrap="square" rtlCol="0">
            <a:spAutoFit/>
          </a:bodyPr>
          <a:lstStyle/>
          <a:p>
            <a:r>
              <a:rPr lang="en-US" sz="700" i="1" dirty="0" smtClean="0">
                <a:solidFill>
                  <a:srgbClr val="003144">
                    <a:lumMod val="75000"/>
                    <a:lumOff val="25000"/>
                  </a:srgbClr>
                </a:solidFill>
                <a:cs typeface="Arial" pitchFamily="34" charset="0"/>
              </a:rPr>
              <a:t>©2010 National Student Clearinghouse. All rights reserved.</a:t>
            </a:r>
            <a:endParaRPr lang="en-US" sz="700" i="1" dirty="0">
              <a:solidFill>
                <a:srgbClr val="003144">
                  <a:lumMod val="75000"/>
                  <a:lumOff val="25000"/>
                </a:srgbClr>
              </a:solidFill>
              <a:cs typeface="Arial" pitchFamily="34" charset="0"/>
            </a:endParaRPr>
          </a:p>
        </p:txBody>
      </p:sp>
    </p:spTree>
    <p:extLst>
      <p:ext uri="{BB962C8B-B14F-4D97-AF65-F5344CB8AC3E}">
        <p14:creationId xmlns:p14="http://schemas.microsoft.com/office/powerpoint/2010/main" val="155488374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CD4863B-0EEC-45C4-B672-1C173CC74922}"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06516506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9F4EE65-7A46-4450-A26E-50E3DE04DCBD}"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423554347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7953433-6A1C-4B82-94EE-7B9C949DABE9}"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65390161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813057992"/>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DB649C-912C-4336-8D0B-222FB3291115}"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4904610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958DDD3-6ED5-4262-969A-4030BEB5807A}"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76493287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EFC1772-3702-46C5-AE8B-C370DCFBD4FD}"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323760590"/>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6B2F2F4-276C-4E76-8F8E-C9AAD37A7532}"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7398764"/>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134E1E2-A3A1-47C2-A6DC-D4124A5247E3}"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5278461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FE92760-D77D-46A6-8827-CDA28998D417}"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37318279"/>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8BDDF24-7A24-414D-A4EA-FFB2143897B6}"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275935815"/>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A068E1E-2801-4AB7-9112-F2A573AF0905}"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95447947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BB396A8-F12D-482A-B14D-B075CFD403E2}"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84951068"/>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DA915D3-577B-4BD9-819D-3B112C2C8897}" type="datetime1">
              <a:rPr lang="en-US" smtClean="0">
                <a:solidFill>
                  <a:srgbClr val="FFFFFF">
                    <a:lumMod val="75000"/>
                  </a:srgbClr>
                </a:solidFill>
              </a:rPr>
              <a:pPr/>
              <a:t>7/19/2018</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1703259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2125385273"/>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2BF6B01-37C9-4988-97DD-4C1C4F710E18}"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54473669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D69A405B-C853-4451-9C9B-C993B2A65D30}"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88551381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E861FB1-CB8E-4A9A-97E8-923FCEC6E47B}"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64590183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9C906B-63C2-45E7-BD08-8D205E469690}"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441672569"/>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1C406DB-3386-4973-A503-81F56011EBDC}"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699018600"/>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257CD1F-EF4B-4683-A801-ED438DA035D4}"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59065061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C92C378-CCCC-4949-8C49-3E081072D224}"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45840294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FFF9089D-1AB0-447A-AD05-A924A4A770CF}"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712178364"/>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F106995-7D26-4B0A-9321-259F91146A5A}"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2355608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B889166-E5D4-4AE6-BD5A-5AC4B026AA17}"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9750218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7" name="Rectangle 6"/>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3276593"/>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B3A6CEA-504F-4786-8E99-00F49E49E121}"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Tree>
    <p:extLst>
      <p:ext uri="{BB962C8B-B14F-4D97-AF65-F5344CB8AC3E}">
        <p14:creationId xmlns:p14="http://schemas.microsoft.com/office/powerpoint/2010/main" val="361673900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40F74DF-612D-4A5F-9D73-F159C9571F08}"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220772738"/>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04157279"/>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84757963"/>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2783"/>
            <a:ext cx="8229600" cy="944880"/>
          </a:xfrm>
        </p:spPr>
        <p:txBody>
          <a:bodyPr/>
          <a:lstStyle>
            <a:lvl1pPr>
              <a:defRPr>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25040"/>
          </a:xfrm>
          <a:prstGeom prst="rect">
            <a:avLst/>
          </a:prstGeom>
        </p:spPr>
      </p:pic>
    </p:spTree>
    <p:extLst>
      <p:ext uri="{BB962C8B-B14F-4D97-AF65-F5344CB8AC3E}">
        <p14:creationId xmlns:p14="http://schemas.microsoft.com/office/powerpoint/2010/main" val="2334347551"/>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11809455"/>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4460231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16062327"/>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120997876"/>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776660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05586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2629297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 y="0"/>
            <a:ext cx="3657600" cy="6858000"/>
          </a:xfrm>
          <a:prstGeom prst="rect">
            <a:avLst/>
          </a:prstGeom>
        </p:spPr>
      </p:pic>
      <p:sp>
        <p:nvSpPr>
          <p:cNvPr id="7" name="Rectangle 6"/>
          <p:cNvSpPr/>
          <p:nvPr userDrawn="1"/>
        </p:nvSpPr>
        <p:spPr>
          <a:xfrm>
            <a:off x="2812503"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61269114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632477532"/>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2" y="0"/>
            <a:ext cx="3657600" cy="6858000"/>
          </a:xfrm>
          <a:prstGeom prst="rect">
            <a:avLst/>
          </a:prstGeom>
        </p:spPr>
      </p:pic>
      <p:sp>
        <p:nvSpPr>
          <p:cNvPr id="10" name="Rectangle 9"/>
          <p:cNvSpPr/>
          <p:nvPr userDrawn="1"/>
        </p:nvSpPr>
        <p:spPr>
          <a:xfrm>
            <a:off x="2810517"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83057216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80177541"/>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10" name="Rectangle 9"/>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129782021"/>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844597125"/>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8" name="Title 7"/>
          <p:cNvSpPr>
            <a:spLocks noGrp="1"/>
          </p:cNvSpPr>
          <p:nvPr>
            <p:ph type="title"/>
          </p:nvPr>
        </p:nvSpPr>
        <p:spPr>
          <a:xfrm>
            <a:off x="3786188" y="723109"/>
            <a:ext cx="5194526" cy="946151"/>
          </a:xfrm>
        </p:spPr>
        <p:txBody>
          <a:bodyPr>
            <a:normAutofit/>
          </a:bodyPr>
          <a:lstStyle/>
          <a:p>
            <a:r>
              <a:rPr lang="en-US" sz="3200" dirty="0" smtClean="0"/>
              <a:t>Head</a:t>
            </a:r>
            <a:endParaRPr lang="en-US" dirty="0"/>
          </a:p>
        </p:txBody>
      </p:sp>
      <p:sp>
        <p:nvSpPr>
          <p:cNvPr id="9" name="TextBox 8"/>
          <p:cNvSpPr txBox="1"/>
          <p:nvPr userDrawn="1"/>
        </p:nvSpPr>
        <p:spPr>
          <a:xfrm>
            <a:off x="3652233" y="2433240"/>
            <a:ext cx="4941698" cy="461665"/>
          </a:xfrm>
          <a:prstGeom prst="rect">
            <a:avLst/>
          </a:prstGeom>
          <a:solidFill>
            <a:schemeClr val="bg1"/>
          </a:solidFill>
          <a:effectLst/>
        </p:spPr>
        <p:txBody>
          <a:bodyPr wrap="square" rtlCol="0">
            <a:spAutoFit/>
          </a:bodyPr>
          <a:lstStyle/>
          <a:p>
            <a:pPr algn="ctr"/>
            <a:r>
              <a:rPr lang="en-US" sz="2400" b="1" dirty="0" smtClean="0">
                <a:solidFill>
                  <a:srgbClr val="597D3B"/>
                </a:solidFill>
                <a:effectLst>
                  <a:outerShdw blurRad="38100" dist="38100" dir="2700000" algn="tl">
                    <a:srgbClr val="000000">
                      <a:alpha val="43137"/>
                    </a:srgbClr>
                  </a:outerShdw>
                </a:effectLst>
              </a:rPr>
              <a:t>Topic 1</a:t>
            </a:r>
            <a:endParaRPr lang="en-US" sz="2400" b="1" dirty="0">
              <a:solidFill>
                <a:srgbClr val="597D3B"/>
              </a:solidFill>
              <a:effectLst>
                <a:outerShdw blurRad="38100" dist="38100" dir="2700000" algn="tl">
                  <a:srgbClr val="000000">
                    <a:alpha val="43137"/>
                  </a:srgbClr>
                </a:outerShdw>
              </a:effectLst>
            </a:endParaRPr>
          </a:p>
        </p:txBody>
      </p:sp>
      <p:sp>
        <p:nvSpPr>
          <p:cNvPr id="11" name="TextBox 10"/>
          <p:cNvSpPr txBox="1"/>
          <p:nvPr userDrawn="1"/>
        </p:nvSpPr>
        <p:spPr>
          <a:xfrm>
            <a:off x="3652233" y="3823189"/>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6E2246"/>
                </a:solidFill>
              </a:rPr>
              <a:t>Topic 3</a:t>
            </a:r>
            <a:endParaRPr lang="en-US" dirty="0">
              <a:solidFill>
                <a:srgbClr val="6E2246"/>
              </a:solidFill>
            </a:endParaRPr>
          </a:p>
        </p:txBody>
      </p:sp>
      <p:sp>
        <p:nvSpPr>
          <p:cNvPr id="12" name="TextBox 11"/>
          <p:cNvSpPr txBox="1"/>
          <p:nvPr userDrawn="1"/>
        </p:nvSpPr>
        <p:spPr>
          <a:xfrm>
            <a:off x="3652233" y="3130691"/>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C76725"/>
                </a:solidFill>
              </a:rPr>
              <a:t>Topic 2</a:t>
            </a:r>
            <a:endParaRPr lang="en-US" dirty="0">
              <a:solidFill>
                <a:srgbClr val="C76725"/>
              </a:solidFill>
            </a:endParaRPr>
          </a:p>
        </p:txBody>
      </p:sp>
    </p:spTree>
    <p:extLst>
      <p:ext uri="{BB962C8B-B14F-4D97-AF65-F5344CB8AC3E}">
        <p14:creationId xmlns:p14="http://schemas.microsoft.com/office/powerpoint/2010/main" val="283909545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6458660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6808460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7627155"/>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spTree>
    <p:extLst>
      <p:ext uri="{BB962C8B-B14F-4D97-AF65-F5344CB8AC3E}">
        <p14:creationId xmlns:p14="http://schemas.microsoft.com/office/powerpoint/2010/main" val="17334431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7" name="Rectangle 6"/>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638603270"/>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40916912"/>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214863857"/>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891365163"/>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4148"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68300969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29219724"/>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a:scene3d>
            <a:camera prst="orthographicFront">
              <a:rot lat="0" lon="0" rev="0"/>
            </a:camera>
            <a:lightRig rig="threePt" dir="t"/>
          </a:scene3d>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77745574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14454275"/>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37331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913895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42898982"/>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29440652"/>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36977801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6555676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84197203"/>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70532138"/>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6938270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77364" y="467360"/>
            <a:ext cx="7309435" cy="94488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80855373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a:xfrm>
            <a:off x="1377364" y="467360"/>
            <a:ext cx="7309435" cy="944880"/>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a:prstGeom prst="rect">
            <a:avLst/>
          </a:prstGeom>
        </p:spPr>
        <p:txBody>
          <a:bodyPr/>
          <a:lstStyle>
            <a:lvl1pPr marL="0" indent="0">
              <a:buNone/>
              <a:defRPr/>
            </a:lvl1pPr>
          </a:lstStyle>
          <a:p>
            <a:r>
              <a:rPr lang="en-US" smtClean="0"/>
              <a:t>Click icon to add chart</a:t>
            </a:r>
            <a:endParaRPr lang="en-US" dirty="0"/>
          </a:p>
        </p:txBody>
      </p:sp>
    </p:spTree>
    <p:extLst>
      <p:ext uri="{BB962C8B-B14F-4D97-AF65-F5344CB8AC3E}">
        <p14:creationId xmlns:p14="http://schemas.microsoft.com/office/powerpoint/2010/main" val="817210105"/>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1377364" y="479424"/>
            <a:ext cx="7309435" cy="938213"/>
          </a:xfrm>
          <a:prstGeom prst="rect">
            <a:avLst/>
          </a:prstGeom>
        </p:spPr>
        <p:txBody>
          <a:bodyPr>
            <a:normAutofit/>
          </a:bodyPr>
          <a:lstStyle>
            <a:lvl1pPr>
              <a:lnSpc>
                <a:spcPct val="100000"/>
              </a:lnSpc>
              <a:defRPr sz="2400">
                <a:solidFill>
                  <a:srgbClr val="003144"/>
                </a:solidFill>
                <a:latin typeface="Arial"/>
                <a:cs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304082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4148"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7875576"/>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Title Only,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84213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C95AD1F-A47D-4B93-977B-78D80BEEF864}" type="datetimeFigureOut">
              <a:rPr lang="en-US" smtClean="0">
                <a:solidFill>
                  <a:srgbClr val="003144"/>
                </a:solidFill>
              </a:rPr>
              <a:pPr/>
              <a:t>7/19/2018</a:t>
            </a:fld>
            <a:endParaRPr lang="en-US">
              <a:solidFill>
                <a:srgbClr val="003144"/>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srgbClr val="003144"/>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7610D371-4F44-4946-90BF-08E95DE132CF}" type="slidenum">
              <a:rPr lang="en-US" smtClean="0">
                <a:solidFill>
                  <a:srgbClr val="003144"/>
                </a:solidFill>
              </a:rPr>
              <a:pPr/>
              <a:t>‹#›</a:t>
            </a:fld>
            <a:endParaRPr lang="en-US">
              <a:solidFill>
                <a:srgbClr val="003144"/>
              </a:solidFill>
            </a:endParaRPr>
          </a:p>
        </p:txBody>
      </p:sp>
    </p:spTree>
    <p:extLst>
      <p:ext uri="{BB962C8B-B14F-4D97-AF65-F5344CB8AC3E}">
        <p14:creationId xmlns:p14="http://schemas.microsoft.com/office/powerpoint/2010/main" val="1895125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05645690"/>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420627413"/>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16028525"/>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62236800"/>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78697031"/>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80014498"/>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2317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963875398"/>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4423893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109279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3"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54141123"/>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86717780"/>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790616926"/>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903592125"/>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650932851"/>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37267391"/>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16403901"/>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48062996"/>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621449979"/>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2563858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a:scene3d>
            <a:camera prst="orthographicFront">
              <a:rot lat="0" lon="0" rev="0"/>
            </a:camera>
            <a:lightRig rig="threePt" dir="t"/>
          </a:scene3d>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0970785"/>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03601833"/>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68346863"/>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58315441"/>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2783"/>
            <a:ext cx="8229600" cy="944880"/>
          </a:xfrm>
        </p:spPr>
        <p:txBody>
          <a:bodyPr/>
          <a:lstStyle>
            <a:lvl1pPr>
              <a:defRPr>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25040"/>
          </a:xfrm>
          <a:prstGeom prst="rect">
            <a:avLst/>
          </a:prstGeom>
        </p:spPr>
      </p:pic>
    </p:spTree>
    <p:extLst>
      <p:ext uri="{BB962C8B-B14F-4D97-AF65-F5344CB8AC3E}">
        <p14:creationId xmlns:p14="http://schemas.microsoft.com/office/powerpoint/2010/main" val="3859950326"/>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852860439"/>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00723064"/>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08809421"/>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00933769"/>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81950482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330069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69003571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0049091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100306712"/>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300384210"/>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733725819"/>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367055930"/>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188008384"/>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38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8841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02848652"/>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97159498"/>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332667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1018601819"/>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26938939"/>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78458743"/>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26608480"/>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2317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071018714"/>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81877770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3"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062183172"/>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022249089"/>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634763607"/>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38384799"/>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1291994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142123777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14549177"/>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115053959"/>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90213148"/>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24370066"/>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76972363"/>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48163962"/>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67259050"/>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6156658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971471687"/>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89710330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 y="0"/>
            <a:ext cx="4800600" cy="6858000"/>
          </a:xfrm>
          <a:prstGeom prst="rect">
            <a:avLst/>
          </a:prstGeom>
        </p:spPr>
      </p:pic>
      <p:sp>
        <p:nvSpPr>
          <p:cNvPr id="8" name="Rectangle 7"/>
          <p:cNvSpPr/>
          <p:nvPr userDrawn="1"/>
        </p:nvSpPr>
        <p:spPr>
          <a:xfrm>
            <a:off x="3978660"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0000814"/>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45859575"/>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07671606"/>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17060327"/>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5165475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12271910"/>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3434823"/>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09779472"/>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3458487"/>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65119910"/>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019170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8" name="Rectangle 7"/>
          <p:cNvSpPr/>
          <p:nvPr userDrawn="1"/>
        </p:nvSpPr>
        <p:spPr>
          <a:xfrm>
            <a:off x="282355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3144644"/>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1834387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1647117335"/>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61189905"/>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40412233"/>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21367538"/>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25341806"/>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7159991"/>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73723121"/>
      </p:ext>
    </p:extLst>
  </p:cSld>
  <p:clrMapOvr>
    <a:masterClrMapping/>
  </p:clrMapOvr>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2317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327385127"/>
      </p:ext>
    </p:extLst>
  </p:cSld>
  <p:clrMapOvr>
    <a:masterClrMapping/>
  </p:clrMapOvr>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65794028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6537044"/>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3"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79951380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296880783"/>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366826355"/>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43856572"/>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964321288"/>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7" name="Rectangle 6"/>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822509828"/>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212643607"/>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39744542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905782653"/>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4148"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115576297"/>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02745169"/>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566007803"/>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a:scene3d>
            <a:camera prst="orthographicFront">
              <a:rot lat="0" lon="0" rev="0"/>
            </a:camera>
            <a:lightRig rig="threePt" dir="t"/>
          </a:scene3d>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129475415"/>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07795809"/>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08860670"/>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68571313"/>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04944613"/>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27364326"/>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40648728"/>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 y="0"/>
            <a:ext cx="3657600" cy="6858000"/>
          </a:xfrm>
          <a:prstGeom prst="rect">
            <a:avLst/>
          </a:prstGeom>
        </p:spPr>
      </p:pic>
      <p:sp>
        <p:nvSpPr>
          <p:cNvPr id="7" name="Rectangle 6"/>
          <p:cNvSpPr/>
          <p:nvPr userDrawn="1"/>
        </p:nvSpPr>
        <p:spPr>
          <a:xfrm>
            <a:off x="2812503"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105445017"/>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7943342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68" y="0"/>
            <a:ext cx="3657600" cy="6858000"/>
          </a:xfrm>
          <a:prstGeom prst="rect">
            <a:avLst/>
          </a:prstGeom>
        </p:spPr>
      </p:pic>
      <p:sp>
        <p:nvSpPr>
          <p:cNvPr id="8" name="Rectangle 7"/>
          <p:cNvSpPr/>
          <p:nvPr userDrawn="1"/>
        </p:nvSpPr>
        <p:spPr>
          <a:xfrm>
            <a:off x="2811291"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795249"/>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2" y="0"/>
            <a:ext cx="3657600" cy="6858000"/>
          </a:xfrm>
          <a:prstGeom prst="rect">
            <a:avLst/>
          </a:prstGeom>
        </p:spPr>
      </p:pic>
      <p:sp>
        <p:nvSpPr>
          <p:cNvPr id="10" name="Rectangle 9"/>
          <p:cNvSpPr/>
          <p:nvPr userDrawn="1"/>
        </p:nvSpPr>
        <p:spPr>
          <a:xfrm>
            <a:off x="2810517"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876383387"/>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098659275"/>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10" name="Rectangle 9"/>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656648929"/>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580436357"/>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8" name="Title 7"/>
          <p:cNvSpPr>
            <a:spLocks noGrp="1"/>
          </p:cNvSpPr>
          <p:nvPr>
            <p:ph type="title"/>
          </p:nvPr>
        </p:nvSpPr>
        <p:spPr>
          <a:xfrm>
            <a:off x="3786188" y="723109"/>
            <a:ext cx="5194526" cy="946151"/>
          </a:xfrm>
        </p:spPr>
        <p:txBody>
          <a:bodyPr>
            <a:normAutofit/>
          </a:bodyPr>
          <a:lstStyle/>
          <a:p>
            <a:r>
              <a:rPr lang="en-US" sz="3200" dirty="0" smtClean="0"/>
              <a:t>Head</a:t>
            </a:r>
            <a:endParaRPr lang="en-US" dirty="0"/>
          </a:p>
        </p:txBody>
      </p:sp>
      <p:sp>
        <p:nvSpPr>
          <p:cNvPr id="9" name="TextBox 8"/>
          <p:cNvSpPr txBox="1"/>
          <p:nvPr userDrawn="1"/>
        </p:nvSpPr>
        <p:spPr>
          <a:xfrm>
            <a:off x="3652233" y="2433240"/>
            <a:ext cx="4941698" cy="461665"/>
          </a:xfrm>
          <a:prstGeom prst="rect">
            <a:avLst/>
          </a:prstGeom>
          <a:solidFill>
            <a:schemeClr val="bg1"/>
          </a:solidFill>
          <a:effectLst/>
        </p:spPr>
        <p:txBody>
          <a:bodyPr wrap="square" rtlCol="0">
            <a:spAutoFit/>
          </a:bodyPr>
          <a:lstStyle/>
          <a:p>
            <a:pPr algn="ctr"/>
            <a:r>
              <a:rPr lang="en-US" sz="2400" b="1" dirty="0" smtClean="0">
                <a:solidFill>
                  <a:srgbClr val="597D3B"/>
                </a:solidFill>
                <a:effectLst>
                  <a:outerShdw blurRad="38100" dist="38100" dir="2700000" algn="tl">
                    <a:srgbClr val="000000">
                      <a:alpha val="43137"/>
                    </a:srgbClr>
                  </a:outerShdw>
                </a:effectLst>
              </a:rPr>
              <a:t>Topic 1</a:t>
            </a:r>
            <a:endParaRPr lang="en-US" sz="2400" b="1" dirty="0">
              <a:solidFill>
                <a:srgbClr val="597D3B"/>
              </a:solidFill>
              <a:effectLst>
                <a:outerShdw blurRad="38100" dist="38100" dir="2700000" algn="tl">
                  <a:srgbClr val="000000">
                    <a:alpha val="43137"/>
                  </a:srgbClr>
                </a:outerShdw>
              </a:effectLst>
            </a:endParaRPr>
          </a:p>
        </p:txBody>
      </p:sp>
      <p:sp>
        <p:nvSpPr>
          <p:cNvPr id="11" name="TextBox 10"/>
          <p:cNvSpPr txBox="1"/>
          <p:nvPr userDrawn="1"/>
        </p:nvSpPr>
        <p:spPr>
          <a:xfrm>
            <a:off x="3652233" y="3823189"/>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6E2246"/>
                </a:solidFill>
              </a:rPr>
              <a:t>Topic 3</a:t>
            </a:r>
            <a:endParaRPr lang="en-US" dirty="0">
              <a:solidFill>
                <a:srgbClr val="6E2246"/>
              </a:solidFill>
            </a:endParaRPr>
          </a:p>
        </p:txBody>
      </p:sp>
      <p:sp>
        <p:nvSpPr>
          <p:cNvPr id="12" name="TextBox 11"/>
          <p:cNvSpPr txBox="1"/>
          <p:nvPr userDrawn="1"/>
        </p:nvSpPr>
        <p:spPr>
          <a:xfrm>
            <a:off x="3652233" y="3130691"/>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C76725"/>
                </a:solidFill>
              </a:rPr>
              <a:t>Topic 2</a:t>
            </a:r>
            <a:endParaRPr lang="en-US" dirty="0">
              <a:solidFill>
                <a:srgbClr val="C76725"/>
              </a:solidFill>
            </a:endParaRPr>
          </a:p>
        </p:txBody>
      </p:sp>
    </p:spTree>
    <p:extLst>
      <p:ext uri="{BB962C8B-B14F-4D97-AF65-F5344CB8AC3E}">
        <p14:creationId xmlns:p14="http://schemas.microsoft.com/office/powerpoint/2010/main" val="744778659"/>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9"/>
            <a:ext cx="7772400" cy="4417091"/>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21811361"/>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40870944"/>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9"/>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119015530"/>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7"/>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97144912"/>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7"/>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1544457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1028771"/>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8035795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8"/>
            <a:ext cx="4038600" cy="4220241"/>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7"/>
            <a:ext cx="4038600" cy="4220243"/>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6613448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8"/>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60"/>
            <a:ext cx="4040188" cy="3809831"/>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3" y="1593285"/>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67960"/>
            <a:ext cx="4041775" cy="3809831"/>
          </a:xfrm>
        </p:spPr>
        <p:txBody>
          <a:bodyPr>
            <a:normAutofit/>
          </a:bodyPr>
          <a:lst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48420180"/>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00840980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8"/>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300"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189" indent="0" algn="ctr">
              <a:buNone/>
              <a:defRPr sz="2000">
                <a:solidFill>
                  <a:schemeClr val="bg1">
                    <a:lumMod val="95000"/>
                  </a:schemeClr>
                </a:solidFill>
                <a:latin typeface="Arial" pitchFamily="34" charset="0"/>
                <a:cs typeface="Arial" pitchFamily="34" charset="0"/>
              </a:defRPr>
            </a:lvl2pPr>
            <a:lvl3pPr marL="914377" indent="0" algn="ctr">
              <a:buNone/>
              <a:defRPr sz="2000">
                <a:solidFill>
                  <a:schemeClr val="bg1">
                    <a:lumMod val="95000"/>
                  </a:schemeClr>
                </a:solidFill>
                <a:latin typeface="Arial" pitchFamily="34" charset="0"/>
                <a:cs typeface="Arial" pitchFamily="34" charset="0"/>
              </a:defRPr>
            </a:lvl3pPr>
            <a:lvl4pPr marL="1371566" indent="0" algn="ctr">
              <a:buNone/>
              <a:defRPr sz="2000">
                <a:solidFill>
                  <a:schemeClr val="bg1">
                    <a:lumMod val="95000"/>
                  </a:schemeClr>
                </a:solidFill>
                <a:latin typeface="Arial" pitchFamily="34" charset="0"/>
                <a:cs typeface="Arial" pitchFamily="34" charset="0"/>
              </a:defRPr>
            </a:lvl4pPr>
            <a:lvl5pPr marL="1828754"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7"/>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6511494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cstate="print">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4272319026"/>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Title Slide w/ Subhea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6553" t="15358" b="9576"/>
          <a:stretch/>
        </p:blipFill>
        <p:spPr>
          <a:xfrm>
            <a:off x="0" y="0"/>
            <a:ext cx="9144000" cy="6230318"/>
          </a:xfrm>
          <a:prstGeom prst="rect">
            <a:avLst/>
          </a:prstGeom>
        </p:spPr>
      </p:pic>
      <p:sp>
        <p:nvSpPr>
          <p:cNvPr id="9" name="Rectangle 8"/>
          <p:cNvSpPr/>
          <p:nvPr userDrawn="1"/>
        </p:nvSpPr>
        <p:spPr>
          <a:xfrm>
            <a:off x="0" y="4068309"/>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srgbClr val="F2F2F2"/>
              </a:solidFill>
            </a:endParaRPr>
          </a:p>
        </p:txBody>
      </p:sp>
      <p:sp>
        <p:nvSpPr>
          <p:cNvPr id="13" name="Title 1"/>
          <p:cNvSpPr>
            <a:spLocks noGrp="1"/>
          </p:cNvSpPr>
          <p:nvPr>
            <p:ph type="ctrTitle" idx="4294967295" hasCustomPrompt="1"/>
          </p:nvPr>
        </p:nvSpPr>
        <p:spPr>
          <a:xfrm>
            <a:off x="728421" y="4325187"/>
            <a:ext cx="8283844" cy="835751"/>
          </a:xfrm>
          <a:noFill/>
        </p:spPr>
        <p:txBody>
          <a:bodyPr>
            <a:normAutofit fontScale="90000"/>
          </a:bodyPr>
          <a:lstStyle>
            <a:lvl1pPr algn="r">
              <a:defRPr baseline="0"/>
            </a:lvl1pPr>
          </a:lstStyle>
          <a:p>
            <a:pPr algn="r"/>
            <a:r>
              <a:rPr lang="en-US" sz="3200" dirty="0" smtClean="0"/>
              <a:t>Enter Presentation Title Here</a:t>
            </a:r>
            <a:endParaRPr lang="en-US" sz="3200" dirty="0"/>
          </a:p>
        </p:txBody>
      </p:sp>
      <p:sp>
        <p:nvSpPr>
          <p:cNvPr id="14" name="Text Placeholder 3"/>
          <p:cNvSpPr>
            <a:spLocks noGrp="1"/>
          </p:cNvSpPr>
          <p:nvPr>
            <p:ph type="body" sz="quarter" idx="4294967295" hasCustomPrompt="1"/>
          </p:nvPr>
        </p:nvSpPr>
        <p:spPr>
          <a:xfrm>
            <a:off x="2464230" y="5394570"/>
            <a:ext cx="6548034" cy="766601"/>
          </a:xfrm>
        </p:spPr>
        <p:txBody>
          <a:bodyPr>
            <a:noAutofit/>
          </a:bodyPr>
          <a:lstStyle>
            <a:lvl1pPr marL="0" indent="0" algn="r">
              <a:buNone/>
              <a:defRPr/>
            </a:lvl1pPr>
          </a:lstStyle>
          <a:p>
            <a:pPr marL="0" indent="0" algn="r">
              <a:buNone/>
            </a:pPr>
            <a:r>
              <a:rPr lang="en-US" sz="1800" dirty="0" smtClean="0">
                <a:solidFill>
                  <a:schemeClr val="tx2">
                    <a:lumMod val="75000"/>
                  </a:schemeClr>
                </a:solidFill>
              </a:rPr>
              <a:t>Presenter Name</a:t>
            </a:r>
            <a:r>
              <a:rPr lang="en-US" sz="1800" dirty="0">
                <a:solidFill>
                  <a:schemeClr val="tx2">
                    <a:lumMod val="75000"/>
                  </a:schemeClr>
                </a:solidFill>
              </a:rPr>
              <a:t/>
            </a:r>
            <a:br>
              <a:rPr lang="en-US" sz="1800" dirty="0">
                <a:solidFill>
                  <a:schemeClr val="tx2">
                    <a:lumMod val="75000"/>
                  </a:schemeClr>
                </a:solidFill>
              </a:rPr>
            </a:br>
            <a:r>
              <a:rPr lang="en-US" sz="1800" dirty="0" smtClean="0">
                <a:solidFill>
                  <a:schemeClr val="tx2">
                    <a:lumMod val="75000"/>
                  </a:schemeClr>
                </a:solidFill>
              </a:rPr>
              <a:t>Job Title</a:t>
            </a:r>
          </a:p>
        </p:txBody>
      </p:sp>
    </p:spTree>
    <p:extLst>
      <p:ext uri="{BB962C8B-B14F-4D97-AF65-F5344CB8AC3E}">
        <p14:creationId xmlns:p14="http://schemas.microsoft.com/office/powerpoint/2010/main" val="2893821402"/>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7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8" name="Rectangle 7"/>
          <p:cNvSpPr/>
          <p:nvPr userDrawn="1"/>
        </p:nvSpPr>
        <p:spPr>
          <a:xfrm>
            <a:off x="282355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srgbClr val="F2F2F2"/>
              </a:solidFill>
            </a:endParaRPr>
          </a:p>
        </p:txBody>
      </p:sp>
    </p:spTree>
    <p:extLst>
      <p:ext uri="{BB962C8B-B14F-4D97-AF65-F5344CB8AC3E}">
        <p14:creationId xmlns:p14="http://schemas.microsoft.com/office/powerpoint/2010/main" val="3173383781"/>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2534073"/>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04958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0657054"/>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35170496"/>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077555705"/>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47039679"/>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60741281"/>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97512650"/>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55146052"/>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172844570"/>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125563962"/>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545361958"/>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44988281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39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403138"/>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4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775676"/>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75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00579"/>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76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81297"/>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7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53885"/>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7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66530"/>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022303"/>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5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46834"/>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8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555479"/>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8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334481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8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67124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8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21713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3293222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36249826"/>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77094852"/>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11091448"/>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427323750"/>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017837"/>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66149990"/>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4776979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45543160"/>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49064622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276464960"/>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45489385"/>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FFFFFF"/>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5915152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62749091"/>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rgbClr val="FFFFFF"/>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rgbClr val="FFFFFF"/>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rgbClr val="FFFFFF"/>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rgbClr val="FFFFFF"/>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rgbClr val="FFFFFF"/>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39276320"/>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FFFFFF"/>
                </a:solidFill>
                <a:latin typeface="Arial"/>
                <a:cs typeface="Arial"/>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91078561"/>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59604567"/>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B7462ED-6B83-428F-AFB2-1D6604B560AC}"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8" name="TextBox 7"/>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137745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5DD373A-180E-4567-938D-D7218BD32579}"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6" name="TextBox 5"/>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465794916"/>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8641E3A-E9E8-49FC-A380-6445E0DF46CC}"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118979469"/>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F37153-0450-4E04-872E-877CBD346A1E}"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323978545"/>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C636BCAD-123B-4654-A254-C93EE35BD2FA}"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777463129"/>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99E0FF7-885A-4B8B-94B6-B54289494E50}"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435753901"/>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122D306-C1AD-4D67-8BC1-E5576698E9F7}"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913817539"/>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822AED9-4E18-47C7-8DB2-9A4593984B99}"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190088951"/>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1665F3E-AFE0-4411-ADE6-5A3A05A913A3}"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2711652088"/>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7839DE0-0AD3-4472-BBE3-CF0BDB9E4370}"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7" name="TextBox 6"/>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354136877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834523-37D2-4CE0-A903-38DF234F433C}"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5" name="Picture 4" descr="NSC_NewStyle-teal.png"/>
          <p:cNvPicPr>
            <a:picLocks noChangeAspect="1"/>
          </p:cNvPicPr>
          <p:nvPr userDrawn="1"/>
        </p:nvPicPr>
        <p:blipFill>
          <a:blip r:embed="rId2" cstate="print"/>
          <a:stretch>
            <a:fillRect/>
          </a:stretch>
        </p:blipFill>
        <p:spPr>
          <a:xfrm>
            <a:off x="2667006" y="4521204"/>
            <a:ext cx="3930327" cy="799745"/>
          </a:xfrm>
          <a:prstGeom prst="rect">
            <a:avLst/>
          </a:prstGeom>
          <a:effectLst>
            <a:reflection blurRad="6350" stA="52000" endA="300" endPos="35000" dir="5400000" sy="-100000" algn="bl" rotWithShape="0"/>
          </a:effectLst>
        </p:spPr>
      </p:pic>
      <p:sp>
        <p:nvSpPr>
          <p:cNvPr id="8" name="Rectangle 7"/>
          <p:cNvSpPr/>
          <p:nvPr userDrawn="1"/>
        </p:nvSpPr>
        <p:spPr>
          <a:xfrm>
            <a:off x="284480" y="6224756"/>
            <a:ext cx="2382526" cy="511329"/>
          </a:xfrm>
          <a:prstGeom prst="rect">
            <a:avLst/>
          </a:prstGeom>
          <a:solidFill>
            <a:srgbClr val="053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0" name="Text Placeholder 9"/>
          <p:cNvSpPr>
            <a:spLocks noGrp="1"/>
          </p:cNvSpPr>
          <p:nvPr>
            <p:ph type="body" sz="quarter" idx="12" hasCustomPrompt="1"/>
          </p:nvPr>
        </p:nvSpPr>
        <p:spPr>
          <a:xfrm>
            <a:off x="457200" y="2433320"/>
            <a:ext cx="8229600" cy="1345565"/>
          </a:xfrm>
        </p:spPr>
        <p:txBody>
          <a:bodyPr anchor="ctr">
            <a:normAutofit/>
          </a:bodyPr>
          <a:lstStyle>
            <a:lvl1pPr marL="0" indent="0" algn="ctr">
              <a:buNone/>
              <a:defRPr sz="4800" b="1">
                <a:solidFill>
                  <a:srgbClr val="6E2246"/>
                </a:solidFill>
              </a:defRPr>
            </a:lvl1pPr>
            <a:lvl2pPr marL="457200" indent="0" algn="ctr">
              <a:buNone/>
              <a:defRPr b="1"/>
            </a:lvl2pPr>
            <a:lvl3pPr marL="914400" indent="0" algn="ctr">
              <a:buNone/>
              <a:defRPr b="1"/>
            </a:lvl3pPr>
            <a:lvl4pPr marL="1371600" indent="0" algn="ctr">
              <a:buNone/>
              <a:defRPr b="1"/>
            </a:lvl4pPr>
            <a:lvl5pPr marL="1828800" indent="0" algn="ctr">
              <a:buNone/>
              <a:defRPr b="1"/>
            </a:lvl5pPr>
          </a:lstStyle>
          <a:p>
            <a:pPr lvl="0"/>
            <a:r>
              <a:rPr lang="en-US" dirty="0" smtClean="0"/>
              <a:t>Questions?</a:t>
            </a:r>
          </a:p>
        </p:txBody>
      </p:sp>
      <p:sp>
        <p:nvSpPr>
          <p:cNvPr id="9" name="TextBox 8"/>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180813202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2 w/ Icon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298D55C-073B-4BB2-8D7D-A76A5DB0B4B8}"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
        <p:nvSpPr>
          <p:cNvPr id="5" name="TextBox 4"/>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Tree>
    <p:extLst>
      <p:ext uri="{BB962C8B-B14F-4D97-AF65-F5344CB8AC3E}">
        <p14:creationId xmlns:p14="http://schemas.microsoft.com/office/powerpoint/2010/main" val="678490077"/>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9487763D-3ED9-4269-B4DD-6E70109C6236}" type="datetime1">
              <a:rPr lang="en-US" smtClean="0">
                <a:solidFill>
                  <a:srgbClr val="FFFFFF">
                    <a:lumMod val="75000"/>
                  </a:srgbClr>
                </a:solidFill>
              </a:rPr>
              <a:pPr/>
              <a:t>7/19/2018</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4206983354"/>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E86F4AC-6A55-4329-94BA-54413DFAD0F9}"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28433944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E86F4AC-6A55-4329-94BA-54413DFAD0F9}"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31132367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E86F4AC-6A55-4329-94BA-54413DFAD0F9}"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40144455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147659780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F09580A-4815-4FA0-8F36-E7EDAC2B1487}" type="datetime1">
              <a:rPr lang="en-US" smtClean="0">
                <a:solidFill>
                  <a:prstClr val="white">
                    <a:lumMod val="75000"/>
                  </a:prstClr>
                </a:solidFill>
              </a:rPr>
              <a:pPr/>
              <a:t>7/19/2018</a:t>
            </a:fld>
            <a:endParaRPr lang="en-US">
              <a:solidFill>
                <a:prstClr val="white">
                  <a:lumMod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a:solidFill>
                  <a:prstClr val="white">
                    <a:lumMod val="75000"/>
                  </a:prstClr>
                </a:solidFill>
              </a:rPr>
              <a:t>Confidential and Proprietary</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082C8BC0-3534-FF45-A4E3-0FEF95EDA8B1}" type="slidenum">
              <a:rPr lang="en-US" smtClean="0">
                <a:solidFill>
                  <a:prstClr val="white">
                    <a:lumMod val="75000"/>
                  </a:prstClr>
                </a:solidFill>
              </a:rPr>
              <a:pPr/>
              <a:t>‹#›</a:t>
            </a:fld>
            <a:endParaRPr lang="en-US">
              <a:solidFill>
                <a:prstClr val="white">
                  <a:lumMod val="75000"/>
                </a:prstClr>
              </a:solidFill>
            </a:endParaRPr>
          </a:p>
        </p:txBody>
      </p:sp>
    </p:spTree>
    <p:extLst>
      <p:ext uri="{BB962C8B-B14F-4D97-AF65-F5344CB8AC3E}">
        <p14:creationId xmlns:p14="http://schemas.microsoft.com/office/powerpoint/2010/main" val="374361741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9"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208288066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8"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30465757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3420108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2"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34891142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279580323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defRPr>
            </a:lvl1pPr>
          </a:lstStyle>
          <a:p>
            <a:r>
              <a:rPr dirty="0">
                <a:solidFill>
                  <a:prstClr val="white">
                    <a:lumMod val="75000"/>
                  </a:prstClr>
                </a:solidFill>
              </a:rPr>
              <a:t>Confidential and Proprietary</a:t>
            </a:r>
          </a:p>
        </p:txBody>
      </p:sp>
    </p:spTree>
    <p:extLst>
      <p:ext uri="{BB962C8B-B14F-4D97-AF65-F5344CB8AC3E}">
        <p14:creationId xmlns:p14="http://schemas.microsoft.com/office/powerpoint/2010/main" val="114605469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181638"/>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53402737"/>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25912048"/>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11710538"/>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1179482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19923298"/>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4733235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52553599"/>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85186027"/>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194954"/>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656952"/>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96660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62835"/>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993822"/>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37377"/>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494352"/>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53164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446931"/>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201819"/>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1_Title Only,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1471445"/>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241453"/>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3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009297"/>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3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51684"/>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3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02466"/>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35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434958"/>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36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457775"/>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37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08405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_Title Only,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479330"/>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4_Title w/ Two Bullet Are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5678"/>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6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085014"/>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245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68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97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69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189690"/>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47454313"/>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30700825"/>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66611246"/>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4468166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97642719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2624079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60034498"/>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85901920"/>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47776221"/>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76665107"/>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16711"/>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312256"/>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836055"/>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063354"/>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1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96491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3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496772"/>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9327"/>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2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23666"/>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2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63274"/>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2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32530"/>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299804"/>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_Title Only,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401779"/>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30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252342"/>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31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2141840"/>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32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99643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34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048270"/>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35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632657"/>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36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681201"/>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37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36621"/>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_Title Only, N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212189"/>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4_Title w/ Two Bullet Are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97794"/>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68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935302"/>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69_Title and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33186"/>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2928731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8052465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2317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490432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spTree>
    <p:extLst>
      <p:ext uri="{BB962C8B-B14F-4D97-AF65-F5344CB8AC3E}">
        <p14:creationId xmlns:p14="http://schemas.microsoft.com/office/powerpoint/2010/main" val="1963661114"/>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7" name="Rectangle 6"/>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88607363"/>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148046543"/>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113944607"/>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899833024"/>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94148"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23723297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294855665"/>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a:scene3d>
            <a:camera prst="orthographicFront">
              <a:rot lat="0" lon="0" rev="0"/>
            </a:camera>
            <a:lightRig rig="threePt" dir="t"/>
          </a:scene3d>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858469928"/>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39555769"/>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8022181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769982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018863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97001835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1096828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a:t>Click icon to add chart</a:t>
            </a:r>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3486129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3629095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4852743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80421999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5243565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a:t>Presenter Name &amp; Title</a:t>
            </a:r>
          </a:p>
        </p:txBody>
      </p:sp>
    </p:spTree>
    <p:extLst>
      <p:ext uri="{BB962C8B-B14F-4D97-AF65-F5344CB8AC3E}">
        <p14:creationId xmlns:p14="http://schemas.microsoft.com/office/powerpoint/2010/main" val="13113813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a:t>Presenter Name &amp; Title</a:t>
            </a:r>
          </a:p>
        </p:txBody>
      </p:sp>
    </p:spTree>
    <p:extLst>
      <p:ext uri="{BB962C8B-B14F-4D97-AF65-F5344CB8AC3E}">
        <p14:creationId xmlns:p14="http://schemas.microsoft.com/office/powerpoint/2010/main" val="14609092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3"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5803616"/>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a:t>Presenter Name &amp; Title</a:t>
            </a:r>
          </a:p>
        </p:txBody>
      </p:sp>
    </p:spTree>
    <p:extLst>
      <p:ext uri="{BB962C8B-B14F-4D97-AF65-F5344CB8AC3E}">
        <p14:creationId xmlns:p14="http://schemas.microsoft.com/office/powerpoint/2010/main" val="200508646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4_E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23409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4679713"/>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63776062"/>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28975679"/>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39250532"/>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631571009"/>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96089601"/>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76934821"/>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39154531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069035"/>
      </p:ext>
    </p:extLst>
  </p:cSld>
  <p:clrMapOvr>
    <a:masterClrMapping/>
  </p:clrMapOvr>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59632988"/>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097099266"/>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968719936"/>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1219654287"/>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75467286"/>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39212273"/>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606974955"/>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3044075"/>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9308268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2576447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7228129"/>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37808435"/>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36767361"/>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56445075"/>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877173284"/>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455650944"/>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3487184335"/>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86766411"/>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193137505"/>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095248563"/>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171073695"/>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12978054"/>
      </p:ext>
    </p:extLst>
  </p:cSld>
  <p:clrMapOvr>
    <a:masterClrMapping/>
  </p:clrMapOvr>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22252129"/>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67748468"/>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6786610"/>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56882986"/>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45875876"/>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657623394"/>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525303459"/>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3896512691"/>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402959556"/>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62061482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42932130"/>
      </p:ext>
    </p:extLst>
  </p:cSld>
  <p:clrMapOvr>
    <a:masterClrMapping/>
  </p:clrMapOvr>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70776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95456323"/>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06046797"/>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04504969"/>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89018240"/>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478013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809154380"/>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159594404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364318201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1830388414"/>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90355230"/>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57411457"/>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91605186"/>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5944113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2296470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135104329"/>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167351"/>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47782863"/>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68455712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42940931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2451411446"/>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2923331387"/>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9711038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065921652"/>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50326217"/>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7321067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05700027"/>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47072862"/>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23410396"/>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7464974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26688503"/>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1449049570"/>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506008668"/>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1_En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817"/>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rotWithShape="1">
          <a:blip r:embed="rId2">
            <a:alphaModFix amt="68000"/>
            <a:extLst>
              <a:ext uri="{28A0092B-C50C-407E-A947-70E740481C1C}">
                <a14:useLocalDpi xmlns:a14="http://schemas.microsoft.com/office/drawing/2010/main" val="0"/>
              </a:ext>
            </a:extLst>
          </a:blip>
          <a:srcRect t="27247" b="36308"/>
          <a:stretch/>
        </p:blipFill>
        <p:spPr>
          <a:xfrm>
            <a:off x="0" y="7142"/>
            <a:ext cx="9144000" cy="2221628"/>
          </a:xfrm>
          <a:prstGeom prst="rect">
            <a:avLst/>
          </a:prstGeom>
        </p:spPr>
      </p:pic>
    </p:spTree>
    <p:extLst>
      <p:ext uri="{BB962C8B-B14F-4D97-AF65-F5344CB8AC3E}">
        <p14:creationId xmlns:p14="http://schemas.microsoft.com/office/powerpoint/2010/main" val="214001144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9482723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8555392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8263523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a:t>Click icon to add chart</a:t>
            </a:r>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24243248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1295903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FFFF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4A3FDF6-8B49-8446-B428-050895EE8E55}"/>
              </a:ext>
            </a:extLst>
          </p:cNvPr>
          <p:cNvSpPr>
            <a:spLocks noGrp="1"/>
          </p:cNvSpPr>
          <p:nvPr>
            <p:ph type="sldNum" sz="quarter" idx="10"/>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66912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610746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00354040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48414160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06999504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18280972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9818312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36309944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a:t>Click icon to add chart</a:t>
            </a:r>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3984838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1821245"/>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463228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pPr/>
              <a:t>‹#›</a:t>
            </a:fld>
            <a:endParaRPr lang="en-US" dirty="0"/>
          </a:p>
        </p:txBody>
      </p:sp>
    </p:spTree>
    <p:extLst/>
  </p:cSld>
  <p:clrMapOvr>
    <a:masterClrMapping/>
  </p:clrMapOvr>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1551131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34899774"/>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18677348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a:t>Presenter Name &amp; Title</a:t>
            </a:r>
          </a:p>
        </p:txBody>
      </p:sp>
    </p:spTree>
    <p:extLst>
      <p:ext uri="{BB962C8B-B14F-4D97-AF65-F5344CB8AC3E}">
        <p14:creationId xmlns:p14="http://schemas.microsoft.com/office/powerpoint/2010/main" val="39753969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a:t>Presenter Name &amp; Title</a:t>
            </a:r>
          </a:p>
        </p:txBody>
      </p:sp>
    </p:spTree>
    <p:extLst>
      <p:ext uri="{BB962C8B-B14F-4D97-AF65-F5344CB8AC3E}">
        <p14:creationId xmlns:p14="http://schemas.microsoft.com/office/powerpoint/2010/main" val="256775773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45B97CC7-E61C-4824-9F32-C138483DBFFA}" type="datetime1">
              <a:rPr lang="en-US" smtClean="0">
                <a:solidFill>
                  <a:srgbClr val="FFFFFF">
                    <a:lumMod val="75000"/>
                  </a:srgbClr>
                </a:solidFill>
              </a:rPr>
              <a:pPr/>
              <a:t>7/19/2018</a:t>
            </a:fld>
            <a:endParaRPr lang="en-US" dirty="0">
              <a:solidFill>
                <a:srgbClr val="FFFFFF">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FFFFF">
                    <a:lumMod val="75000"/>
                  </a:srgbClr>
                </a:solidFill>
              </a:rPr>
              <a:pPr/>
              <a:t>‹#›</a:t>
            </a:fld>
            <a:endParaRPr lang="en-US" dirty="0">
              <a:solidFill>
                <a:srgbClr val="FFFFFF">
                  <a:lumMod val="75000"/>
                </a:srgbClr>
              </a:solidFill>
            </a:endParaRPr>
          </a:p>
        </p:txBody>
      </p:sp>
    </p:spTree>
    <p:extLst>
      <p:ext uri="{BB962C8B-B14F-4D97-AF65-F5344CB8AC3E}">
        <p14:creationId xmlns:p14="http://schemas.microsoft.com/office/powerpoint/2010/main" val="346487229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6740756"/>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73758386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613481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857594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 y="0"/>
            <a:ext cx="3657600" cy="6858000"/>
          </a:xfrm>
          <a:prstGeom prst="rect">
            <a:avLst/>
          </a:prstGeom>
        </p:spPr>
      </p:pic>
      <p:sp>
        <p:nvSpPr>
          <p:cNvPr id="7" name="Rectangle 6"/>
          <p:cNvSpPr/>
          <p:nvPr userDrawn="1"/>
        </p:nvSpPr>
        <p:spPr>
          <a:xfrm>
            <a:off x="2812503"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5482288"/>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29775525"/>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3930425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999286729"/>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56" y="0"/>
            <a:ext cx="3657600" cy="6858000"/>
          </a:xfrm>
          <a:prstGeom prst="rect">
            <a:avLst/>
          </a:prstGeom>
        </p:spPr>
      </p:pic>
      <p:sp>
        <p:nvSpPr>
          <p:cNvPr id="7" name="Rectangle 6"/>
          <p:cNvSpPr/>
          <p:nvPr userDrawn="1"/>
        </p:nvSpPr>
        <p:spPr>
          <a:xfrm>
            <a:off x="2812503"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07812125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5936499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2" y="0"/>
            <a:ext cx="3657600" cy="6858000"/>
          </a:xfrm>
          <a:prstGeom prst="rect">
            <a:avLst/>
          </a:prstGeom>
        </p:spPr>
      </p:pic>
      <p:sp>
        <p:nvSpPr>
          <p:cNvPr id="10" name="Rectangle 9"/>
          <p:cNvSpPr/>
          <p:nvPr userDrawn="1"/>
        </p:nvSpPr>
        <p:spPr>
          <a:xfrm>
            <a:off x="2810517"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714583657"/>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80094539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10" name="Rectangle 9"/>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74999987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40486044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8" name="Title 7"/>
          <p:cNvSpPr>
            <a:spLocks noGrp="1"/>
          </p:cNvSpPr>
          <p:nvPr>
            <p:ph type="title"/>
          </p:nvPr>
        </p:nvSpPr>
        <p:spPr>
          <a:xfrm>
            <a:off x="3786188" y="723109"/>
            <a:ext cx="5194526" cy="946151"/>
          </a:xfrm>
        </p:spPr>
        <p:txBody>
          <a:bodyPr>
            <a:normAutofit/>
          </a:bodyPr>
          <a:lstStyle/>
          <a:p>
            <a:r>
              <a:rPr lang="en-US" sz="3200" dirty="0"/>
              <a:t>Head</a:t>
            </a:r>
            <a:endParaRPr lang="en-US" dirty="0"/>
          </a:p>
        </p:txBody>
      </p:sp>
      <p:sp>
        <p:nvSpPr>
          <p:cNvPr id="9" name="TextBox 8"/>
          <p:cNvSpPr txBox="1"/>
          <p:nvPr userDrawn="1"/>
        </p:nvSpPr>
        <p:spPr>
          <a:xfrm>
            <a:off x="3652233" y="2433240"/>
            <a:ext cx="4941698" cy="461665"/>
          </a:xfrm>
          <a:prstGeom prst="rect">
            <a:avLst/>
          </a:prstGeom>
          <a:solidFill>
            <a:schemeClr val="bg1"/>
          </a:solidFill>
          <a:effectLst/>
        </p:spPr>
        <p:txBody>
          <a:bodyPr wrap="square" rtlCol="0">
            <a:spAutoFit/>
          </a:bodyPr>
          <a:lstStyle/>
          <a:p>
            <a:pPr algn="ctr"/>
            <a:r>
              <a:rPr lang="en-US" sz="2400" b="1" dirty="0">
                <a:solidFill>
                  <a:srgbClr val="597D3B"/>
                </a:solidFill>
                <a:effectLst>
                  <a:outerShdw blurRad="38100" dist="38100" dir="2700000" algn="tl">
                    <a:srgbClr val="000000">
                      <a:alpha val="43137"/>
                    </a:srgbClr>
                  </a:outerShdw>
                </a:effectLst>
              </a:rPr>
              <a:t>Topic 1</a:t>
            </a:r>
          </a:p>
        </p:txBody>
      </p:sp>
      <p:sp>
        <p:nvSpPr>
          <p:cNvPr id="11" name="TextBox 10"/>
          <p:cNvSpPr txBox="1"/>
          <p:nvPr userDrawn="1"/>
        </p:nvSpPr>
        <p:spPr>
          <a:xfrm>
            <a:off x="3652233" y="3823189"/>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solidFill>
                  <a:srgbClr val="6E2246"/>
                </a:solidFill>
              </a:rPr>
              <a:t>Topic 3</a:t>
            </a:r>
          </a:p>
        </p:txBody>
      </p:sp>
      <p:sp>
        <p:nvSpPr>
          <p:cNvPr id="12" name="TextBox 11"/>
          <p:cNvSpPr txBox="1"/>
          <p:nvPr userDrawn="1"/>
        </p:nvSpPr>
        <p:spPr>
          <a:xfrm>
            <a:off x="3652233" y="3130691"/>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solidFill>
                  <a:srgbClr val="C76725"/>
                </a:solidFill>
              </a:rPr>
              <a:t>Topic 2</a:t>
            </a:r>
          </a:p>
        </p:txBody>
      </p:sp>
    </p:spTree>
    <p:extLst>
      <p:ext uri="{BB962C8B-B14F-4D97-AF65-F5344CB8AC3E}">
        <p14:creationId xmlns:p14="http://schemas.microsoft.com/office/powerpoint/2010/main" val="27832188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9298199"/>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6381609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95908453"/>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0022670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79077444"/>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72891336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58341421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2317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50251730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9" name="Rectangle 8"/>
          <p:cNvSpPr/>
          <p:nvPr userDrawn="1"/>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17194355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53"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1466057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9" name="Rectangle 8"/>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933374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2" y="0"/>
            <a:ext cx="3657600" cy="6858000"/>
          </a:xfrm>
          <a:prstGeom prst="rect">
            <a:avLst/>
          </a:prstGeom>
        </p:spPr>
      </p:pic>
      <p:sp>
        <p:nvSpPr>
          <p:cNvPr id="10" name="Rectangle 9"/>
          <p:cNvSpPr/>
          <p:nvPr userDrawn="1"/>
        </p:nvSpPr>
        <p:spPr>
          <a:xfrm>
            <a:off x="2810517"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2230586"/>
      </p:ext>
    </p:extLst>
  </p:cSld>
  <p:clrMapOvr>
    <a:masterClrMapping/>
  </p:clrMapOvr>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6"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28287802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90682" y="473078"/>
            <a:ext cx="4796118" cy="946151"/>
          </a:xfrm>
        </p:spPr>
        <p:txBody>
          <a:bodyPr>
            <a:normAutofit/>
          </a:bodyPr>
          <a:lstStyle>
            <a:lvl1pPr>
              <a:lnSpc>
                <a:spcPts val="3000"/>
              </a:lnSpc>
              <a:spcAft>
                <a:spcPts val="0"/>
              </a:spcAft>
              <a:defRPr sz="3000" b="1">
                <a:solidFill>
                  <a:srgbClr val="FFFFFF"/>
                </a:solidFill>
                <a:effectLst>
                  <a:outerShdw blurRad="38100" dist="38100" dir="2700000" algn="tl">
                    <a:srgbClr val="000000">
                      <a:alpha val="43137"/>
                    </a:srgbClr>
                  </a:outerShdw>
                </a:effectLst>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3890682" y="1597027"/>
            <a:ext cx="4796118"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baseline="0">
                <a:solidFill>
                  <a:srgbClr val="FFFFFF"/>
                </a:solidFill>
                <a:effectLst>
                  <a:outerShdw blurRad="38100" dist="38100" dir="2700000" algn="tl">
                    <a:srgbClr val="000000">
                      <a:alpha val="43137"/>
                    </a:srgbClr>
                  </a:outerShdw>
                </a:effectLst>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baseline="0">
                <a:solidFill>
                  <a:srgbClr val="FFFFFF"/>
                </a:solidFill>
                <a:effectLst>
                  <a:outerShdw blurRad="38100" dist="38100" dir="2700000" algn="tl">
                    <a:srgbClr val="000000">
                      <a:alpha val="43137"/>
                    </a:srgbClr>
                  </a:outerShdw>
                </a:effectLst>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1613322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53298038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0360351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87695626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spTree>
    <p:extLst>
      <p:ext uri="{BB962C8B-B14F-4D97-AF65-F5344CB8AC3E}">
        <p14:creationId xmlns:p14="http://schemas.microsoft.com/office/powerpoint/2010/main" val="73847950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 preserve="1">
  <p:cSld name="1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7" name="Rectangle 6"/>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55736818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2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0009006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9" name="Rectangle 8"/>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029540984"/>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4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4329953"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4329953"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0" y="0"/>
            <a:ext cx="3657600" cy="6858000"/>
          </a:xfrm>
          <a:prstGeom prst="rect">
            <a:avLst/>
          </a:prstGeom>
        </p:spPr>
      </p:pic>
      <p:sp>
        <p:nvSpPr>
          <p:cNvPr id="8" name="Rectangle 7"/>
          <p:cNvSpPr/>
          <p:nvPr userDrawn="1"/>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58135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5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26"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789592"/>
      </p:ext>
    </p:extLst>
  </p:cSld>
  <p:clrMapOvr>
    <a:masterClrMapping/>
  </p:clrMapOvr>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a:t>Click to edit</a:t>
            </a:r>
            <a:br>
              <a:rPr lang="en-US" dirty="0"/>
            </a:br>
            <a:r>
              <a:rPr lang="en-US" dirty="0"/>
              <a:t>Master Title style</a:t>
            </a:r>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53350655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85936675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a:t>Click to edit</a:t>
            </a:r>
            <a:br>
              <a:rPr lang="en-US" dirty="0"/>
            </a:br>
            <a:r>
              <a:rPr lang="en-US" dirty="0"/>
              <a:t>Master title style</a:t>
            </a:r>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8384559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40686972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a:t>Click to edit</a:t>
            </a:r>
            <a:br>
              <a:rPr lang="en-US" altLang="ko-KR" dirty="0"/>
            </a:br>
            <a:r>
              <a:rPr lang="en-US" altLang="ko-KR" dirty="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 y="0"/>
            <a:ext cx="4800600" cy="6858000"/>
          </a:xfrm>
          <a:prstGeom prst="rect">
            <a:avLst/>
          </a:prstGeom>
        </p:spPr>
      </p:pic>
      <p:sp>
        <p:nvSpPr>
          <p:cNvPr id="8" name="Rectangle 7"/>
          <p:cNvSpPr/>
          <p:nvPr userDrawn="1"/>
        </p:nvSpPr>
        <p:spPr>
          <a:xfrm>
            <a:off x="3978660"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35489367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a:t>Click to edit</a:t>
            </a:r>
            <a:br>
              <a:rPr lang="en-US" altLang="ko-KR" dirty="0"/>
            </a:br>
            <a:r>
              <a:rPr lang="en-US" altLang="ko-KR" dirty="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57454077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a:t>Click to edit</a:t>
            </a:r>
            <a:br>
              <a:rPr lang="en-US" altLang="ko-KR" dirty="0"/>
            </a:br>
            <a:r>
              <a:rPr lang="en-US" altLang="ko-KR" dirty="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90910765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a:t>Click to edit</a:t>
            </a:r>
            <a:br>
              <a:rPr lang="en-US" altLang="ko-KR" dirty="0"/>
            </a:br>
            <a:r>
              <a:rPr lang="en-US" altLang="ko-KR" dirty="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68" y="0"/>
            <a:ext cx="3657600" cy="6858000"/>
          </a:xfrm>
          <a:prstGeom prst="rect">
            <a:avLst/>
          </a:prstGeom>
        </p:spPr>
      </p:pic>
      <p:sp>
        <p:nvSpPr>
          <p:cNvPr id="8" name="Rectangle 7"/>
          <p:cNvSpPr/>
          <p:nvPr userDrawn="1"/>
        </p:nvSpPr>
        <p:spPr>
          <a:xfrm>
            <a:off x="2811291"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78330906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8652757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95564976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6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10" name="Rectangle 9"/>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8688101"/>
      </p:ext>
    </p:extLst>
  </p:cSld>
  <p:clrMapOvr>
    <a:masterClrMapping/>
  </p:clrMapOvr>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205517447"/>
      </p:ext>
    </p:extLst>
  </p:cSld>
  <p:clrMapOvr>
    <a:masterClrMapping/>
  </p:clrMapOvr>
  <p:timing>
    <p:tnLst>
      <p:par>
        <p:cT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p:spPr>
        <p:txBody>
          <a:bodyPr/>
          <a:lstStyle>
            <a:lvl1pPr marL="0" indent="0">
              <a:buNone/>
              <a:defRPr/>
            </a:lvl1pPr>
          </a:lstStyle>
          <a:p>
            <a:r>
              <a:rPr lang="en-US" dirty="0" smtClean="0"/>
              <a:t>Click icon to add chart</a:t>
            </a:r>
            <a:endParaRPr lang="en-US" dirty="0"/>
          </a:p>
        </p:txBody>
      </p:sp>
      <p:sp>
        <p:nvSpPr>
          <p:cNvPr id="9"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29792767"/>
      </p:ext>
    </p:extLst>
  </p:cSld>
  <p:clrMapOvr>
    <a:masterClrMapping/>
  </p:clrMapOvr>
  <p:timing>
    <p:tnLst>
      <p:par>
        <p:cT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801702349"/>
      </p:ext>
    </p:extLst>
  </p:cSld>
  <p:clrMapOvr>
    <a:masterClrMapping/>
  </p:clrMapOvr>
  <p:timing>
    <p:tnLst>
      <p:par>
        <p:cTn id="1" dur="indefinite" restart="never" nodeType="tmRoot"/>
      </p:par>
    </p:tnLst>
  </p:timing>
</p:sldLayout>
</file>

<file path=ppt/slideLayouts/slideLayout593.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528181336"/>
      </p:ext>
    </p:extLst>
  </p:cSld>
  <p:clrMapOvr>
    <a:masterClrMapping/>
  </p:clrMapOvr>
  <p:timing>
    <p:tnLst>
      <p:par>
        <p:cTn id="1" dur="indefinite" restart="never" nodeType="tmRoot"/>
      </p:par>
    </p:tnLst>
  </p:timing>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13924849"/>
      </p:ext>
    </p:extLst>
  </p:cSld>
  <p:clrMapOvr>
    <a:masterClrMapping/>
  </p:clrMapOvr>
  <p:timing>
    <p:tnLst>
      <p:par>
        <p:cTn id="1" dur="indefinite" restart="never" nodeType="tmRoot"/>
      </p:par>
    </p:tnLst>
  </p:timing>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652198881"/>
      </p:ext>
    </p:extLst>
  </p:cSld>
  <p:clrMapOvr>
    <a:masterClrMapping/>
  </p:clrMapOvr>
  <p:timing>
    <p:tnLst>
      <p:par>
        <p:cTn id="1" dur="indefinite" restart="never" nodeType="tmRoot"/>
      </p:par>
    </p:tnLst>
  </p:timing>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482600"/>
            <a:ext cx="9144000" cy="57477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3738560619"/>
      </p:ext>
    </p:extLst>
  </p:cSld>
  <p:clrMapOvr>
    <a:masterClrMapping/>
  </p:clrMapOvr>
  <p:timing>
    <p:tnLst>
      <p:par>
        <p:cTn id="1" dur="indefinite" restart="never" nodeType="tmRoot"/>
      </p:par>
    </p:tnLst>
  </p:timing>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6230318"/>
          </a:xfrm>
          <a:prstGeom prst="rect">
            <a:avLst/>
          </a:prstGeom>
        </p:spPr>
      </p:pic>
      <p:sp>
        <p:nvSpPr>
          <p:cNvPr id="7" name="Rectangle 6"/>
          <p:cNvSpPr/>
          <p:nvPr userDrawn="1"/>
        </p:nvSpPr>
        <p:spPr>
          <a:xfrm>
            <a:off x="0" y="4068305"/>
            <a:ext cx="9144000" cy="2162013"/>
          </a:xfrm>
          <a:prstGeom prst="rect">
            <a:avLst/>
          </a:prstGeom>
          <a:solidFill>
            <a:schemeClr val="bg1">
              <a:alpha val="6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9" name="Text Placeholder 8"/>
          <p:cNvSpPr>
            <a:spLocks noGrp="1"/>
          </p:cNvSpPr>
          <p:nvPr>
            <p:ph type="body" sz="quarter" idx="10" hasCustomPrompt="1"/>
          </p:nvPr>
        </p:nvSpPr>
        <p:spPr>
          <a:xfrm>
            <a:off x="1031875" y="4324350"/>
            <a:ext cx="7902575" cy="1017588"/>
          </a:xfrm>
        </p:spPr>
        <p:txBody>
          <a:bodyPr>
            <a:normAutofit/>
          </a:bodyPr>
          <a:lstStyle>
            <a:lvl1pPr marL="0" indent="0" algn="r">
              <a:buNone/>
              <a:defRPr sz="2900" b="1" baseline="0"/>
            </a:lvl1pPr>
          </a:lstStyle>
          <a:p>
            <a:pPr lvl="0"/>
            <a:r>
              <a:rPr lang="en-US" dirty="0" smtClean="0"/>
              <a:t>Enter Presentation Title</a:t>
            </a:r>
          </a:p>
        </p:txBody>
      </p:sp>
      <p:sp>
        <p:nvSpPr>
          <p:cNvPr id="11" name="Text Placeholder 10"/>
          <p:cNvSpPr>
            <a:spLocks noGrp="1"/>
          </p:cNvSpPr>
          <p:nvPr>
            <p:ph type="body" sz="quarter" idx="11" hasCustomPrompt="1"/>
          </p:nvPr>
        </p:nvSpPr>
        <p:spPr>
          <a:xfrm>
            <a:off x="2103438" y="5459548"/>
            <a:ext cx="6831012" cy="719138"/>
          </a:xfrm>
        </p:spPr>
        <p:txBody>
          <a:bodyPr>
            <a:normAutofit/>
          </a:bodyPr>
          <a:lstStyle>
            <a:lvl1pPr marL="0" indent="0" algn="r">
              <a:buNone/>
              <a:defRPr sz="1800" baseline="0"/>
            </a:lvl1pPr>
            <a:lvl2pPr marL="457200" indent="0">
              <a:buNone/>
              <a:defRPr/>
            </a:lvl2pPr>
          </a:lstStyle>
          <a:p>
            <a:pPr lvl="0"/>
            <a:r>
              <a:rPr lang="en-US" dirty="0" smtClean="0"/>
              <a:t>Presenter Name &amp; Title</a:t>
            </a:r>
          </a:p>
        </p:txBody>
      </p:sp>
    </p:spTree>
    <p:extLst>
      <p:ext uri="{BB962C8B-B14F-4D97-AF65-F5344CB8AC3E}">
        <p14:creationId xmlns:p14="http://schemas.microsoft.com/office/powerpoint/2010/main" val="1931561420"/>
      </p:ext>
    </p:extLst>
  </p:cSld>
  <p:clrMapOvr>
    <a:masterClrMapping/>
  </p:clrMapOvr>
  <p:timing>
    <p:tnLst>
      <p:par>
        <p:cTn id="1" dur="indefinite" restart="never" nodeType="tmRoot"/>
      </p:par>
    </p:tnLst>
  </p:timing>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048807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7_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01034" y="473078"/>
            <a:ext cx="4885765" cy="946151"/>
          </a:xfr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3801034" y="1597027"/>
            <a:ext cx="4885766" cy="4388908"/>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6"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9" y="0"/>
            <a:ext cx="3657600" cy="6858000"/>
          </a:xfrm>
          <a:prstGeom prst="rect">
            <a:avLst/>
          </a:prstGeom>
        </p:spPr>
      </p:pic>
      <p:sp>
        <p:nvSpPr>
          <p:cNvPr id="9" name="Rectangle 8"/>
          <p:cNvSpPr/>
          <p:nvPr userDrawn="1"/>
        </p:nvSpPr>
        <p:spPr>
          <a:xfrm>
            <a:off x="2810674"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79433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8" name="Title 7"/>
          <p:cNvSpPr>
            <a:spLocks noGrp="1"/>
          </p:cNvSpPr>
          <p:nvPr>
            <p:ph type="title"/>
          </p:nvPr>
        </p:nvSpPr>
        <p:spPr>
          <a:xfrm>
            <a:off x="3786188" y="723109"/>
            <a:ext cx="5194526" cy="946151"/>
          </a:xfrm>
        </p:spPr>
        <p:txBody>
          <a:bodyPr>
            <a:normAutofit/>
          </a:bodyPr>
          <a:lstStyle/>
          <a:p>
            <a:r>
              <a:rPr lang="en-US" sz="3200" dirty="0" smtClean="0"/>
              <a:t>Head</a:t>
            </a:r>
            <a:endParaRPr lang="en-US" dirty="0"/>
          </a:p>
        </p:txBody>
      </p:sp>
      <p:sp>
        <p:nvSpPr>
          <p:cNvPr id="9" name="TextBox 8"/>
          <p:cNvSpPr txBox="1"/>
          <p:nvPr userDrawn="1"/>
        </p:nvSpPr>
        <p:spPr>
          <a:xfrm>
            <a:off x="3652233" y="2433240"/>
            <a:ext cx="4941698" cy="461665"/>
          </a:xfrm>
          <a:prstGeom prst="rect">
            <a:avLst/>
          </a:prstGeom>
          <a:solidFill>
            <a:schemeClr val="bg1"/>
          </a:solidFill>
          <a:effectLst/>
        </p:spPr>
        <p:txBody>
          <a:bodyPr wrap="square" rtlCol="0">
            <a:spAutoFit/>
          </a:bodyPr>
          <a:lstStyle/>
          <a:p>
            <a:pPr algn="ctr"/>
            <a:r>
              <a:rPr lang="en-US" sz="2400" b="1" dirty="0" smtClean="0">
                <a:solidFill>
                  <a:srgbClr val="597D3B"/>
                </a:solidFill>
                <a:effectLst>
                  <a:outerShdw blurRad="38100" dist="38100" dir="2700000" algn="tl">
                    <a:srgbClr val="000000">
                      <a:alpha val="43137"/>
                    </a:srgbClr>
                  </a:outerShdw>
                </a:effectLst>
              </a:rPr>
              <a:t>Topic 1</a:t>
            </a:r>
            <a:endParaRPr lang="en-US" sz="2400" b="1" dirty="0">
              <a:solidFill>
                <a:srgbClr val="597D3B"/>
              </a:solidFill>
              <a:effectLst>
                <a:outerShdw blurRad="38100" dist="38100" dir="2700000" algn="tl">
                  <a:srgbClr val="000000">
                    <a:alpha val="43137"/>
                  </a:srgbClr>
                </a:outerShdw>
              </a:effectLst>
            </a:endParaRPr>
          </a:p>
        </p:txBody>
      </p:sp>
      <p:sp>
        <p:nvSpPr>
          <p:cNvPr id="11" name="TextBox 10"/>
          <p:cNvSpPr txBox="1"/>
          <p:nvPr userDrawn="1"/>
        </p:nvSpPr>
        <p:spPr>
          <a:xfrm>
            <a:off x="3652233" y="3823189"/>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6E2246"/>
                </a:solidFill>
              </a:rPr>
              <a:t>Topic 3</a:t>
            </a:r>
            <a:endParaRPr lang="en-US" dirty="0">
              <a:solidFill>
                <a:srgbClr val="6E2246"/>
              </a:solidFill>
            </a:endParaRPr>
          </a:p>
        </p:txBody>
      </p:sp>
      <p:sp>
        <p:nvSpPr>
          <p:cNvPr id="12" name="TextBox 11"/>
          <p:cNvSpPr txBox="1"/>
          <p:nvPr userDrawn="1"/>
        </p:nvSpPr>
        <p:spPr>
          <a:xfrm>
            <a:off x="3652233" y="3130691"/>
            <a:ext cx="4941698"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smtClean="0">
                <a:solidFill>
                  <a:srgbClr val="C76725"/>
                </a:solidFill>
              </a:rPr>
              <a:t>Topic 2</a:t>
            </a:r>
            <a:endParaRPr lang="en-US" dirty="0">
              <a:solidFill>
                <a:srgbClr val="C76725"/>
              </a:solidFill>
            </a:endParaRPr>
          </a:p>
        </p:txBody>
      </p:sp>
    </p:spTree>
    <p:extLst>
      <p:ext uri="{BB962C8B-B14F-4D97-AF65-F5344CB8AC3E}">
        <p14:creationId xmlns:p14="http://schemas.microsoft.com/office/powerpoint/2010/main" val="12002652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1269677757"/>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2783"/>
            <a:ext cx="8229600" cy="944880"/>
          </a:xfrm>
        </p:spPr>
        <p:txBody>
          <a:bodyPr/>
          <a:lstStyle>
            <a:lvl1pPr>
              <a:defRPr>
                <a:solidFill>
                  <a:srgbClr val="FFFFFF"/>
                </a:solidFill>
              </a:defRPr>
            </a:lvl1p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pPr/>
              <a:t>‹#›</a:t>
            </a:fld>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2225040"/>
          </a:xfrm>
          <a:prstGeom prst="rect">
            <a:avLst/>
          </a:prstGeom>
        </p:spPr>
      </p:pic>
    </p:spTree>
    <p:extLst>
      <p:ext uri="{BB962C8B-B14F-4D97-AF65-F5344CB8AC3E}">
        <p14:creationId xmlns:p14="http://schemas.microsoft.com/office/powerpoint/2010/main" val="1740227352"/>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3884387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425826283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752442036"/>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4"/>
            <a:ext cx="8229600" cy="938213"/>
          </a:xfrm>
        </p:spPr>
        <p:txBody>
          <a:bodyPr>
            <a:normAutofit/>
          </a:bodyPr>
          <a:lstStyle>
            <a:lvl1pPr>
              <a:lnSpc>
                <a:spcPts val="3000"/>
              </a:lnSpc>
              <a:defRPr sz="3000">
                <a:solidFill>
                  <a:srgbClr val="003144"/>
                </a:solidFill>
                <a:latin typeface="Arial"/>
                <a:cs typeface="Arial"/>
              </a:defRPr>
            </a:lvl1pPr>
          </a:lstStyle>
          <a:p>
            <a:r>
              <a:rPr lang="en-US"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2668376096"/>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35314328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4" name="Title Placeholder 1"/>
          <p:cNvSpPr>
            <a:spLocks noGrp="1"/>
          </p:cNvSpPr>
          <p:nvPr>
            <p:ph type="title"/>
          </p:nvPr>
        </p:nvSpPr>
        <p:spPr>
          <a:xfrm>
            <a:off x="457200" y="467360"/>
            <a:ext cx="8229600" cy="640886"/>
          </a:xfrm>
          <a:prstGeom prst="rect">
            <a:avLst/>
          </a:prstGeom>
        </p:spPr>
        <p:txBody>
          <a:bodyPr vert="horz" lIns="91440" tIns="45720" rIns="91440" bIns="45720" rtlCol="0" anchor="ctr">
            <a:normAutofit/>
          </a:bodyPr>
          <a:lstStyle/>
          <a:p>
            <a:r>
              <a:rPr lang="en-US" altLang="ko-KR" dirty="0" smtClean="0"/>
              <a:t>Click to edit Master title style</a:t>
            </a:r>
            <a:endParaRPr lang="en-US" dirty="0"/>
          </a:p>
        </p:txBody>
      </p:sp>
      <p:sp>
        <p:nvSpPr>
          <p:cNvPr id="10" name="Text Placeholder 9"/>
          <p:cNvSpPr>
            <a:spLocks noGrp="1"/>
          </p:cNvSpPr>
          <p:nvPr>
            <p:ph type="body" sz="quarter" idx="10"/>
          </p:nvPr>
        </p:nvSpPr>
        <p:spPr>
          <a:xfrm>
            <a:off x="457200" y="1485750"/>
            <a:ext cx="8229600" cy="4449762"/>
          </a:xfrm>
        </p:spPr>
        <p:txBody>
          <a:bodyPr/>
          <a:lstStyle/>
          <a:p>
            <a:pPr lvl="0"/>
            <a:r>
              <a:rPr lang="en-US"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09390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4" name="Title Placeholder 1"/>
          <p:cNvSpPr>
            <a:spLocks noGrp="1"/>
          </p:cNvSpPr>
          <p:nvPr>
            <p:ph type="title"/>
          </p:nvPr>
        </p:nvSpPr>
        <p:spPr>
          <a:xfrm>
            <a:off x="457200" y="467360"/>
            <a:ext cx="8229600" cy="640886"/>
          </a:xfrm>
          <a:prstGeom prst="rect">
            <a:avLst/>
          </a:prstGeom>
        </p:spPr>
        <p:txBody>
          <a:bodyPr vert="horz" lIns="91440" tIns="45720" rIns="91440" bIns="45720" rtlCol="0" anchor="ctr">
            <a:normAutofit/>
          </a:bodyPr>
          <a:lstStyle/>
          <a:p>
            <a:r>
              <a:rPr lang="en-US" altLang="ko-KR" dirty="0" smtClean="0"/>
              <a:t>Click to edit Master title style</a:t>
            </a:r>
            <a:endParaRPr lang="en-US" dirty="0"/>
          </a:p>
        </p:txBody>
      </p:sp>
    </p:spTree>
    <p:extLst>
      <p:ext uri="{BB962C8B-B14F-4D97-AF65-F5344CB8AC3E}">
        <p14:creationId xmlns:p14="http://schemas.microsoft.com/office/powerpoint/2010/main" val="3296098158"/>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w/ Two Bullet Area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1036"/>
            <a:ext cx="4038600" cy="422024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6" name="Title Placeholder 1"/>
          <p:cNvSpPr>
            <a:spLocks noGrp="1"/>
          </p:cNvSpPr>
          <p:nvPr>
            <p:ph type="title"/>
          </p:nvPr>
        </p:nvSpPr>
        <p:spPr>
          <a:xfrm>
            <a:off x="457200" y="467360"/>
            <a:ext cx="8229600" cy="640886"/>
          </a:xfrm>
          <a:prstGeom prst="rect">
            <a:avLst/>
          </a:prstGeom>
        </p:spPr>
        <p:txBody>
          <a:bodyPr vert="horz" lIns="91440" tIns="45720" rIns="91440" bIns="45720" rtlCol="0" anchor="ctr">
            <a:normAutofit/>
          </a:bodyPr>
          <a:lstStyle/>
          <a:p>
            <a:r>
              <a:rPr lang="en-US" altLang="ko-KR" dirty="0" smtClean="0"/>
              <a:t>Click to edit Master title style</a:t>
            </a:r>
            <a:endParaRPr lang="en-US" dirty="0"/>
          </a:p>
        </p:txBody>
      </p:sp>
    </p:spTree>
    <p:extLst>
      <p:ext uri="{BB962C8B-B14F-4D97-AF65-F5344CB8AC3E}">
        <p14:creationId xmlns:p14="http://schemas.microsoft.com/office/powerpoint/2010/main" val="13964279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w/ Subheads/Two Bullet Area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98617"/>
            <a:ext cx="4040188"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9" name="Slide Number Placeholder 5"/>
          <p:cNvSpPr>
            <a:spLocks noGrp="1"/>
          </p:cNvSpPr>
          <p:nvPr>
            <p:ph type="sldNum" sz="quarter" idx="10"/>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8" name="Title Placeholder 1"/>
          <p:cNvSpPr>
            <a:spLocks noGrp="1"/>
          </p:cNvSpPr>
          <p:nvPr>
            <p:ph type="title"/>
          </p:nvPr>
        </p:nvSpPr>
        <p:spPr>
          <a:xfrm>
            <a:off x="457200" y="467360"/>
            <a:ext cx="8229600" cy="640886"/>
          </a:xfrm>
          <a:prstGeom prst="rect">
            <a:avLst/>
          </a:prstGeom>
        </p:spPr>
        <p:txBody>
          <a:bodyPr vert="horz" lIns="91440" tIns="45720" rIns="91440" bIns="45720" rtlCol="0" anchor="ctr">
            <a:normAutofit/>
          </a:bodyPr>
          <a:lstStyle/>
          <a:p>
            <a:r>
              <a:rPr lang="en-US" altLang="ko-KR" dirty="0" smtClean="0"/>
              <a:t>Click to edit Master title style</a:t>
            </a:r>
            <a:endParaRPr lang="en-US" dirty="0"/>
          </a:p>
        </p:txBody>
      </p:sp>
    </p:spTree>
    <p:extLst>
      <p:ext uri="{BB962C8B-B14F-4D97-AF65-F5344CB8AC3E}">
        <p14:creationId xmlns:p14="http://schemas.microsoft.com/office/powerpoint/2010/main" val="63696207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64072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4974644" y="479425"/>
            <a:ext cx="3805213" cy="939800"/>
          </a:xfrm>
        </p:spPr>
        <p:txBody>
          <a:bodyPr>
            <a:normAutofit/>
          </a:bodyPr>
          <a:lstStyle>
            <a:lvl1pPr>
              <a:lnSpc>
                <a:spcPts val="3000"/>
              </a:lnSpc>
              <a:defRPr sz="3000">
                <a:solidFill>
                  <a:schemeClr val="bg1"/>
                </a:solidFill>
                <a:latin typeface="Arial"/>
                <a:cs typeface="Arial"/>
              </a:defRPr>
            </a:lvl1pPr>
          </a:lstStyle>
          <a:p>
            <a:endParaRPr lang="en-US" dirty="0"/>
          </a:p>
        </p:txBody>
      </p:sp>
      <p:sp>
        <p:nvSpPr>
          <p:cNvPr id="3" name="Subtitle 2"/>
          <p:cNvSpPr>
            <a:spLocks noGrp="1"/>
          </p:cNvSpPr>
          <p:nvPr>
            <p:ph type="subTitle" idx="1" hasCustomPrompt="1"/>
          </p:nvPr>
        </p:nvSpPr>
        <p:spPr>
          <a:xfrm>
            <a:off x="4974644" y="1597025"/>
            <a:ext cx="3805214"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96707375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2_Agenda">
    <p:spTree>
      <p:nvGrpSpPr>
        <p:cNvPr id="1" name=""/>
        <p:cNvGrpSpPr/>
        <p:nvPr/>
      </p:nvGrpSpPr>
      <p:grpSpPr>
        <a:xfrm>
          <a:off x="0" y="0"/>
          <a:ext cx="0" cy="0"/>
          <a:chOff x="0" y="0"/>
          <a:chExt cx="0" cy="0"/>
        </a:xfrm>
      </p:grpSpPr>
      <p:sp>
        <p:nvSpPr>
          <p:cNvPr id="2" name="Title 1"/>
          <p:cNvSpPr>
            <a:spLocks noGrp="1"/>
          </p:cNvSpPr>
          <p:nvPr>
            <p:ph type="ctrTitle"/>
          </p:nvPr>
        </p:nvSpPr>
        <p:spPr>
          <a:xfrm>
            <a:off x="4127158" y="479425"/>
            <a:ext cx="4652700" cy="939800"/>
          </a:xfrm>
        </p:spPr>
        <p:txBody>
          <a:bodyPr>
            <a:normAutofit/>
          </a:bodyPr>
          <a:lstStyle>
            <a:lvl1pPr>
              <a:lnSpc>
                <a:spcPts val="3000"/>
              </a:lnSpc>
              <a:defRPr sz="3000">
                <a:solidFill>
                  <a:schemeClr val="bg1"/>
                </a:solidFill>
                <a:latin typeface="Arial"/>
                <a:cs typeface="Arial"/>
              </a:defRPr>
            </a:lvl1pPr>
          </a:lstStyle>
          <a:p>
            <a:endParaRPr lang="en-US" dirty="0"/>
          </a:p>
        </p:txBody>
      </p:sp>
      <p:sp>
        <p:nvSpPr>
          <p:cNvPr id="3" name="Subtitle 2"/>
          <p:cNvSpPr>
            <a:spLocks noGrp="1"/>
          </p:cNvSpPr>
          <p:nvPr>
            <p:ph type="subTitle" idx="1" hasCustomPrompt="1"/>
          </p:nvPr>
        </p:nvSpPr>
        <p:spPr>
          <a:xfrm>
            <a:off x="4127158" y="1597025"/>
            <a:ext cx="46527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6" name="Rectangle 5"/>
          <p:cNvSpPr/>
          <p:nvPr userDrawn="1"/>
        </p:nvSpPr>
        <p:spPr>
          <a:xfrm>
            <a:off x="2823559"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251993669"/>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0146" r="6664"/>
          <a:stretch/>
        </p:blipFill>
        <p:spPr>
          <a:xfrm>
            <a:off x="-519003" y="0"/>
            <a:ext cx="4177920" cy="6858000"/>
          </a:xfrm>
          <a:prstGeom prst="rect">
            <a:avLst/>
          </a:prstGeom>
        </p:spPr>
      </p:pic>
      <p:sp>
        <p:nvSpPr>
          <p:cNvPr id="4" name="Rectangle 3"/>
          <p:cNvSpPr/>
          <p:nvPr userDrawn="1"/>
        </p:nvSpPr>
        <p:spPr>
          <a:xfrm>
            <a:off x="281511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81584329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1_Title Only, N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2" name="Title 1"/>
          <p:cNvSpPr>
            <a:spLocks noGrp="1"/>
          </p:cNvSpPr>
          <p:nvPr>
            <p:ph type="title"/>
          </p:nvPr>
        </p:nvSpPr>
        <p:spPr>
          <a:xfrm>
            <a:off x="3989372" y="479424"/>
            <a:ext cx="4697427" cy="938213"/>
          </a:xfrm>
        </p:spPr>
        <p:txBody>
          <a:bodyPr>
            <a:normAutofit/>
          </a:bodyPr>
          <a:lstStyle>
            <a:lvl1pPr>
              <a:lnSpc>
                <a:spcPts val="3000"/>
              </a:lnSpc>
              <a:defRPr sz="3000">
                <a:solidFill>
                  <a:schemeClr val="bg1"/>
                </a:solidFill>
                <a:latin typeface="Arial"/>
                <a:cs typeface="Arial"/>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6" name="Rectangle 5"/>
          <p:cNvSpPr/>
          <p:nvPr userDrawn="1"/>
        </p:nvSpPr>
        <p:spPr>
          <a:xfrm>
            <a:off x="2857471"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05426186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2_Title Only, N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2" name="Title 1"/>
          <p:cNvSpPr>
            <a:spLocks noGrp="1"/>
          </p:cNvSpPr>
          <p:nvPr>
            <p:ph type="title"/>
          </p:nvPr>
        </p:nvSpPr>
        <p:spPr>
          <a:xfrm>
            <a:off x="3989372" y="479424"/>
            <a:ext cx="4697427" cy="938213"/>
          </a:xfrm>
        </p:spPr>
        <p:txBody>
          <a:bodyPr>
            <a:normAutofit/>
          </a:bodyPr>
          <a:lstStyle>
            <a:lvl1pPr>
              <a:lnSpc>
                <a:spcPts val="3000"/>
              </a:lnSpc>
              <a:defRPr sz="3000">
                <a:solidFill>
                  <a:schemeClr val="bg1"/>
                </a:solidFill>
                <a:latin typeface="Arial"/>
                <a:cs typeface="Arial"/>
              </a:defRPr>
            </a:lvl1pPr>
          </a:lstStyle>
          <a:p>
            <a:r>
              <a:rPr lang="en-US" dirty="0" smtClean="0"/>
              <a:t>Click to edit Master title style</a:t>
            </a:r>
            <a:endParaRPr lang="en-US" dirty="0"/>
          </a:p>
        </p:txBody>
      </p:sp>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6" name="Rectangle 5"/>
          <p:cNvSpPr/>
          <p:nvPr userDrawn="1"/>
        </p:nvSpPr>
        <p:spPr>
          <a:xfrm>
            <a:off x="2857471"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137539191"/>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2967094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1619" y="6358271"/>
            <a:ext cx="503941" cy="197606"/>
          </a:xfrm>
          <a:prstGeom prst="rect">
            <a:avLst/>
          </a:prstGeom>
        </p:spPr>
        <p:txBody>
          <a:body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3393769793"/>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Agend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9425"/>
            <a:ext cx="7772400" cy="939800"/>
          </a:xfrm>
        </p:spPr>
        <p:txBody>
          <a:bodyPr>
            <a:normAutofit/>
          </a:bodyPr>
          <a:lstStyle>
            <a:lvl1pPr>
              <a:lnSpc>
                <a:spcPts val="3000"/>
              </a:lnSpc>
              <a:defRPr sz="3000">
                <a:solidFill>
                  <a:srgbClr val="053043"/>
                </a:solidFill>
                <a:latin typeface="Arial"/>
                <a:cs typeface="Arial"/>
              </a:defRPr>
            </a:lvl1pPr>
          </a:lstStyle>
          <a:p>
            <a:endParaRPr lang="en-US" dirty="0"/>
          </a:p>
        </p:txBody>
      </p:sp>
      <p:sp>
        <p:nvSpPr>
          <p:cNvPr id="3" name="Subtitle 2"/>
          <p:cNvSpPr>
            <a:spLocks noGrp="1"/>
          </p:cNvSpPr>
          <p:nvPr>
            <p:ph type="subTitle" idx="1" hasCustomPrompt="1"/>
          </p:nvPr>
        </p:nvSpPr>
        <p:spPr>
          <a:xfrm>
            <a:off x="685800" y="1597025"/>
            <a:ext cx="7772400" cy="4417091"/>
          </a:xfr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79115273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180319594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En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760"/>
            <a:ext cx="8229600" cy="944880"/>
          </a:xfrm>
        </p:spPr>
        <p:txBody>
          <a:bodyPr/>
          <a:lstStyle>
            <a:lvl1pPr>
              <a:defRPr>
                <a:solidFill>
                  <a:schemeClr val="tx1"/>
                </a:solidFill>
              </a:defRPr>
            </a:lvl1pPr>
          </a:lstStyle>
          <a:p>
            <a:r>
              <a:rPr lang="en-US" smtClean="0"/>
              <a:t>Click to edit Master title style</a:t>
            </a:r>
            <a:endParaRPr lang="en-US" dirty="0"/>
          </a:p>
        </p:txBody>
      </p:sp>
      <p:sp>
        <p:nvSpPr>
          <p:cNvPr id="4" name="Slide Number Placeholder 3"/>
          <p:cNvSpPr>
            <a:spLocks noGrp="1"/>
          </p:cNvSpPr>
          <p:nvPr>
            <p:ph type="sldNum" sz="quarter" idx="11"/>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a:t>
            </a:fld>
            <a:endParaRPr lang="en-US" dirty="0">
              <a:solidFill>
                <a:srgbClr val="F2F2F2"/>
              </a:solidFill>
            </a:endParaRPr>
          </a:p>
        </p:txBody>
      </p:sp>
    </p:spTree>
    <p:extLst>
      <p:ext uri="{BB962C8B-B14F-4D97-AF65-F5344CB8AC3E}">
        <p14:creationId xmlns:p14="http://schemas.microsoft.com/office/powerpoint/2010/main" val="3086738363"/>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7" y="0"/>
            <a:ext cx="4800600" cy="6858000"/>
          </a:xfrm>
          <a:prstGeom prst="rect">
            <a:avLst/>
          </a:prstGeom>
        </p:spPr>
      </p:pic>
      <p:sp>
        <p:nvSpPr>
          <p:cNvPr id="8" name="Rectangle 7"/>
          <p:cNvSpPr/>
          <p:nvPr userDrawn="1"/>
        </p:nvSpPr>
        <p:spPr>
          <a:xfrm>
            <a:off x="3978660"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339248615"/>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96518742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077151929"/>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68" y="0"/>
            <a:ext cx="3657600" cy="6858000"/>
          </a:xfrm>
          <a:prstGeom prst="rect">
            <a:avLst/>
          </a:prstGeom>
        </p:spPr>
      </p:pic>
      <p:sp>
        <p:nvSpPr>
          <p:cNvPr id="8" name="Rectangle 7"/>
          <p:cNvSpPr/>
          <p:nvPr userDrawn="1"/>
        </p:nvSpPr>
        <p:spPr>
          <a:xfrm>
            <a:off x="2811291"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347069724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10" name="Rectangle 9"/>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591359265"/>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4202938275"/>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4059" r="6060"/>
          <a:stretch/>
        </p:blipFill>
        <p:spPr>
          <a:xfrm>
            <a:off x="-1" y="0"/>
            <a:ext cx="3652233" cy="6858000"/>
          </a:xfrm>
          <a:prstGeom prst="rect">
            <a:avLst/>
          </a:prstGeom>
        </p:spPr>
      </p:pic>
      <p:sp>
        <p:nvSpPr>
          <p:cNvPr id="5" name="Title Placeholder 1"/>
          <p:cNvSpPr>
            <a:spLocks noGrp="1"/>
          </p:cNvSpPr>
          <p:nvPr>
            <p:ph type="title"/>
          </p:nvPr>
        </p:nvSpPr>
        <p:spPr>
          <a:xfrm>
            <a:off x="4984375" y="467360"/>
            <a:ext cx="3826411" cy="944880"/>
          </a:xfrm>
          <a:prstGeom prst="rect">
            <a:avLst/>
          </a:prstGeom>
        </p:spPr>
        <p:txBody>
          <a:bodyPr vert="horz" lIns="91440" tIns="45720" rIns="91440" bIns="45720" rtlCol="0" anchor="ctr">
            <a:normAutofit/>
          </a:bodyPr>
          <a:lstStyle>
            <a:lvl1pPr>
              <a:defRPr>
                <a:solidFill>
                  <a:srgbClr val="FFFFFF"/>
                </a:solidFill>
                <a:effectLst>
                  <a:outerShdw blurRad="38100" dist="38100" dir="2700000" algn="tl">
                    <a:srgbClr val="000000">
                      <a:alpha val="43137"/>
                    </a:srgbClr>
                  </a:outerShdw>
                </a:effectLst>
              </a:defRPr>
            </a:lvl1pPr>
          </a:lstStyle>
          <a:p>
            <a:r>
              <a:rPr lang="en-US" altLang="ko-KR" dirty="0" smtClean="0"/>
              <a:t>Click to edit</a:t>
            </a:r>
            <a:br>
              <a:rPr lang="en-US" altLang="ko-KR" dirty="0" smtClean="0"/>
            </a:br>
            <a:r>
              <a:rPr lang="en-US" altLang="ko-KR" dirty="0" smtClean="0"/>
              <a:t>Master title style</a:t>
            </a:r>
            <a:endParaRPr lang="en-US" dirty="0"/>
          </a:p>
        </p:txBody>
      </p:sp>
      <p:sp>
        <p:nvSpPr>
          <p:cNvPr id="6" name="Text Placeholder 2"/>
          <p:cNvSpPr>
            <a:spLocks noGrp="1"/>
          </p:cNvSpPr>
          <p:nvPr>
            <p:ph idx="1"/>
          </p:nvPr>
        </p:nvSpPr>
        <p:spPr>
          <a:xfrm>
            <a:off x="4984375" y="1600200"/>
            <a:ext cx="3826412" cy="4365413"/>
          </a:xfrm>
          <a:prstGeom prst="rect">
            <a:avLst/>
          </a:prstGeom>
        </p:spPr>
        <p:txBody>
          <a:bodyPr vert="horz" lIns="91440" tIns="45720" rIns="91440" bIns="45720" rtlCol="0" anchor="t">
            <a:normAutofit/>
          </a:bodyPr>
          <a:lstStyle>
            <a:lvl1pPr>
              <a:defRPr>
                <a:solidFill>
                  <a:srgbClr val="FFFFFF"/>
                </a:solidFill>
                <a:effectLst>
                  <a:outerShdw blurRad="38100" dist="38100" dir="2700000" algn="tl">
                    <a:srgbClr val="000000">
                      <a:alpha val="43137"/>
                    </a:srgbClr>
                  </a:outerShdw>
                </a:effectLst>
              </a:defRPr>
            </a:lvl1pPr>
            <a:lvl2pPr>
              <a:defRPr>
                <a:solidFill>
                  <a:srgbClr val="FFFFFF"/>
                </a:solidFill>
                <a:effectLst>
                  <a:outerShdw blurRad="38100" dist="38100" dir="2700000" algn="tl">
                    <a:srgbClr val="000000">
                      <a:alpha val="43137"/>
                    </a:srgbClr>
                  </a:outerShdw>
                </a:effectLst>
              </a:defRPr>
            </a:lvl2pPr>
            <a:lvl3pPr>
              <a:defRPr>
                <a:solidFill>
                  <a:srgbClr val="FFFFFF"/>
                </a:solidFill>
                <a:effectLst>
                  <a:outerShdw blurRad="38100" dist="38100" dir="2700000" algn="tl">
                    <a:srgbClr val="000000">
                      <a:alpha val="43137"/>
                    </a:srgbClr>
                  </a:outerShdw>
                </a:effectLst>
              </a:defRPr>
            </a:lvl3pPr>
            <a:lvl4pPr>
              <a:defRPr>
                <a:solidFill>
                  <a:srgbClr val="FFFFFF"/>
                </a:solidFill>
                <a:effectLst>
                  <a:outerShdw blurRad="38100" dist="38100" dir="2700000" algn="tl">
                    <a:srgbClr val="000000">
                      <a:alpha val="43137"/>
                    </a:srgbClr>
                  </a:outerShdw>
                </a:effectLst>
              </a:defRPr>
            </a:lvl4pPr>
            <a:lvl5pPr>
              <a:defRPr>
                <a:solidFill>
                  <a:srgbClr val="FFFFFF"/>
                </a:solidFill>
                <a:effectLst>
                  <a:outerShdw blurRad="38100" dist="38100" dir="2700000" algn="tl">
                    <a:srgbClr val="000000">
                      <a:alpha val="43137"/>
                    </a:srgbClr>
                  </a:outerShdw>
                </a:effectLst>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Rectangle 6"/>
          <p:cNvSpPr/>
          <p:nvPr userDrawn="1"/>
        </p:nvSpPr>
        <p:spPr>
          <a:xfrm>
            <a:off x="2818906"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2646417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w/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91300" y="1684484"/>
            <a:ext cx="6119578" cy="1952801"/>
          </a:xfrm>
        </p:spPr>
        <p:txBody>
          <a:bodyPr>
            <a:normAutofit/>
          </a:bodyPr>
          <a:lstStyle>
            <a:lvl1pPr>
              <a:lnSpc>
                <a:spcPts val="3700"/>
              </a:lnSpc>
              <a:defRPr sz="3600" b="1"/>
            </a:lvl1pPr>
          </a:lstStyle>
          <a:p>
            <a:r>
              <a:rPr lang="en-US" dirty="0" smtClean="0"/>
              <a:t>Click to edit</a:t>
            </a:r>
            <a:br>
              <a:rPr lang="en-US" dirty="0" smtClean="0"/>
            </a:br>
            <a:r>
              <a:rPr lang="en-US" dirty="0" smtClean="0"/>
              <a:t>Master Title style</a:t>
            </a:r>
            <a:endParaRPr lang="en-US" dirty="0"/>
          </a:p>
        </p:txBody>
      </p:sp>
      <p:sp>
        <p:nvSpPr>
          <p:cNvPr id="3" name="Subtitle 2"/>
          <p:cNvSpPr>
            <a:spLocks noGrp="1"/>
          </p:cNvSpPr>
          <p:nvPr>
            <p:ph type="subTitle" idx="1"/>
          </p:nvPr>
        </p:nvSpPr>
        <p:spPr>
          <a:xfrm>
            <a:off x="2691299" y="3815080"/>
            <a:ext cx="6119578" cy="955040"/>
          </a:xfrm>
          <a:prstGeom prst="rect">
            <a:avLst/>
          </a:prstGeom>
        </p:spPr>
        <p:txBody>
          <a:bodyPr/>
          <a:lstStyle>
            <a:lvl1pPr marL="0" indent="0" algn="ctr">
              <a:lnSpc>
                <a:spcPts val="2800"/>
              </a:lnSpc>
              <a:buNone/>
              <a:defRPr sz="2600">
                <a:solidFill>
                  <a:schemeClr val="bg1">
                    <a:lumMod val="90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Text Placeholder 11"/>
          <p:cNvSpPr>
            <a:spLocks noGrp="1"/>
          </p:cNvSpPr>
          <p:nvPr>
            <p:ph type="body" sz="quarter" idx="10" hasCustomPrompt="1"/>
          </p:nvPr>
        </p:nvSpPr>
        <p:spPr>
          <a:xfrm>
            <a:off x="0" y="5140325"/>
            <a:ext cx="9144000" cy="711200"/>
          </a:xfrm>
          <a:prstGeom prst="rect">
            <a:avLst/>
          </a:prstGeom>
        </p:spPr>
        <p:txBody>
          <a:bodyPr anchor="ctr"/>
          <a:lstStyle>
            <a:lvl1pPr marL="0" indent="0" algn="ctr">
              <a:buNone/>
              <a:defRPr sz="2000" baseline="0">
                <a:solidFill>
                  <a:schemeClr val="bg1">
                    <a:lumMod val="95000"/>
                  </a:schemeClr>
                </a:solidFill>
                <a:latin typeface="Arial" pitchFamily="34" charset="0"/>
                <a:cs typeface="Arial" pitchFamily="34" charset="0"/>
              </a:defRPr>
            </a:lvl1pPr>
            <a:lvl2pPr marL="457200" indent="0" algn="ctr">
              <a:buNone/>
              <a:defRPr sz="2000">
                <a:solidFill>
                  <a:schemeClr val="bg1">
                    <a:lumMod val="95000"/>
                  </a:schemeClr>
                </a:solidFill>
                <a:latin typeface="Arial" pitchFamily="34" charset="0"/>
                <a:cs typeface="Arial" pitchFamily="34" charset="0"/>
              </a:defRPr>
            </a:lvl2pPr>
            <a:lvl3pPr marL="914400" indent="0" algn="ctr">
              <a:buNone/>
              <a:defRPr sz="2000">
                <a:solidFill>
                  <a:schemeClr val="bg1">
                    <a:lumMod val="95000"/>
                  </a:schemeClr>
                </a:solidFill>
                <a:latin typeface="Arial" pitchFamily="34" charset="0"/>
                <a:cs typeface="Arial" pitchFamily="34" charset="0"/>
              </a:defRPr>
            </a:lvl3pPr>
            <a:lvl4pPr marL="1371600" indent="0" algn="ctr">
              <a:buNone/>
              <a:defRPr sz="2000">
                <a:solidFill>
                  <a:schemeClr val="bg1">
                    <a:lumMod val="95000"/>
                  </a:schemeClr>
                </a:solidFill>
                <a:latin typeface="Arial" pitchFamily="34" charset="0"/>
                <a:cs typeface="Arial" pitchFamily="34" charset="0"/>
              </a:defRPr>
            </a:lvl4pPr>
            <a:lvl5pPr marL="1828800" indent="0" algn="ctr">
              <a:buNone/>
              <a:defRPr sz="2000">
                <a:solidFill>
                  <a:schemeClr val="bg1">
                    <a:lumMod val="95000"/>
                  </a:schemeClr>
                </a:solidFill>
                <a:latin typeface="Arial" pitchFamily="34" charset="0"/>
                <a:cs typeface="Arial" pitchFamily="34" charset="0"/>
              </a:defRPr>
            </a:lvl5pPr>
          </a:lstStyle>
          <a:p>
            <a:pPr lvl="0"/>
            <a:r>
              <a:rPr lang="en-US" dirty="0" smtClean="0"/>
              <a:t>Presenter Name, Title</a:t>
            </a:r>
          </a:p>
        </p:txBody>
      </p:sp>
      <p:sp>
        <p:nvSpPr>
          <p:cNvPr id="10" name="Slide Number Placeholder 5"/>
          <p:cNvSpPr>
            <a:spLocks noGrp="1"/>
          </p:cNvSpPr>
          <p:nvPr>
            <p:ph type="sldNum" sz="quarter" idx="4"/>
          </p:nvPr>
        </p:nvSpPr>
        <p:spPr>
          <a:xfrm>
            <a:off x="8395335" y="6369533"/>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spTree>
    <p:extLst>
      <p:ext uri="{BB962C8B-B14F-4D97-AF65-F5344CB8AC3E}">
        <p14:creationId xmlns:p14="http://schemas.microsoft.com/office/powerpoint/2010/main" val="149321773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Agend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79425"/>
            <a:ext cx="7772400" cy="939800"/>
          </a:xfrm>
          <a:prstGeom prst="rect">
            <a:avLst/>
          </a:prstGeom>
        </p:spPr>
        <p:txBody>
          <a:bodyPr>
            <a:normAutofit/>
          </a:bodyPr>
          <a:lstStyle>
            <a:lvl1pPr>
              <a:lnSpc>
                <a:spcPts val="3000"/>
              </a:lnSpc>
              <a:defRPr sz="3000">
                <a:solidFill>
                  <a:srgbClr val="053043"/>
                </a:solidFill>
                <a:latin typeface="Arial"/>
                <a:cs typeface="Arial"/>
              </a:defRPr>
            </a:lvl1pPr>
          </a:lstStyle>
          <a:p>
            <a:r>
              <a:rPr lang="en-US" altLang="ko-KR" dirty="0" smtClean="0"/>
              <a:t>Agenda</a:t>
            </a:r>
            <a:endParaRPr lang="en-US" dirty="0"/>
          </a:p>
        </p:txBody>
      </p:sp>
      <p:sp>
        <p:nvSpPr>
          <p:cNvPr id="3" name="Subtitle 2"/>
          <p:cNvSpPr>
            <a:spLocks noGrp="1"/>
          </p:cNvSpPr>
          <p:nvPr>
            <p:ph type="subTitle" idx="1" hasCustomPrompt="1"/>
          </p:nvPr>
        </p:nvSpPr>
        <p:spPr>
          <a:xfrm>
            <a:off x="685800" y="1597025"/>
            <a:ext cx="7772400" cy="4417091"/>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400" baseline="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p:txBody>
      </p:sp>
      <p:sp>
        <p:nvSpPr>
          <p:cNvPr id="6"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63317B5-FFB8-3442-B8D1-AA64A9EB7907}" type="datetime1">
              <a:rPr lang="en-US" smtClean="0">
                <a:solidFill>
                  <a:srgbClr val="F2F2F2">
                    <a:lumMod val="75000"/>
                  </a:srgbClr>
                </a:solidFill>
              </a:rPr>
              <a:pPr/>
              <a:t>7/19/2018</a:t>
            </a:fld>
            <a:endParaRPr lang="en-US" dirty="0">
              <a:solidFill>
                <a:srgbClr val="F2F2F2">
                  <a:lumMod val="75000"/>
                </a:srgbClr>
              </a:solidFill>
            </a:endParaRPr>
          </a:p>
        </p:txBody>
      </p:sp>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28856572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73078"/>
            <a:ext cx="8229600" cy="946151"/>
          </a:xfrm>
          <a:prstGeom prst="rect">
            <a:avLst/>
          </a:prstGeom>
        </p:spPr>
        <p:txBody>
          <a:bodyPr>
            <a:normAutofit/>
          </a:bodyPr>
          <a:lstStyle>
            <a:lvl1pPr>
              <a:lnSpc>
                <a:spcPts val="3000"/>
              </a:lnSpc>
              <a:spcAft>
                <a:spcPts val="0"/>
              </a:spcAft>
              <a:defRPr sz="3000" b="1">
                <a:latin typeface="Arial"/>
                <a:cs typeface="Arial"/>
              </a:defRPr>
            </a:lvl1pPr>
          </a:lstStyle>
          <a:p>
            <a:r>
              <a:rPr lang="en-US" dirty="0" smtClean="0"/>
              <a:t>Click to edit</a:t>
            </a:r>
            <a:br>
              <a:rPr lang="en-US" dirty="0" smtClean="0"/>
            </a:br>
            <a:r>
              <a:rPr lang="en-US" dirty="0" smtClean="0"/>
              <a:t>Master title style</a:t>
            </a:r>
            <a:endParaRPr lang="en-US" dirty="0"/>
          </a:p>
        </p:txBody>
      </p:sp>
      <p:sp>
        <p:nvSpPr>
          <p:cNvPr id="3" name="Content Placeholder 2"/>
          <p:cNvSpPr>
            <a:spLocks noGrp="1"/>
          </p:cNvSpPr>
          <p:nvPr>
            <p:ph idx="1"/>
          </p:nvPr>
        </p:nvSpPr>
        <p:spPr>
          <a:xfrm>
            <a:off x="457200" y="1597027"/>
            <a:ext cx="8229600" cy="4388908"/>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517DC85-F9EC-C440-B651-1A078361D54D}"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35400281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61360" y="1835823"/>
            <a:ext cx="5549518" cy="1711991"/>
          </a:xfrm>
          <a:prstGeom prst="rect">
            <a:avLst/>
          </a:prstGeom>
        </p:spPr>
        <p:txBody>
          <a:bodyPr>
            <a:normAutofit/>
          </a:bodyPr>
          <a:lstStyle>
            <a:lvl1pPr>
              <a:lnSpc>
                <a:spcPts val="3400"/>
              </a:lnSpc>
              <a:defRPr sz="3600" b="1" baseline="0">
                <a:solidFill>
                  <a:schemeClr val="tx1"/>
                </a:solidFill>
              </a:defRPr>
            </a:lvl1pPr>
          </a:lstStyle>
          <a:p>
            <a:r>
              <a:rPr lang="en-US" dirty="0" smtClean="0"/>
              <a:t>Click to edit</a:t>
            </a:r>
            <a:br>
              <a:rPr lang="en-US" dirty="0" smtClean="0"/>
            </a:br>
            <a:r>
              <a:rPr lang="en-US" dirty="0" smtClean="0"/>
              <a:t>Section Title Slide</a:t>
            </a:r>
            <a:endParaRPr lang="en-US" dirty="0"/>
          </a:p>
        </p:txBody>
      </p:sp>
      <p:sp>
        <p:nvSpPr>
          <p:cNvPr id="3" name="Subtitle 2"/>
          <p:cNvSpPr>
            <a:spLocks noGrp="1"/>
          </p:cNvSpPr>
          <p:nvPr>
            <p:ph type="subTitle" idx="1" hasCustomPrompt="1"/>
          </p:nvPr>
        </p:nvSpPr>
        <p:spPr>
          <a:xfrm>
            <a:off x="3261360" y="4028440"/>
            <a:ext cx="5549518" cy="1196416"/>
          </a:xfrm>
          <a:prstGeom prst="rect">
            <a:avLst/>
          </a:prstGeom>
        </p:spPr>
        <p:txBody>
          <a:bodyPr/>
          <a:lstStyle>
            <a:lvl1pPr marL="0" indent="0" algn="ctr">
              <a:lnSpc>
                <a:spcPts val="2800"/>
              </a:lnSpc>
              <a:buNone/>
              <a:defRPr sz="2000">
                <a:solidFill>
                  <a:schemeClr val="bg1">
                    <a:lumMod val="2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Section subtitle style</a:t>
            </a:r>
            <a:endParaRPr lang="en-US" dirty="0"/>
          </a:p>
        </p:txBody>
      </p:sp>
      <p:pic>
        <p:nvPicPr>
          <p:cNvPr id="6" name="Picture 5" descr="icons_only.png"/>
          <p:cNvPicPr>
            <a:picLocks noChangeAspect="1"/>
          </p:cNvPicPr>
          <p:nvPr userDrawn="1"/>
        </p:nvPicPr>
        <p:blipFill>
          <a:blip r:embed="rId2"/>
          <a:stretch>
            <a:fillRect/>
          </a:stretch>
        </p:blipFill>
        <p:spPr>
          <a:xfrm>
            <a:off x="157003" y="704427"/>
            <a:ext cx="4145280" cy="6153573"/>
          </a:xfrm>
          <a:prstGeom prst="rect">
            <a:avLst/>
          </a:prstGeom>
        </p:spPr>
      </p:pic>
      <p:sp>
        <p:nvSpPr>
          <p:cNvPr id="9"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FDD5AFB-7000-E14E-894E-F633BBF6232D}" type="datetime1">
              <a:rPr lang="en-US" smtClean="0">
                <a:solidFill>
                  <a:srgbClr val="F2F2F2">
                    <a:lumMod val="75000"/>
                  </a:srgbClr>
                </a:solidFill>
              </a:rPr>
              <a:pPr/>
              <a:t>7/19/2018</a:t>
            </a:fld>
            <a:endParaRPr lang="en-US" dirty="0">
              <a:solidFill>
                <a:srgbClr val="F2F2F2">
                  <a:lumMod val="75000"/>
                </a:srgbClr>
              </a:solidFill>
            </a:endParaRPr>
          </a:p>
        </p:txBody>
      </p:sp>
      <p:sp>
        <p:nvSpPr>
          <p:cNvPr id="10"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233607310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956690" y="6224753"/>
            <a:ext cx="1494247" cy="196371"/>
          </a:xfrm>
          <a:prstGeom prst="rect">
            <a:avLst/>
          </a:prstGeom>
        </p:spPr>
        <p:txBody>
          <a:bodyPr/>
          <a:lstStyle/>
          <a:p>
            <a:fld id="{4F22BBF6-FE3D-1D49-B13F-E05E4696F60D}" type="datetime1">
              <a:rPr lang="en-US" smtClean="0">
                <a:solidFill>
                  <a:srgbClr val="F2F2F2">
                    <a:lumMod val="75000"/>
                  </a:srgbClr>
                </a:solidFill>
              </a:rPr>
              <a:pPr/>
              <a:t>7/19/2018</a:t>
            </a:fld>
            <a:endParaRPr lang="en-US" dirty="0">
              <a:solidFill>
                <a:srgbClr val="F2F2F2">
                  <a:lumMod val="75000"/>
                </a:srgbClr>
              </a:solidFill>
            </a:endParaRPr>
          </a:p>
        </p:txBody>
      </p:sp>
      <p:sp>
        <p:nvSpPr>
          <p:cNvPr id="4" name="Slide Number Placeholder 3"/>
          <p:cNvSpPr>
            <a:spLocks noGrp="1"/>
          </p:cNvSpPr>
          <p:nvPr>
            <p:ph type="sldNum" sz="quarter" idx="11"/>
          </p:nvPr>
        </p:nvSpPr>
        <p:spPr>
          <a:xfrm>
            <a:off x="8524875" y="6224753"/>
            <a:ext cx="497520" cy="196371"/>
          </a:xfrm>
          <a:prstGeom prst="rect">
            <a:avLst/>
          </a:prstGeom>
        </p:spPr>
        <p:txBody>
          <a:body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90126497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Only, No Content">
    <p:bg>
      <p:bgPr>
        <a:solidFill>
          <a:srgbClr val="6E2246"/>
        </a:solidFill>
        <a:effectLst/>
      </p:bgPr>
    </p:bg>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endParaRPr lang="en-US" dirty="0">
              <a:solidFill>
                <a:srgbClr val="F2F2F2">
                  <a:lumMod val="75000"/>
                </a:srgbClr>
              </a:solidFill>
            </a:endParaRPr>
          </a:p>
        </p:txBody>
      </p:sp>
      <p:sp>
        <p:nvSpPr>
          <p:cNvPr id="8" name="Date Placeholder 7"/>
          <p:cNvSpPr>
            <a:spLocks noGrp="1"/>
          </p:cNvSpPr>
          <p:nvPr>
            <p:ph type="dt" sz="half" idx="10"/>
          </p:nvPr>
        </p:nvSpPr>
        <p:spPr>
          <a:xfrm>
            <a:off x="6956690" y="6224753"/>
            <a:ext cx="1494247" cy="196371"/>
          </a:xfrm>
          <a:prstGeom prst="rect">
            <a:avLst/>
          </a:prstGeom>
        </p:spPr>
        <p:txBody>
          <a:bodyPr/>
          <a:lstStyle/>
          <a:p>
            <a:fld id="{B34AD7F4-AA17-244D-A770-D3B7DA043DEB}"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Title 10"/>
          <p:cNvSpPr>
            <a:spLocks noGrp="1"/>
          </p:cNvSpPr>
          <p:nvPr>
            <p:ph type="title"/>
          </p:nvPr>
        </p:nvSpPr>
        <p:spPr>
          <a:xfrm>
            <a:off x="457200" y="467360"/>
            <a:ext cx="8229600" cy="94488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81556970"/>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rt/Graph">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a:prstGeom prst="rect">
            <a:avLst/>
          </a:prstGeom>
        </p:spPr>
        <p:txBody>
          <a:bodyPr/>
          <a:lstStyle>
            <a:lvl1pPr>
              <a:defRPr>
                <a:solidFill>
                  <a:schemeClr val="tx1"/>
                </a:solidFill>
              </a:defRPr>
            </a:lvl1pPr>
          </a:lstStyle>
          <a:p>
            <a:r>
              <a:rPr lang="en-US" smtClean="0"/>
              <a:t>Click to edit Master title style</a:t>
            </a:r>
            <a:endParaRPr lang="en-US" dirty="0"/>
          </a:p>
        </p:txBody>
      </p:sp>
      <p:sp>
        <p:nvSpPr>
          <p:cNvPr id="6" name="Chart Placeholder 5"/>
          <p:cNvSpPr>
            <a:spLocks noGrp="1"/>
          </p:cNvSpPr>
          <p:nvPr>
            <p:ph type="chart" sz="quarter" idx="12"/>
          </p:nvPr>
        </p:nvSpPr>
        <p:spPr>
          <a:xfrm>
            <a:off x="457200" y="1598613"/>
            <a:ext cx="8229600" cy="4268787"/>
          </a:xfrm>
          <a:prstGeom prst="rect">
            <a:avLst/>
          </a:prstGeom>
        </p:spPr>
        <p:txBody>
          <a:bodyPr/>
          <a:lstStyle>
            <a:lvl1pPr marL="0" indent="0">
              <a:buNone/>
              <a:defRPr/>
            </a:lvl1pPr>
          </a:lstStyle>
          <a:p>
            <a:r>
              <a:rPr lang="en-US" dirty="0" smtClean="0"/>
              <a:t>Click icon to add chart</a:t>
            </a:r>
            <a:endParaRPr lang="en-US" dirty="0"/>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3F03CC39-5F3C-544C-9811-9DD444ADA902}"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42316089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818EAA1F-28B4-D84C-B71F-1C5D072E0201}" type="datetime1">
              <a:rPr lang="en-US" smtClean="0">
                <a:solidFill>
                  <a:srgbClr val="F2F2F2">
                    <a:lumMod val="75000"/>
                  </a:srgbClr>
                </a:solidFill>
              </a:rPr>
              <a:pPr/>
              <a:t>7/19/2018</a:t>
            </a:fld>
            <a:endParaRPr lang="en-US" dirty="0">
              <a:solidFill>
                <a:srgbClr val="F2F2F2">
                  <a:lumMod val="75000"/>
                </a:srgbClr>
              </a:solidFill>
            </a:endParaRPr>
          </a:p>
        </p:txBody>
      </p:sp>
      <p:sp>
        <p:nvSpPr>
          <p:cNvPr id="6"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03196736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itle w/ 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67360"/>
            <a:ext cx="8229600" cy="944880"/>
          </a:xfrm>
          <a:prstGeom prst="rect">
            <a:avLst/>
          </a:prstGeom>
        </p:spPr>
        <p:txBody>
          <a:bodyPr>
            <a:normAutofit/>
          </a:bodyPr>
          <a:lstStyle>
            <a:lvl1pPr>
              <a:lnSpc>
                <a:spcPts val="3000"/>
              </a:lnSpc>
              <a:defRPr sz="3000">
                <a:solidFill>
                  <a:srgbClr val="053043"/>
                </a:solidFill>
                <a:latin typeface="Arial"/>
                <a:cs typeface="Aria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1036"/>
            <a:ext cx="4038600" cy="4220241"/>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4" name="Content Placeholder 3"/>
          <p:cNvSpPr>
            <a:spLocks noGrp="1"/>
          </p:cNvSpPr>
          <p:nvPr>
            <p:ph sz="half" idx="2"/>
          </p:nvPr>
        </p:nvSpPr>
        <p:spPr>
          <a:xfrm>
            <a:off x="4648200" y="1601033"/>
            <a:ext cx="4038600" cy="4220243"/>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800"/>
            </a:lvl6pPr>
            <a:lvl7pPr>
              <a:defRPr sz="1800"/>
            </a:lvl7pPr>
            <a:lvl8pPr>
              <a:defRPr sz="1800"/>
            </a:lvl8pPr>
            <a:lvl9pPr>
              <a:defRPr sz="18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1"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D7CD0A6-8D99-DC4C-A835-5F870960FA9F}"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3265931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Title w/ Subheads/Two Bullet Areas">
    <p:spTree>
      <p:nvGrpSpPr>
        <p:cNvPr id="1" name=""/>
        <p:cNvGrpSpPr/>
        <p:nvPr/>
      </p:nvGrpSpPr>
      <p:grpSpPr>
        <a:xfrm>
          <a:off x="0" y="0"/>
          <a:ext cx="0" cy="0"/>
          <a:chOff x="0" y="0"/>
          <a:chExt cx="0" cy="0"/>
        </a:xfrm>
      </p:grpSpPr>
      <p:sp>
        <p:nvSpPr>
          <p:cNvPr id="2" name="Title 1"/>
          <p:cNvSpPr>
            <a:spLocks noGrp="1"/>
          </p:cNvSpPr>
          <p:nvPr>
            <p:ph type="title"/>
          </p:nvPr>
        </p:nvSpPr>
        <p:spPr>
          <a:xfrm>
            <a:off x="457200" y="479428"/>
            <a:ext cx="8229600" cy="946151"/>
          </a:xfrm>
          <a:prstGeom prst="rect">
            <a:avLst/>
          </a:prstGeom>
        </p:spPr>
        <p:txBody>
          <a:bodyPr>
            <a:normAutofit/>
          </a:bodyPr>
          <a:lstStyle>
            <a:lvl1pPr>
              <a:lnSpc>
                <a:spcPts val="3000"/>
              </a:lnSpc>
              <a:defRPr sz="3000">
                <a:solidFill>
                  <a:schemeClr val="tx1"/>
                </a:solidFill>
                <a:latin typeface="Arial"/>
                <a:cs typeface="Aria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98617"/>
            <a:ext cx="4040188" cy="525081"/>
          </a:xfrm>
          <a:prstGeom prst="rect">
            <a:avLst/>
          </a:prstGeo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67957"/>
            <a:ext cx="4040188" cy="3809831"/>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5" name="Text Placeholder 4"/>
          <p:cNvSpPr>
            <a:spLocks noGrp="1"/>
          </p:cNvSpPr>
          <p:nvPr>
            <p:ph type="body" sz="quarter" idx="3"/>
          </p:nvPr>
        </p:nvSpPr>
        <p:spPr>
          <a:xfrm>
            <a:off x="4645031" y="1593284"/>
            <a:ext cx="4041775" cy="525081"/>
          </a:xfrm>
          <a:prstGeom prst="rect">
            <a:avLst/>
          </a:prstGeom>
        </p:spPr>
        <p:txBody>
          <a:bodyPr anchor="t">
            <a:noAutofit/>
          </a:bodyPr>
          <a:lstStyle>
            <a:lvl1pPr marL="0" indent="0">
              <a:spcBef>
                <a:spcPts val="0"/>
              </a:spcBef>
              <a:buNone/>
              <a:defRPr sz="2000" b="1">
                <a:solidFill>
                  <a:schemeClr val="accent4"/>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67957"/>
            <a:ext cx="4041775" cy="3809831"/>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a:solidFill>
                  <a:schemeClr val="bg1">
                    <a:lumMod val="25000"/>
                  </a:schemeClr>
                </a:solidFill>
                <a:latin typeface="Arial"/>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a:solidFill>
                  <a:schemeClr val="bg1">
                    <a:lumMod val="25000"/>
                  </a:schemeClr>
                </a:solidFill>
                <a:latin typeface="Arial"/>
                <a:cs typeface="Arial"/>
              </a:defRPr>
            </a:lvl5pPr>
            <a:lvl6pPr>
              <a:defRPr sz="1600"/>
            </a:lvl6pPr>
            <a:lvl7pPr>
              <a:defRPr sz="1600"/>
            </a:lvl7pPr>
            <a:lvl8pPr>
              <a:defRPr sz="1600"/>
            </a:lvl8pPr>
            <a:lvl9pPr>
              <a:defRPr sz="1600"/>
            </a:lvl9p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10"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7CBD17AD-2F22-C049-A319-7711B61DBA10}" type="datetime1">
              <a:rPr lang="en-US" smtClean="0">
                <a:solidFill>
                  <a:srgbClr val="F2F2F2">
                    <a:lumMod val="75000"/>
                  </a:srgbClr>
                </a:solidFill>
              </a:rPr>
              <a:pPr/>
              <a:t>7/19/2018</a:t>
            </a:fld>
            <a:endParaRPr lang="en-US" dirty="0">
              <a:solidFill>
                <a:srgbClr val="F2F2F2">
                  <a:lumMod val="75000"/>
                </a:srgbClr>
              </a:solidFill>
            </a:endParaRPr>
          </a:p>
        </p:txBody>
      </p:sp>
      <p:sp>
        <p:nvSpPr>
          <p:cNvPr id="11" name="Slide Number Placeholder 5"/>
          <p:cNvSpPr>
            <a:spLocks noGrp="1"/>
          </p:cNvSpPr>
          <p:nvPr>
            <p:ph type="sldNum" sz="quarter" idx="11"/>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391558031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0" y="4617720"/>
            <a:ext cx="7670800" cy="670560"/>
          </a:xfrm>
          <a:prstGeom prst="rect">
            <a:avLst/>
          </a:prstGeom>
        </p:spPr>
        <p:txBody>
          <a:bodyPr anchor="ctr"/>
          <a:lstStyle>
            <a:lvl1pPr algn="ctr">
              <a:lnSpc>
                <a:spcPts val="2200"/>
              </a:lnSpc>
              <a:defRPr sz="2000" b="1">
                <a:solidFill>
                  <a:schemeClr val="tx1"/>
                </a:solidFill>
                <a:latin typeface="Arial"/>
                <a:cs typeface="Arial"/>
              </a:defRPr>
            </a:lvl1pPr>
          </a:lstStyle>
          <a:p>
            <a:r>
              <a:rPr lang="en-US" smtClean="0"/>
              <a:t>Click to edit Master title style</a:t>
            </a:r>
            <a:endParaRPr lang="en-US" dirty="0"/>
          </a:p>
        </p:txBody>
      </p:sp>
      <p:sp>
        <p:nvSpPr>
          <p:cNvPr id="3" name="Picture Placeholder 2"/>
          <p:cNvSpPr>
            <a:spLocks noGrp="1"/>
          </p:cNvSpPr>
          <p:nvPr>
            <p:ph type="pic" idx="1" hasCustomPrompt="1"/>
          </p:nvPr>
        </p:nvSpPr>
        <p:spPr>
          <a:xfrm>
            <a:off x="731520" y="479424"/>
            <a:ext cx="7670800" cy="4012389"/>
          </a:xfrm>
          <a:prstGeom prst="rect">
            <a:avLst/>
          </a:prstGeom>
        </p:spPr>
        <p:txBody>
          <a:bodyPr>
            <a:normAutofit/>
          </a:bodyPr>
          <a:lstStyle>
            <a:lvl1pPr marL="0" indent="0">
              <a:buNone/>
              <a:defRPr sz="18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to insert picture</a:t>
            </a:r>
            <a:endParaRPr lang="en-US" dirty="0"/>
          </a:p>
        </p:txBody>
      </p:sp>
      <p:sp>
        <p:nvSpPr>
          <p:cNvPr id="4" name="Text Placeholder 3"/>
          <p:cNvSpPr>
            <a:spLocks noGrp="1"/>
          </p:cNvSpPr>
          <p:nvPr>
            <p:ph type="body" sz="half" idx="2"/>
          </p:nvPr>
        </p:nvSpPr>
        <p:spPr>
          <a:xfrm>
            <a:off x="731520" y="5349243"/>
            <a:ext cx="7670800" cy="598036"/>
          </a:xfrm>
          <a:prstGeom prst="rect">
            <a:avLst/>
          </a:prstGeom>
        </p:spPr>
        <p:txBody>
          <a:bodyPr/>
          <a:lstStyle>
            <a:lvl1pPr marL="0" indent="0" algn="ctr">
              <a:lnSpc>
                <a:spcPts val="1600"/>
              </a:lnSpc>
              <a:buNone/>
              <a:defRPr sz="1400">
                <a:solidFill>
                  <a:schemeClr val="accent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593FE1B2-5251-A740-A3B4-9F34823DAF11}" type="datetime1">
              <a:rPr lang="en-US" smtClean="0">
                <a:solidFill>
                  <a:srgbClr val="F2F2F2">
                    <a:lumMod val="75000"/>
                  </a:srgbClr>
                </a:solidFill>
              </a:rPr>
              <a:pPr/>
              <a:t>7/19/2018</a:t>
            </a:fld>
            <a:endParaRPr lang="en-US" dirty="0">
              <a:solidFill>
                <a:srgbClr val="F2F2F2">
                  <a:lumMod val="75000"/>
                </a:srgbClr>
              </a:solidFill>
            </a:endParaRPr>
          </a:p>
        </p:txBody>
      </p:sp>
      <p:sp>
        <p:nvSpPr>
          <p:cNvPr id="9"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spTree>
    <p:extLst>
      <p:ext uri="{BB962C8B-B14F-4D97-AF65-F5344CB8AC3E}">
        <p14:creationId xmlns:p14="http://schemas.microsoft.com/office/powerpoint/2010/main" val="17801984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1.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heme" Target="../theme/theme10.xml"/><Relationship Id="rId5" Type="http://schemas.openxmlformats.org/officeDocument/2006/relationships/slideLayout" Target="../slideLayouts/slideLayout78.xml"/><Relationship Id="rId4"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image" Target="../media/image1.png"/><Relationship Id="rId2" Type="http://schemas.openxmlformats.org/officeDocument/2006/relationships/slideLayout" Target="../slideLayouts/slideLayout104.xml"/><Relationship Id="rId16" Type="http://schemas.openxmlformats.org/officeDocument/2006/relationships/image" Target="../media/image35.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14.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1.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5.jpe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6.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35.jpeg"/></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image" Target="../media/image1.pn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theme" Target="../theme/theme19.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pn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image" Target="../media/image1.png"/><Relationship Id="rId5" Type="http://schemas.openxmlformats.org/officeDocument/2006/relationships/slideLayout" Target="../slideLayouts/slideLayout172.xml"/><Relationship Id="rId10" Type="http://schemas.openxmlformats.org/officeDocument/2006/relationships/theme" Target="../theme/theme20.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79.xml"/><Relationship Id="rId7" Type="http://schemas.openxmlformats.org/officeDocument/2006/relationships/image" Target="../media/image36.jpeg"/><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theme" Target="../theme/theme21.xml"/><Relationship Id="rId5" Type="http://schemas.openxmlformats.org/officeDocument/2006/relationships/slideLayout" Target="../slideLayouts/slideLayout181.xml"/><Relationship Id="rId4" Type="http://schemas.openxmlformats.org/officeDocument/2006/relationships/slideLayout" Target="../slideLayouts/slideLayout180.xml"/><Relationship Id="rId9" Type="http://schemas.openxmlformats.org/officeDocument/2006/relationships/image" Target="../media/image38.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22.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image" Target="../media/image1.png"/></Relationships>
</file>

<file path=ppt/slideMasters/_rels/slideMaster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6.xml"/><Relationship Id="rId7"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image" Target="../media/image1.png"/><Relationship Id="rId5" Type="http://schemas.openxmlformats.org/officeDocument/2006/relationships/theme" Target="../theme/theme24.xml"/><Relationship Id="rId4" Type="http://schemas.openxmlformats.org/officeDocument/2006/relationships/slideLayout" Target="../slideLayouts/slideLayout20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image" Target="../media/image1.png"/><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6.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1.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1.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7.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24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pn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9.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30.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5" Type="http://schemas.openxmlformats.org/officeDocument/2006/relationships/slideLayout" Target="../slideLayouts/slideLayout268.xml"/><Relationship Id="rId10" Type="http://schemas.openxmlformats.org/officeDocument/2006/relationships/image" Target="../media/image1.png"/><Relationship Id="rId4" Type="http://schemas.openxmlformats.org/officeDocument/2006/relationships/slideLayout" Target="../slideLayouts/slideLayout267.xml"/><Relationship Id="rId9"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5" Type="http://schemas.openxmlformats.org/officeDocument/2006/relationships/image" Target="../media/image1.png"/><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image" Target="../media/image39.png"/><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image" Target="../media/image1.png"/><Relationship Id="rId3" Type="http://schemas.openxmlformats.org/officeDocument/2006/relationships/slideLayout" Target="../slideLayouts/slideLayout300.xml"/><Relationship Id="rId21" Type="http://schemas.openxmlformats.org/officeDocument/2006/relationships/slideLayout" Target="../slideLayouts/slideLayout318.xml"/><Relationship Id="rId7" Type="http://schemas.openxmlformats.org/officeDocument/2006/relationships/slideLayout" Target="../slideLayouts/slideLayout304.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theme" Target="../theme/theme34.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0" Type="http://schemas.openxmlformats.org/officeDocument/2006/relationships/slideLayout" Target="../slideLayouts/slideLayout317.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1.pn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5.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theme" Target="../theme/theme36.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5" Type="http://schemas.openxmlformats.org/officeDocument/2006/relationships/slideLayout" Target="../slideLayouts/slideLayout337.xml"/><Relationship Id="rId4" Type="http://schemas.openxmlformats.org/officeDocument/2006/relationships/slideLayout" Target="../slideLayouts/slideLayout3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6" Type="http://schemas.openxmlformats.org/officeDocument/2006/relationships/image" Target="../media/image1.png"/><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image" Target="../media/image35.jpeg"/><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pn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8.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slideLayout" Target="../slideLayouts/slideLayout388.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34" Type="http://schemas.openxmlformats.org/officeDocument/2006/relationships/theme" Target="../theme/theme39.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33" Type="http://schemas.openxmlformats.org/officeDocument/2006/relationships/slideLayout" Target="../slideLayouts/slideLayout395.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29" Type="http://schemas.openxmlformats.org/officeDocument/2006/relationships/slideLayout" Target="../slideLayouts/slideLayout391.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slideLayout" Target="../slideLayouts/slideLayout386.xml"/><Relationship Id="rId32" Type="http://schemas.openxmlformats.org/officeDocument/2006/relationships/slideLayout" Target="../slideLayouts/slideLayout394.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31" Type="http://schemas.openxmlformats.org/officeDocument/2006/relationships/slideLayout" Target="../slideLayouts/slideLayout393.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30" Type="http://schemas.openxmlformats.org/officeDocument/2006/relationships/slideLayout" Target="../slideLayouts/slideLayout392.xml"/><Relationship Id="rId35"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3" Type="http://schemas.openxmlformats.org/officeDocument/2006/relationships/slideLayout" Target="../slideLayouts/slideLayout398.xml"/><Relationship Id="rId21" Type="http://schemas.openxmlformats.org/officeDocument/2006/relationships/slideLayout" Target="../slideLayouts/slideLayout416.xml"/><Relationship Id="rId34" Type="http://schemas.openxmlformats.org/officeDocument/2006/relationships/image" Target="../media/image1.png"/><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theme" Target="../theme/theme40.xml"/><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slideLayout" Target="../slideLayouts/slideLayout427.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slideLayout" Target="../slideLayouts/slideLayout426.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5.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image" Target="../media/image1.png"/><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theme" Target="../theme/theme41.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4" Type="http://schemas.openxmlformats.org/officeDocument/2006/relationships/image" Target="../media/image1.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theme" Target="../theme/theme43.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theme" Target="../theme/theme4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1.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1.xml"/><Relationship Id="rId13" Type="http://schemas.openxmlformats.org/officeDocument/2006/relationships/theme" Target="../theme/theme45.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slideLayout" Target="../slideLayouts/slideLayout475.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3.xml"/><Relationship Id="rId13" Type="http://schemas.openxmlformats.org/officeDocument/2006/relationships/theme" Target="../theme/theme46.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slideLayout" Target="../slideLayouts/slideLayout487.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5.xml"/><Relationship Id="rId13" Type="http://schemas.openxmlformats.org/officeDocument/2006/relationships/theme" Target="../theme/theme47.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slideLayout" Target="../slideLayouts/slideLayout499.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theme" Target="../theme/theme48.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9.xml"/><Relationship Id="rId13" Type="http://schemas.openxmlformats.org/officeDocument/2006/relationships/theme" Target="../theme/theme49.xml"/><Relationship Id="rId3" Type="http://schemas.openxmlformats.org/officeDocument/2006/relationships/slideLayout" Target="../slideLayouts/slideLayout514.xml"/><Relationship Id="rId7" Type="http://schemas.openxmlformats.org/officeDocument/2006/relationships/slideLayout" Target="../slideLayouts/slideLayout518.xml"/><Relationship Id="rId12" Type="http://schemas.openxmlformats.org/officeDocument/2006/relationships/slideLayout" Target="../slideLayouts/slideLayout523.xml"/><Relationship Id="rId2" Type="http://schemas.openxmlformats.org/officeDocument/2006/relationships/slideLayout" Target="../slideLayouts/slideLayout513.xml"/><Relationship Id="rId1" Type="http://schemas.openxmlformats.org/officeDocument/2006/relationships/slideLayout" Target="../slideLayouts/slideLayout512.xml"/><Relationship Id="rId6" Type="http://schemas.openxmlformats.org/officeDocument/2006/relationships/slideLayout" Target="../slideLayouts/slideLayout517.xml"/><Relationship Id="rId11" Type="http://schemas.openxmlformats.org/officeDocument/2006/relationships/slideLayout" Target="../slideLayouts/slideLayout522.xml"/><Relationship Id="rId5" Type="http://schemas.openxmlformats.org/officeDocument/2006/relationships/slideLayout" Target="../slideLayouts/slideLayout516.xml"/><Relationship Id="rId10" Type="http://schemas.openxmlformats.org/officeDocument/2006/relationships/slideLayout" Target="../slideLayouts/slideLayout521.xml"/><Relationship Id="rId4" Type="http://schemas.openxmlformats.org/officeDocument/2006/relationships/slideLayout" Target="../slideLayouts/slideLayout515.xml"/><Relationship Id="rId9" Type="http://schemas.openxmlformats.org/officeDocument/2006/relationships/slideLayout" Target="../slideLayouts/slideLayout520.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1.xml"/><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image" Target="../media/image1.png"/><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theme" Target="../theme/theme50.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slideLayout" Target="../slideLayouts/slideLayout546.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slideLayout" Target="../slideLayouts/slideLayout54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5" Type="http://schemas.openxmlformats.org/officeDocument/2006/relationships/image" Target="../media/image1.png"/><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4.xml"/><Relationship Id="rId13" Type="http://schemas.openxmlformats.org/officeDocument/2006/relationships/slideLayout" Target="../slideLayouts/slideLayout559.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slideLayout" Target="../slideLayouts/slideLayout558.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5" Type="http://schemas.openxmlformats.org/officeDocument/2006/relationships/image" Target="../media/image1.png"/><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7.xml"/><Relationship Id="rId13" Type="http://schemas.openxmlformats.org/officeDocument/2006/relationships/theme" Target="../theme/theme53.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slideLayout" Target="../slideLayouts/slideLayout571.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5" Type="http://schemas.openxmlformats.org/officeDocument/2006/relationships/slideLayout" Target="../slideLayouts/slideLayout576.xml"/><Relationship Id="rId10" Type="http://schemas.openxmlformats.org/officeDocument/2006/relationships/image" Target="../media/image1.png"/><Relationship Id="rId4" Type="http://schemas.openxmlformats.org/officeDocument/2006/relationships/slideLayout" Target="../slideLayouts/slideLayout575.xml"/><Relationship Id="rId9"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7.xml"/><Relationship Id="rId3" Type="http://schemas.openxmlformats.org/officeDocument/2006/relationships/slideLayout" Target="../slideLayouts/slideLayout582.xml"/><Relationship Id="rId7" Type="http://schemas.openxmlformats.org/officeDocument/2006/relationships/slideLayout" Target="../slideLayouts/slideLayout586.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5" Type="http://schemas.openxmlformats.org/officeDocument/2006/relationships/slideLayout" Target="../slideLayouts/slideLayout584.xml"/><Relationship Id="rId10" Type="http://schemas.openxmlformats.org/officeDocument/2006/relationships/image" Target="../media/image1.png"/><Relationship Id="rId4" Type="http://schemas.openxmlformats.org/officeDocument/2006/relationships/slideLayout" Target="../slideLayouts/slideLayout583.xml"/><Relationship Id="rId9" Type="http://schemas.openxmlformats.org/officeDocument/2006/relationships/theme" Target="../theme/theme5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95.xml"/><Relationship Id="rId13" Type="http://schemas.openxmlformats.org/officeDocument/2006/relationships/image" Target="../media/image1.png"/><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6.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1.pn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63.xml"/><Relationship Id="rId1" Type="http://schemas.openxmlformats.org/officeDocument/2006/relationships/slideLayout" Target="../slideLayouts/slideLayout62.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image" Target="../media/image1.png"/><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8.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7" Type="http://schemas.openxmlformats.org/officeDocument/2006/relationships/image" Target="../media/image1.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heme" Target="../theme/theme9.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81" r:id="rId4"/>
    <p:sldLayoutId id="2147483678" r:id="rId5"/>
    <p:sldLayoutId id="2147483652" r:id="rId6"/>
    <p:sldLayoutId id="2147483653" r:id="rId7"/>
    <p:sldLayoutId id="2147483680" r:id="rId8"/>
    <p:sldLayoutId id="2147483843" r:id="rId9"/>
    <p:sldLayoutId id="2147483885" r:id="rId10"/>
    <p:sldLayoutId id="2147483920" r:id="rId11"/>
    <p:sldLayoutId id="2147483921"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4884032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9" r:id="rId4"/>
    <p:sldLayoutId id="2147483940" r:id="rId5"/>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2"/>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2"/>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2"/>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2"/>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90294544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6E2246"/>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271725218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rgbClr val="FFFFFF"/>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686060425"/>
      </p:ext>
    </p:extLst>
  </p:cSld>
  <p:clrMap bg1="lt1" tx1="dk1" bg2="lt2" tx2="dk2" accent1="accent1" accent2="accent2" accent3="accent3" accent4="accent4" accent5="accent5" accent6="accent6" hlink="hlink" folHlink="folHlink"/>
  <p:sldLayoutIdLst>
    <p:sldLayoutId id="2147483982" r:id="rId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2A2C19F0-D59B-4235-96C0-FBE742F80A73}"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75563462"/>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1FD8D949-833E-4A13-A69C-4C81F5836260}"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857609335"/>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 id="2147484011" r:id="rId13"/>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AA563E50-3B13-40E0-A1AB-5F058766B0D4}"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75511576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929809851"/>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003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693506701"/>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0" marR="0" indent="0" algn="l" defTabSz="457200" rtl="0" eaLnBrk="1" fontAlgn="auto" latinLnBrk="0" hangingPunct="1">
        <a:lnSpc>
          <a:spcPts val="2600"/>
        </a:lnSpc>
        <a:spcBef>
          <a:spcPts val="600"/>
        </a:spcBef>
        <a:spcAft>
          <a:spcPts val="1200"/>
        </a:spcAft>
        <a:buClr>
          <a:schemeClr val="bg1"/>
        </a:buClr>
        <a:buSzTx/>
        <a:buFont typeface="Arial" charset="0"/>
        <a:buChar char="•"/>
        <a:tabLst/>
        <a:defRPr sz="2000" kern="1200">
          <a:solidFill>
            <a:schemeClr val="bg1"/>
          </a:solidFill>
          <a:latin typeface="Arial"/>
          <a:ea typeface="+mn-ea"/>
          <a:cs typeface="Arial"/>
        </a:defRPr>
      </a:lvl1pPr>
      <a:lvl2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2pPr>
      <a:lvl3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3pPr>
      <a:lvl4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4pPr>
      <a:lvl5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5494150" cy="6858000"/>
          </a:xfrm>
          <a:prstGeom prst="rect">
            <a:avLst/>
          </a:prstGeom>
          <a:solidFill>
            <a:srgbClr val="C76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tx2">
                    <a:lumMod val="60000"/>
                    <a:lumOff val="40000"/>
                  </a:schemeClr>
                </a:solidFill>
                <a:latin typeface="Arial"/>
                <a:cs typeface="Arial"/>
              </a:defRPr>
            </a:lvl1p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4D4D4D">
                    <a:lumMod val="60000"/>
                    <a:lumOff val="40000"/>
                  </a:srgbClr>
                </a:solidFill>
                <a:cs typeface="Arial"/>
              </a:rPr>
              <a:t>© </a:t>
            </a:r>
            <a:r>
              <a:rPr lang="en-US" altLang="ko-KR" sz="700" dirty="0" smtClean="0">
                <a:solidFill>
                  <a:srgbClr val="4D4D4D">
                    <a:lumMod val="60000"/>
                    <a:lumOff val="40000"/>
                  </a:srgbClr>
                </a:solidFill>
                <a:cs typeface="Arial"/>
              </a:rPr>
              <a:t>2017 National Student Clearinghouse.</a:t>
            </a:r>
            <a:r>
              <a:rPr lang="en-US" sz="700" dirty="0" smtClean="0">
                <a:solidFill>
                  <a:srgbClr val="4D4D4D">
                    <a:lumMod val="60000"/>
                    <a:lumOff val="40000"/>
                  </a:srgbClr>
                </a:solidFill>
                <a:cs typeface="Arial"/>
              </a:rPr>
              <a:t> All Rights Reserved</a:t>
            </a:r>
            <a:r>
              <a:rPr lang="en-US" altLang="ko-KR" sz="700" dirty="0" smtClean="0">
                <a:solidFill>
                  <a:srgbClr val="4D4D4D">
                    <a:lumMod val="60000"/>
                    <a:lumOff val="40000"/>
                  </a:srgbClr>
                </a:solidFill>
                <a:cs typeface="Arial"/>
              </a:rPr>
              <a:t>.</a:t>
            </a:r>
            <a:endParaRPr lang="en-US" sz="700" dirty="0">
              <a:solidFill>
                <a:srgbClr val="4D4D4D">
                  <a:lumMod val="60000"/>
                  <a:lumOff val="40000"/>
                </a:srgbClr>
              </a:solidFill>
              <a:cs typeface="Arial"/>
            </a:endParaRPr>
          </a:p>
        </p:txBody>
      </p:sp>
    </p:spTree>
    <p:extLst>
      <p:ext uri="{BB962C8B-B14F-4D97-AF65-F5344CB8AC3E}">
        <p14:creationId xmlns:p14="http://schemas.microsoft.com/office/powerpoint/2010/main" val="197588733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5494150" cy="6858000"/>
          </a:xfrm>
          <a:prstGeom prst="rect">
            <a:avLst/>
          </a:prstGeom>
          <a:solidFill>
            <a:srgbClr val="C76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tx2">
                    <a:lumMod val="60000"/>
                    <a:lumOff val="40000"/>
                  </a:schemeClr>
                </a:solidFill>
                <a:latin typeface="Arial"/>
                <a:cs typeface="Arial"/>
              </a:defRPr>
            </a:lvl1pPr>
          </a:lstStyle>
          <a:p>
            <a:fld id="{114AA880-58C2-F143-AB9C-BE7C7816A5B0}" type="slidenum">
              <a:rPr lang="en-US" smtClean="0"/>
              <a:pPr/>
              <a:t>‹#›</a:t>
            </a:fld>
            <a:endParaRPr lang="en-US" dirty="0"/>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tx2">
                    <a:lumMod val="60000"/>
                    <a:lumOff val="40000"/>
                  </a:schemeClr>
                </a:solidFill>
                <a:latin typeface="Arial"/>
                <a:cs typeface="Arial"/>
              </a:rPr>
              <a:t>© </a:t>
            </a:r>
            <a:r>
              <a:rPr lang="en-US" altLang="ko-KR" sz="700" b="0" dirty="0" smtClean="0">
                <a:solidFill>
                  <a:schemeClr val="tx2">
                    <a:lumMod val="60000"/>
                    <a:lumOff val="40000"/>
                  </a:schemeClr>
                </a:solidFill>
                <a:latin typeface="Arial"/>
                <a:cs typeface="Arial"/>
              </a:rPr>
              <a:t>2017 National Student Clearinghouse.</a:t>
            </a:r>
            <a:r>
              <a:rPr lang="en-US" sz="700" baseline="0" dirty="0" smtClean="0">
                <a:solidFill>
                  <a:schemeClr val="tx2">
                    <a:lumMod val="60000"/>
                    <a:lumOff val="40000"/>
                  </a:schemeClr>
                </a:solidFill>
                <a:latin typeface="Arial"/>
                <a:cs typeface="Arial"/>
              </a:rPr>
              <a:t> All Rights Reserved</a:t>
            </a:r>
            <a:r>
              <a:rPr lang="en-US" altLang="ko-KR" sz="700" baseline="0" dirty="0" smtClean="0">
                <a:solidFill>
                  <a:schemeClr val="tx2">
                    <a:lumMod val="60000"/>
                    <a:lumOff val="40000"/>
                  </a:schemeClr>
                </a:solidFill>
                <a:latin typeface="Arial"/>
                <a:cs typeface="Arial"/>
              </a:rPr>
              <a:t>.</a:t>
            </a:r>
            <a:endParaRPr lang="en-US" sz="700" dirty="0">
              <a:solidFill>
                <a:schemeClr val="tx2">
                  <a:lumMod val="60000"/>
                  <a:lumOff val="40000"/>
                </a:schemeClr>
              </a:solidFill>
              <a:latin typeface="Arial"/>
              <a:cs typeface="Arial"/>
            </a:endParaRPr>
          </a:p>
        </p:txBody>
      </p:sp>
    </p:spTree>
    <p:extLst>
      <p:ext uri="{BB962C8B-B14F-4D97-AF65-F5344CB8AC3E}">
        <p14:creationId xmlns:p14="http://schemas.microsoft.com/office/powerpoint/2010/main" val="781588782"/>
      </p:ext>
    </p:extLst>
  </p:cSld>
  <p:clrMap bg1="lt1" tx1="dk1" bg2="lt2" tx2="dk2" accent1="accent1" accent2="accent2" accent3="accent3" accent4="accent4" accent5="accent5" accent6="accent6" hlink="hlink" folHlink="folHlink"/>
  <p:sldLayoutIdLst>
    <p:sldLayoutId id="2147483854" r:id="rId1"/>
    <p:sldLayoutId id="2147483888" r:id="rId2"/>
    <p:sldLayoutId id="2147483893" r:id="rId3"/>
    <p:sldLayoutId id="2147483899" r:id="rId4"/>
    <p:sldLayoutId id="2147483900" r:id="rId5"/>
    <p:sldLayoutId id="2147483908" r:id="rId6"/>
    <p:sldLayoutId id="2147483909" r:id="rId7"/>
    <p:sldLayoutId id="2147483910" r:id="rId8"/>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358319476"/>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7200" y="6282540"/>
            <a:ext cx="2435643" cy="366253"/>
          </a:xfrm>
          <a:prstGeom prst="rect">
            <a:avLst/>
          </a:prstGeom>
        </p:spPr>
      </p:pic>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66872" y="6111149"/>
            <a:ext cx="1646356" cy="746851"/>
          </a:xfrm>
          <a:prstGeom prst="rect">
            <a:avLst/>
          </a:prstGeom>
        </p:spPr>
      </p:pic>
      <p:sp>
        <p:nvSpPr>
          <p:cNvPr id="8" name="TextBox 7"/>
          <p:cNvSpPr txBox="1"/>
          <p:nvPr userDrawn="1"/>
        </p:nvSpPr>
        <p:spPr>
          <a:xfrm>
            <a:off x="2040781" y="6645618"/>
            <a:ext cx="3986527"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National Student Clearinghouse</a:t>
            </a:r>
            <a:r>
              <a:rPr lang="en-US" sz="700" dirty="0" smtClean="0">
                <a:solidFill>
                  <a:srgbClr val="F2F2F2">
                    <a:lumMod val="75000"/>
                  </a:srgbClr>
                </a:solidFill>
                <a:cs typeface="Arial"/>
              </a:rPr>
              <a:t>.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Tree>
    <p:extLst>
      <p:ext uri="{BB962C8B-B14F-4D97-AF65-F5344CB8AC3E}">
        <p14:creationId xmlns:p14="http://schemas.microsoft.com/office/powerpoint/2010/main" val="207684335"/>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597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366003448"/>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914400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353587"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353587"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462070827"/>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80234611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Lst>
  <p:timing>
    <p:tnLst>
      <p:par>
        <p:cTn id="1" dur="indefinite" restart="never" nodeType="tmRoot"/>
      </p:par>
    </p:tnLst>
  </p:timing>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170103953"/>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597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673499496"/>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86359377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88155878"/>
      </p:ext>
    </p:extLst>
  </p:cSld>
  <p:clrMap bg1="lt1" tx1="dk1" bg2="lt2" tx2="dk2" accent1="accent1" accent2="accent2" accent3="accent3" accent4="accent4" accent5="accent5" accent6="accent6" hlink="hlink" folHlink="folHlink"/>
  <p:sldLayoutIdLst>
    <p:sldLayoutId id="2147484137" r:id="rId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363875362"/>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64213014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3" r:id="rId3"/>
    <p:sldLayoutId id="2147483887" r:id="rId4"/>
    <p:sldLayoutId id="2147483922" r:id="rId5"/>
    <p:sldLayoutId id="2147483894" r:id="rId6"/>
    <p:sldLayoutId id="2147483895" r:id="rId7"/>
    <p:sldLayoutId id="2147483896" r:id="rId8"/>
    <p:sldLayoutId id="2147483918" r:id="rId9"/>
    <p:sldLayoutId id="2147483919" r:id="rId10"/>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597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58401452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5494150" cy="6858000"/>
          </a:xfrm>
          <a:prstGeom prst="rect">
            <a:avLst/>
          </a:prstGeom>
          <a:solidFill>
            <a:srgbClr val="C76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tx2">
                    <a:lumMod val="60000"/>
                    <a:lumOff val="40000"/>
                  </a:schemeClr>
                </a:solidFill>
                <a:latin typeface="Arial"/>
                <a:cs typeface="Arial"/>
              </a:defRPr>
            </a:lvl1p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4D4D4D">
                    <a:lumMod val="60000"/>
                    <a:lumOff val="40000"/>
                  </a:srgbClr>
                </a:solidFill>
                <a:cs typeface="Arial"/>
              </a:rPr>
              <a:t>© </a:t>
            </a:r>
            <a:r>
              <a:rPr lang="en-US" altLang="ko-KR" sz="700" dirty="0" smtClean="0">
                <a:solidFill>
                  <a:srgbClr val="4D4D4D">
                    <a:lumMod val="60000"/>
                    <a:lumOff val="40000"/>
                  </a:srgbClr>
                </a:solidFill>
                <a:cs typeface="Arial"/>
              </a:rPr>
              <a:t>2018 National Student Clearinghouse.</a:t>
            </a:r>
            <a:r>
              <a:rPr lang="en-US" sz="700" dirty="0" smtClean="0">
                <a:solidFill>
                  <a:srgbClr val="4D4D4D">
                    <a:lumMod val="60000"/>
                    <a:lumOff val="40000"/>
                  </a:srgbClr>
                </a:solidFill>
                <a:cs typeface="Arial"/>
              </a:rPr>
              <a:t> All Rights Reserved</a:t>
            </a:r>
            <a:r>
              <a:rPr lang="en-US" altLang="ko-KR" sz="700" dirty="0" smtClean="0">
                <a:solidFill>
                  <a:srgbClr val="4D4D4D">
                    <a:lumMod val="60000"/>
                    <a:lumOff val="40000"/>
                  </a:srgbClr>
                </a:solidFill>
                <a:cs typeface="Arial"/>
              </a:rPr>
              <a:t>.</a:t>
            </a:r>
            <a:endParaRPr lang="en-US" sz="700" dirty="0">
              <a:solidFill>
                <a:srgbClr val="4D4D4D">
                  <a:lumMod val="60000"/>
                  <a:lumOff val="40000"/>
                </a:srgbClr>
              </a:solidFill>
              <a:cs typeface="Arial"/>
            </a:endParaRPr>
          </a:p>
        </p:txBody>
      </p:sp>
    </p:spTree>
    <p:extLst>
      <p:ext uri="{BB962C8B-B14F-4D97-AF65-F5344CB8AC3E}">
        <p14:creationId xmlns:p14="http://schemas.microsoft.com/office/powerpoint/2010/main" val="3777927745"/>
      </p:ext>
    </p:extLst>
  </p:cSld>
  <p:clrMap bg1="lt1" tx1="dk1" bg2="lt2" tx2="dk2" accent1="accent1" accent2="accent2" accent3="accent3" accent4="accent4" accent5="accent5" accent6="accent6" hlink="hlink" folHlink="folHlink"/>
  <p:sldLayoutIdLst>
    <p:sldLayoutId id="2147484165" r:id="rId1"/>
    <p:sldLayoutId id="2147484167" r:id="rId2"/>
    <p:sldLayoutId id="2147484168" r:id="rId3"/>
    <p:sldLayoutId id="2147484169" r:id="rId4"/>
    <p:sldLayoutId id="2147484170" r:id="rId5"/>
    <p:sldLayoutId id="2147484171" r:id="rId6"/>
    <p:sldLayoutId id="2147484172" r:id="rId7"/>
    <p:sldLayoutId id="2147484173" r:id="rId8"/>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003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191041262"/>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 id="2147484186" r:id="rId12"/>
    <p:sldLayoutId id="2147484187"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0" marR="0" indent="0" algn="l" defTabSz="457200" rtl="0" eaLnBrk="1" fontAlgn="auto" latinLnBrk="0" hangingPunct="1">
        <a:lnSpc>
          <a:spcPts val="2600"/>
        </a:lnSpc>
        <a:spcBef>
          <a:spcPts val="600"/>
        </a:spcBef>
        <a:spcAft>
          <a:spcPts val="1200"/>
        </a:spcAft>
        <a:buClr>
          <a:schemeClr val="bg1"/>
        </a:buClr>
        <a:buSzTx/>
        <a:buFont typeface="Arial" charset="0"/>
        <a:buChar char="•"/>
        <a:tabLst/>
        <a:defRPr sz="2000" kern="1200">
          <a:solidFill>
            <a:schemeClr val="bg1"/>
          </a:solidFill>
          <a:latin typeface="Arial"/>
          <a:ea typeface="+mn-ea"/>
          <a:cs typeface="Arial"/>
        </a:defRPr>
      </a:lvl1pPr>
      <a:lvl2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2pPr>
      <a:lvl3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3pPr>
      <a:lvl4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4pPr>
      <a:lvl5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7"/>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1"/>
            <a:ext cx="8229600" cy="4365413"/>
          </a:xfrm>
          <a:prstGeom prst="rect">
            <a:avLst/>
          </a:prstGeom>
        </p:spPr>
        <p:txBody>
          <a:bodyPr vert="horz" lIns="91440" tIns="45720" rIns="91440" bIns="45720" rtlCol="0" anchor="t">
            <a:normAutofit/>
          </a:bodyPr>
          <a:lstStyle/>
          <a:p>
            <a:pPr marL="342891" marR="0" lvl="0"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891" marR="0" lvl="1"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891" marR="0" lvl="2"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891" marR="0" lvl="3"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891" marR="0" lvl="4" indent="-342891" algn="l" defTabSz="457189"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9"/>
            <a:ext cx="497520" cy="196371"/>
          </a:xfrm>
          <a:prstGeom prst="rect">
            <a:avLst/>
          </a:prstGeom>
        </p:spPr>
        <p:txBody>
          <a:bodyPr/>
          <a:lstStyle>
            <a:lvl1pPr algn="r">
              <a:defRPr sz="1200">
                <a:solidFill>
                  <a:schemeClr val="bg1"/>
                </a:solidFill>
                <a:latin typeface="Arial"/>
                <a:cs typeface="Arial"/>
              </a:defRPr>
            </a:lvl1pPr>
          </a:lstStyle>
          <a:p>
            <a:pPr defTabSz="457189"/>
            <a:fld id="{114AA880-58C2-F143-AB9C-BE7C7816A5B0}" type="slidenum">
              <a:rPr lang="en-US" smtClean="0">
                <a:solidFill>
                  <a:srgbClr val="F2F2F2"/>
                </a:solidFill>
              </a:rPr>
              <a:pPr defTabSz="457189"/>
              <a:t>‹#›</a:t>
            </a:fld>
            <a:endParaRPr lang="en-US" dirty="0">
              <a:solidFill>
                <a:srgbClr val="F2F2F2"/>
              </a:solidFill>
            </a:endParaRPr>
          </a:p>
        </p:txBody>
      </p:sp>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9081" y="6357104"/>
            <a:ext cx="1949450" cy="368544"/>
          </a:xfrm>
          <a:prstGeom prst="rect">
            <a:avLst/>
          </a:prstGeom>
        </p:spPr>
      </p:pic>
      <p:sp>
        <p:nvSpPr>
          <p:cNvPr id="9" name="TextBox 8"/>
          <p:cNvSpPr txBox="1"/>
          <p:nvPr/>
        </p:nvSpPr>
        <p:spPr>
          <a:xfrm>
            <a:off x="6032502" y="6625623"/>
            <a:ext cx="2989895" cy="200055"/>
          </a:xfrm>
          <a:prstGeom prst="rect">
            <a:avLst/>
          </a:prstGeom>
          <a:noFill/>
        </p:spPr>
        <p:txBody>
          <a:bodyPr wrap="square" rtlCol="0">
            <a:spAutoFit/>
          </a:bodyPr>
          <a:lstStyle/>
          <a:p>
            <a:pPr algn="r" defTabSz="457189">
              <a:defRPr/>
            </a:pPr>
            <a:r>
              <a:rPr lang="en-US" sz="700" b="1" dirty="0">
                <a:solidFill>
                  <a:srgbClr val="F2F2F2"/>
                </a:solidFill>
                <a:cs typeface="Arial"/>
              </a:rPr>
              <a:t>© </a:t>
            </a:r>
            <a:r>
              <a:rPr lang="en-US" altLang="ko-KR" sz="700" dirty="0">
                <a:solidFill>
                  <a:srgbClr val="F2F2F2"/>
                </a:solidFill>
                <a:cs typeface="Arial"/>
              </a:rPr>
              <a:t>2017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61946312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Lst>
  <p:timing>
    <p:tnLst>
      <p:par>
        <p:cTn id="1" dur="indefinite" restart="never" nodeType="tmRoot"/>
      </p:par>
    </p:tnLst>
  </p:timing>
  <p:hf hdr="0" ftr="0"/>
  <p:txStyles>
    <p:titleStyle>
      <a:lvl1pPr algn="ctr" defTabSz="457189"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189" marR="0" indent="-457189" algn="l" defTabSz="457189"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32" marR="0" indent="-285744" algn="l" defTabSz="457189"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2971"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160"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349" marR="0" indent="-228594" algn="l" defTabSz="457189"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202141538"/>
      </p:ext>
    </p:extLst>
  </p:cSld>
  <p:clrMap bg1="lt1" tx1="dk1" bg2="lt2" tx2="dk2" accent1="accent1" accent2="accent2" accent3="accent3" accent4="accent4" accent5="accent5" accent6="accent6" hlink="hlink" folHlink="folHlink"/>
  <p:sldLayoutIdLst>
    <p:sldLayoutId id="2147484203" r:id="rId1"/>
    <p:sldLayoutId id="2147484204" r:id="rId2"/>
    <p:sldLayoutId id="2147484205" r:id="rId3"/>
    <p:sldLayoutId id="2147484206" r:id="rId4"/>
    <p:sldLayoutId id="2147484207" r:id="rId5"/>
    <p:sldLayoutId id="2147484208" r:id="rId6"/>
    <p:sldLayoutId id="2147484209" r:id="rId7"/>
    <p:sldLayoutId id="2147484210" r:id="rId8"/>
    <p:sldLayoutId id="2147484211" r:id="rId9"/>
    <p:sldLayoutId id="2147484212" r:id="rId10"/>
    <p:sldLayoutId id="2147484213" r:id="rId11"/>
    <p:sldLayoutId id="2147484214" r:id="rId12"/>
    <p:sldLayoutId id="2147484215" r:id="rId13"/>
    <p:sldLayoutId id="2147484216" r:id="rId14"/>
    <p:sldLayoutId id="2147484217" r:id="rId15"/>
    <p:sldLayoutId id="2147484218" r:id="rId16"/>
    <p:sldLayoutId id="2147484219" r:id="rId17"/>
    <p:sldLayoutId id="2147484220" r:id="rId18"/>
    <p:sldLayoutId id="2147484221" r:id="rId19"/>
    <p:sldLayoutId id="2147484222" r:id="rId20"/>
    <p:sldLayoutId id="2147484223" r:id="rId21"/>
    <p:sldLayoutId id="2147484224" r:id="rId22"/>
    <p:sldLayoutId id="2147484225" r:id="rId23"/>
    <p:sldLayoutId id="2147484226" r:id="rId24"/>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187543735"/>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914400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353587"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353587"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721009255"/>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rgbClr val="FFFFFF"/>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rgbClr val="FFFFFF"/>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rgbClr val="FFFFFF"/>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rgbClr val="FFFFFF"/>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7"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EBA053ED-078E-4A6E-9737-3EA50AC4E82F}" type="datetime1">
              <a:rPr lang="en-US" smtClean="0">
                <a:solidFill>
                  <a:srgbClr val="F2F2F2">
                    <a:lumMod val="75000"/>
                  </a:srgbClr>
                </a:solidFill>
              </a:rPr>
              <a:pPr/>
              <a:t>7/19/2018</a:t>
            </a:fld>
            <a:endParaRPr lang="en-US" dirty="0">
              <a:solidFill>
                <a:srgbClr val="F2F2F2">
                  <a:lumMod val="75000"/>
                </a:srgbClr>
              </a:solidFill>
            </a:endParaRPr>
          </a:p>
        </p:txBody>
      </p:sp>
      <p:sp>
        <p:nvSpPr>
          <p:cNvPr id="8"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0" name="TextBox 9"/>
          <p:cNvSpPr txBox="1"/>
          <p:nvPr userDrawn="1"/>
        </p:nvSpPr>
        <p:spPr>
          <a:xfrm>
            <a:off x="3661157" y="6516146"/>
            <a:ext cx="1848776" cy="200055"/>
          </a:xfrm>
          <a:prstGeom prst="rect">
            <a:avLst/>
          </a:prstGeom>
          <a:noFill/>
        </p:spPr>
        <p:txBody>
          <a:bodyPr wrap="square" rtlCol="0">
            <a:spAutoFit/>
          </a:bodyPr>
          <a:lstStyle/>
          <a:p>
            <a:pPr algn="ctr">
              <a:defRPr/>
            </a:pPr>
            <a:r>
              <a:rPr lang="en-US" sz="700" b="1" kern="0" dirty="0" smtClean="0">
                <a:solidFill>
                  <a:srgbClr val="F2F2F2"/>
                </a:solidFill>
                <a:cs typeface="Arial"/>
              </a:rPr>
              <a:t>CONFIDENTIAL AND PROPRIETARY</a:t>
            </a:r>
            <a:endParaRPr lang="en-US" sz="700" kern="0" dirty="0">
              <a:solidFill>
                <a:sysClr val="window" lastClr="FFFFFF"/>
              </a:solidFill>
              <a:cs typeface="Arial"/>
            </a:endParaRPr>
          </a:p>
        </p:txBody>
      </p:sp>
      <p:sp>
        <p:nvSpPr>
          <p:cNvPr id="11" name="TextBox 10"/>
          <p:cNvSpPr txBox="1"/>
          <p:nvPr userDrawn="1"/>
        </p:nvSpPr>
        <p:spPr>
          <a:xfrm>
            <a:off x="6032500" y="6511073"/>
            <a:ext cx="2989895" cy="200055"/>
          </a:xfrm>
          <a:prstGeom prst="rect">
            <a:avLst/>
          </a:prstGeom>
          <a:noFill/>
        </p:spPr>
        <p:txBody>
          <a:bodyPr wrap="square" rtlCol="0">
            <a:spAutoFit/>
          </a:bodyPr>
          <a:lstStyle/>
          <a:p>
            <a:pPr algn="r">
              <a:defRPr/>
            </a:pPr>
            <a:r>
              <a:rPr lang="en-US" sz="700" dirty="0" smtClean="0">
                <a:solidFill>
                  <a:srgbClr val="F2F2F2"/>
                </a:solidFill>
                <a:cs typeface="Arial"/>
              </a:rPr>
              <a:t>© </a:t>
            </a:r>
            <a:r>
              <a:rPr lang="en-US" altLang="ko-KR" sz="700" dirty="0" smtClean="0">
                <a:solidFill>
                  <a:srgbClr val="F2F2F2"/>
                </a:solidFill>
                <a:cs typeface="Arial"/>
              </a:rPr>
              <a:t>2017 </a:t>
            </a:r>
            <a:r>
              <a:rPr lang="en-US" altLang="ko-KR" sz="700" dirty="0" err="1" smtClean="0">
                <a:solidFill>
                  <a:srgbClr val="F2F2F2"/>
                </a:solidFill>
                <a:cs typeface="Arial"/>
              </a:rPr>
              <a:t>NationalStudent</a:t>
            </a:r>
            <a:r>
              <a:rPr lang="en-US" altLang="ko-KR" sz="700" dirty="0" smtClean="0">
                <a:solidFill>
                  <a:srgbClr val="F2F2F2"/>
                </a:solidFill>
                <a:cs typeface="Arial"/>
              </a:rPr>
              <a: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4045641013"/>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iming>
    <p:tnLst>
      <p:par>
        <p:cTn id="1" dur="indefinite" restart="never" nodeType="tmRoot"/>
      </p:par>
    </p:tnLst>
  </p:timing>
  <p:hf hdr="0"/>
  <p:txStyles>
    <p:titleStyle>
      <a:lvl1pPr algn="ctr" defTabSz="457200" rtl="0" eaLnBrk="1" latinLnBrk="0" hangingPunct="1">
        <a:lnSpc>
          <a:spcPts val="3000"/>
        </a:lnSpc>
        <a:spcBef>
          <a:spcPct val="0"/>
        </a:spcBef>
        <a:buNone/>
        <a:defRPr sz="3000" b="1" i="0" kern="1200">
          <a:solidFill>
            <a:schemeClr val="tx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1"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05CEB3B3-692C-4339-B585-C869BA9FE32F}" type="datetime1">
              <a:rPr lang="en-US" smtClean="0">
                <a:solidFill>
                  <a:srgbClr val="F2F2F2">
                    <a:lumMod val="75000"/>
                  </a:srgbClr>
                </a:solidFill>
              </a:rPr>
              <a:pPr/>
              <a:t>7/19/2018</a:t>
            </a:fld>
            <a:endParaRPr lang="en-US" dirty="0">
              <a:solidFill>
                <a:srgbClr val="F2F2F2">
                  <a:lumMod val="75000"/>
                </a:srgbClr>
              </a:solidFill>
            </a:endParaRPr>
          </a:p>
        </p:txBody>
      </p:sp>
      <p:sp>
        <p:nvSpPr>
          <p:cNvPr id="12"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114AA880-58C2-F143-AB9C-BE7C7816A5B0}" type="slidenum">
              <a:rPr lang="en-US" smtClean="0">
                <a:solidFill>
                  <a:srgbClr val="F2F2F2">
                    <a:lumMod val="75000"/>
                  </a:srgbClr>
                </a:solidFill>
              </a:rPr>
              <a:pPr/>
              <a:t>‹#›</a:t>
            </a:fld>
            <a:endParaRPr lang="en-US" dirty="0">
              <a:solidFill>
                <a:srgbClr val="F2F2F2">
                  <a:lumMod val="75000"/>
                </a:srgbClr>
              </a:solidFill>
            </a:endParaRPr>
          </a:p>
        </p:txBody>
      </p:sp>
      <p:pic>
        <p:nvPicPr>
          <p:cNvPr id="13" name="Picture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57200" y="6296866"/>
            <a:ext cx="1949450" cy="368544"/>
          </a:xfrm>
          <a:prstGeom prst="rect">
            <a:avLst/>
          </a:prstGeom>
        </p:spPr>
      </p:pic>
      <p:sp>
        <p:nvSpPr>
          <p:cNvPr id="14" name="TextBox 13"/>
          <p:cNvSpPr txBox="1"/>
          <p:nvPr userDrawn="1"/>
        </p:nvSpPr>
        <p:spPr>
          <a:xfrm>
            <a:off x="6032501" y="6514621"/>
            <a:ext cx="2989895" cy="200055"/>
          </a:xfrm>
          <a:prstGeom prst="rect">
            <a:avLst/>
          </a:prstGeom>
          <a:noFill/>
        </p:spPr>
        <p:txBody>
          <a:bodyPr wrap="square" rtlCol="0">
            <a:spAutoFit/>
          </a:bodyPr>
          <a:lstStyle/>
          <a:p>
            <a:pPr algn="r">
              <a:defRPr/>
            </a:pPr>
            <a:r>
              <a:rPr lang="en-US" sz="700" b="1" dirty="0" smtClean="0">
                <a:solidFill>
                  <a:srgbClr val="F2F2F2">
                    <a:lumMod val="75000"/>
                  </a:srgbClr>
                </a:solidFill>
                <a:cs typeface="Arial"/>
              </a:rPr>
              <a:t>© </a:t>
            </a:r>
            <a:r>
              <a:rPr lang="en-US" altLang="ko-KR" sz="700" dirty="0" smtClean="0">
                <a:solidFill>
                  <a:srgbClr val="F2F2F2">
                    <a:lumMod val="75000"/>
                  </a:srgbClr>
                </a:solidFill>
                <a:cs typeface="Arial"/>
              </a:rPr>
              <a:t>2017 </a:t>
            </a:r>
            <a:r>
              <a:rPr lang="en-US" altLang="ko-KR" sz="700" dirty="0" err="1" smtClean="0">
                <a:solidFill>
                  <a:srgbClr val="F2F2F2">
                    <a:lumMod val="75000"/>
                  </a:srgbClr>
                </a:solidFill>
                <a:cs typeface="Arial"/>
              </a:rPr>
              <a:t>National</a:t>
            </a:r>
            <a:r>
              <a:rPr lang="en-US" sz="700" dirty="0" err="1" smtClean="0">
                <a:solidFill>
                  <a:srgbClr val="F2F2F2">
                    <a:lumMod val="75000"/>
                  </a:srgbClr>
                </a:solidFill>
                <a:cs typeface="Arial"/>
              </a:rPr>
              <a:t>Student</a:t>
            </a:r>
            <a:r>
              <a:rPr lang="en-US" sz="700" dirty="0" smtClean="0">
                <a:solidFill>
                  <a:srgbClr val="F2F2F2">
                    <a:lumMod val="75000"/>
                  </a:srgbClr>
                </a:solidFill>
                <a:cs typeface="Arial"/>
              </a:rPr>
              <a:t> Clearinghouse. All Rights Reserved</a:t>
            </a:r>
            <a:r>
              <a:rPr lang="en-US" altLang="ko-KR" sz="700" dirty="0" smtClean="0">
                <a:solidFill>
                  <a:srgbClr val="F2F2F2">
                    <a:lumMod val="75000"/>
                  </a:srgbClr>
                </a:solidFill>
                <a:cs typeface="Arial"/>
              </a:rPr>
              <a:t>.</a:t>
            </a:r>
            <a:endParaRPr lang="en-US" sz="700" dirty="0">
              <a:solidFill>
                <a:srgbClr val="F2F2F2">
                  <a:lumMod val="75000"/>
                </a:srgbClr>
              </a:solidFill>
              <a:cs typeface="Arial"/>
            </a:endParaRPr>
          </a:p>
        </p:txBody>
      </p:sp>
      <p:sp>
        <p:nvSpPr>
          <p:cNvPr id="15" name="Footer Placeholder 3"/>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lang="en-US" sz="900" b="1" smtClean="0">
                <a:solidFill>
                  <a:schemeClr val="bg1">
                    <a:lumMod val="75000"/>
                  </a:schemeClr>
                </a:solidFill>
                <a:effectLst/>
                <a:latin typeface="Arial" panose="020B0604020202020204" pitchFamily="34" charset="0"/>
                <a:cs typeface="Arial" panose="020B0604020202020204" pitchFamily="34" charset="0"/>
              </a:defRPr>
            </a:lvl1pPr>
          </a:lstStyle>
          <a:p>
            <a:r>
              <a:rPr>
                <a:solidFill>
                  <a:prstClr val="white">
                    <a:lumMod val="75000"/>
                  </a:prstClr>
                </a:solidFill>
              </a:rPr>
              <a:t>Confidential and Proprietary</a:t>
            </a:r>
            <a:endParaRPr dirty="0">
              <a:solidFill>
                <a:prstClr val="white">
                  <a:lumMod val="75000"/>
                </a:prstClr>
              </a:solidFill>
            </a:endParaRPr>
          </a:p>
        </p:txBody>
      </p:sp>
    </p:spTree>
    <p:extLst>
      <p:ext uri="{BB962C8B-B14F-4D97-AF65-F5344CB8AC3E}">
        <p14:creationId xmlns:p14="http://schemas.microsoft.com/office/powerpoint/2010/main" val="146967748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569049232"/>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3" r:id="rId20"/>
    <p:sldLayoutId id="2147484294" r:id="rId21"/>
    <p:sldLayoutId id="2147484295" r:id="rId22"/>
    <p:sldLayoutId id="2147484296" r:id="rId23"/>
    <p:sldLayoutId id="2147484297" r:id="rId24"/>
    <p:sldLayoutId id="2147484298" r:id="rId25"/>
    <p:sldLayoutId id="2147484299" r:id="rId26"/>
    <p:sldLayoutId id="2147484300" r:id="rId27"/>
    <p:sldLayoutId id="2147484301" r:id="rId28"/>
    <p:sldLayoutId id="2147484302" r:id="rId29"/>
    <p:sldLayoutId id="2147484303" r:id="rId30"/>
    <p:sldLayoutId id="2147484304" r:id="rId31"/>
    <p:sldLayoutId id="2147484305" r:id="rId32"/>
    <p:sldLayoutId id="2147484306" r:id="rId3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914400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7360"/>
            <a:ext cx="8353587"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353587"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pPr/>
              <a:t>‹#›</a:t>
            </a:fld>
            <a:endParaRPr lang="en-US" dirty="0"/>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008397749"/>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178408572"/>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 id="2147484319" r:id="rId12"/>
    <p:sldLayoutId id="2147484320" r:id="rId13"/>
    <p:sldLayoutId id="2147484321" r:id="rId14"/>
    <p:sldLayoutId id="2147484322" r:id="rId15"/>
    <p:sldLayoutId id="2147484323" r:id="rId16"/>
    <p:sldLayoutId id="2147484324" r:id="rId17"/>
    <p:sldLayoutId id="2147484325" r:id="rId18"/>
    <p:sldLayoutId id="2147484326" r:id="rId19"/>
    <p:sldLayoutId id="2147484327" r:id="rId20"/>
    <p:sldLayoutId id="2147484328" r:id="rId21"/>
    <p:sldLayoutId id="2147484329" r:id="rId22"/>
    <p:sldLayoutId id="2147484330" r:id="rId23"/>
    <p:sldLayoutId id="2147484331" r:id="rId24"/>
    <p:sldLayoutId id="2147484332" r:id="rId25"/>
    <p:sldLayoutId id="2147484333" r:id="rId26"/>
    <p:sldLayoutId id="2147484334" r:id="rId27"/>
    <p:sldLayoutId id="2147484335" r:id="rId28"/>
    <p:sldLayoutId id="2147484336" r:id="rId29"/>
    <p:sldLayoutId id="2147484337" r:id="rId30"/>
    <p:sldLayoutId id="2147484340" r:id="rId31"/>
    <p:sldLayoutId id="2147484341" r:id="rId3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5494150" cy="6858000"/>
          </a:xfrm>
          <a:prstGeom prst="rect">
            <a:avLst/>
          </a:prstGeom>
          <a:solidFill>
            <a:srgbClr val="C76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tx2">
                    <a:lumMod val="60000"/>
                    <a:lumOff val="40000"/>
                  </a:schemeClr>
                </a:solidFill>
                <a:latin typeface="Arial"/>
                <a:cs typeface="Arial"/>
              </a:defRPr>
            </a:lvl1p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4D4D4D">
                    <a:lumMod val="60000"/>
                    <a:lumOff val="40000"/>
                  </a:srgbClr>
                </a:solidFill>
                <a:cs typeface="Arial"/>
              </a:rPr>
              <a:t>© </a:t>
            </a:r>
            <a:r>
              <a:rPr lang="en-US" altLang="ko-KR" sz="700" dirty="0" smtClean="0">
                <a:solidFill>
                  <a:srgbClr val="4D4D4D">
                    <a:lumMod val="60000"/>
                    <a:lumOff val="40000"/>
                  </a:srgbClr>
                </a:solidFill>
                <a:cs typeface="Arial"/>
              </a:rPr>
              <a:t>2018 National Student Clearinghouse.</a:t>
            </a:r>
            <a:r>
              <a:rPr lang="en-US" sz="700" dirty="0" smtClean="0">
                <a:solidFill>
                  <a:srgbClr val="4D4D4D">
                    <a:lumMod val="60000"/>
                    <a:lumOff val="40000"/>
                  </a:srgbClr>
                </a:solidFill>
                <a:cs typeface="Arial"/>
              </a:rPr>
              <a:t> All Rights Reserved</a:t>
            </a:r>
            <a:r>
              <a:rPr lang="en-US" altLang="ko-KR" sz="700" dirty="0" smtClean="0">
                <a:solidFill>
                  <a:srgbClr val="4D4D4D">
                    <a:lumMod val="60000"/>
                    <a:lumOff val="40000"/>
                  </a:srgbClr>
                </a:solidFill>
                <a:cs typeface="Arial"/>
              </a:rPr>
              <a:t>.</a:t>
            </a:r>
            <a:endParaRPr lang="en-US" sz="700" dirty="0">
              <a:solidFill>
                <a:srgbClr val="4D4D4D">
                  <a:lumMod val="60000"/>
                  <a:lumOff val="40000"/>
                </a:srgbClr>
              </a:solidFill>
              <a:cs typeface="Arial"/>
            </a:endParaRPr>
          </a:p>
        </p:txBody>
      </p:sp>
    </p:spTree>
    <p:extLst>
      <p:ext uri="{BB962C8B-B14F-4D97-AF65-F5344CB8AC3E}">
        <p14:creationId xmlns:p14="http://schemas.microsoft.com/office/powerpoint/2010/main" val="2186995642"/>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3181421220"/>
      </p:ext>
    </p:extLst>
  </p:cSld>
  <p:clrMap bg1="lt1" tx1="dk1" bg2="lt2" tx2="dk2" accent1="accent1" accent2="accent2" accent3="accent3" accent4="accent4" accent5="accent5" accent6="accent6" hlink="hlink" folHlink="folHlink"/>
  <p:sldLayoutIdLst>
    <p:sldLayoutId id="2147484355" r:id="rId1"/>
    <p:sldLayoutId id="2147484356" r:id="rId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093039877"/>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Lst>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510305261"/>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292891381"/>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20354220"/>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09"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363221588"/>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807009638"/>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1980208333"/>
      </p:ext>
    </p:extLst>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 id="2147484448"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597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45549639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90" r:id="rId7"/>
    <p:sldLayoutId id="2147483892" r:id="rId8"/>
    <p:sldLayoutId id="2147483898" r:id="rId9"/>
    <p:sldLayoutId id="2147483915" r:id="rId10"/>
    <p:sldLayoutId id="2147483916" r:id="rId11"/>
    <p:sldLayoutId id="2147483917" r:id="rId1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pic>
        <p:nvPicPr>
          <p:cNvPr id="10" name="Picture 9"/>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Tree>
    <p:extLst>
      <p:ext uri="{BB962C8B-B14F-4D97-AF65-F5344CB8AC3E}">
        <p14:creationId xmlns:p14="http://schemas.microsoft.com/office/powerpoint/2010/main" val="3339813531"/>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Lst>
  <p:hf sldNum="0" hdr="0" ftr="0" dt="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738692340"/>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Lst>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003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501159976"/>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Lst>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0" marR="0" indent="0" algn="l" defTabSz="457200" rtl="0" eaLnBrk="1" fontAlgn="auto" latinLnBrk="0" hangingPunct="1">
        <a:lnSpc>
          <a:spcPts val="2600"/>
        </a:lnSpc>
        <a:spcBef>
          <a:spcPts val="600"/>
        </a:spcBef>
        <a:spcAft>
          <a:spcPts val="1200"/>
        </a:spcAft>
        <a:buClr>
          <a:schemeClr val="bg1"/>
        </a:buClr>
        <a:buSzTx/>
        <a:buFont typeface="Arial" charset="0"/>
        <a:buChar char="•"/>
        <a:tabLst/>
        <a:defRPr sz="2000" kern="1200">
          <a:solidFill>
            <a:schemeClr val="bg1"/>
          </a:solidFill>
          <a:latin typeface="Arial"/>
          <a:ea typeface="+mn-ea"/>
          <a:cs typeface="Arial"/>
        </a:defRPr>
      </a:lvl1pPr>
      <a:lvl2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2pPr>
      <a:lvl3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3pPr>
      <a:lvl4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4pPr>
      <a:lvl5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597D3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655558556"/>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 id="2147484500" r:id="rId12"/>
  </p:sldLayoutIdLst>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1"/>
            <a:ext cx="5494150" cy="6858000"/>
          </a:xfrm>
          <a:prstGeom prst="rect">
            <a:avLst/>
          </a:prstGeom>
          <a:solidFill>
            <a:srgbClr val="C767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466499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57200"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tx2">
                    <a:lumMod val="60000"/>
                    <a:lumOff val="40000"/>
                  </a:schemeClr>
                </a:solidFill>
                <a:latin typeface="Arial"/>
                <a:cs typeface="Arial"/>
              </a:defRPr>
            </a:lvl1pPr>
          </a:lstStyle>
          <a:p>
            <a:fld id="{114AA880-58C2-F143-AB9C-BE7C7816A5B0}" type="slidenum">
              <a:rPr lang="en-US" smtClean="0">
                <a:solidFill>
                  <a:srgbClr val="4D4D4D">
                    <a:lumMod val="60000"/>
                    <a:lumOff val="40000"/>
                  </a:srgbClr>
                </a:solidFill>
              </a:rPr>
              <a:pPr/>
              <a:t>‹#›</a:t>
            </a:fld>
            <a:endParaRPr lang="en-US" dirty="0">
              <a:solidFill>
                <a:srgbClr val="4D4D4D">
                  <a:lumMod val="60000"/>
                  <a:lumOff val="40000"/>
                </a:srgbClr>
              </a:solidFill>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a:solidFill>
                  <a:srgbClr val="4D4D4D">
                    <a:lumMod val="60000"/>
                    <a:lumOff val="40000"/>
                  </a:srgbClr>
                </a:solidFill>
                <a:cs typeface="Arial"/>
              </a:rPr>
              <a:t>© </a:t>
            </a:r>
            <a:r>
              <a:rPr lang="en-US" altLang="ko-KR" sz="700" dirty="0">
                <a:solidFill>
                  <a:srgbClr val="4D4D4D">
                    <a:lumMod val="60000"/>
                    <a:lumOff val="40000"/>
                  </a:srgbClr>
                </a:solidFill>
                <a:cs typeface="Arial"/>
              </a:rPr>
              <a:t>2018 National Student Clearinghouse.</a:t>
            </a:r>
            <a:r>
              <a:rPr lang="en-US" sz="700" dirty="0">
                <a:solidFill>
                  <a:srgbClr val="4D4D4D">
                    <a:lumMod val="60000"/>
                    <a:lumOff val="40000"/>
                  </a:srgbClr>
                </a:solidFill>
                <a:cs typeface="Arial"/>
              </a:rPr>
              <a:t> All Rights Reserved</a:t>
            </a:r>
            <a:r>
              <a:rPr lang="en-US" altLang="ko-KR" sz="700" dirty="0">
                <a:solidFill>
                  <a:srgbClr val="4D4D4D">
                    <a:lumMod val="60000"/>
                    <a:lumOff val="40000"/>
                  </a:srgbClr>
                </a:solidFill>
                <a:cs typeface="Arial"/>
              </a:rPr>
              <a:t>.</a:t>
            </a:r>
            <a:endParaRPr lang="en-US" sz="700" dirty="0">
              <a:solidFill>
                <a:srgbClr val="4D4D4D">
                  <a:lumMod val="60000"/>
                  <a:lumOff val="40000"/>
                </a:srgbClr>
              </a:solidFill>
              <a:cs typeface="Arial"/>
            </a:endParaRPr>
          </a:p>
        </p:txBody>
      </p:sp>
    </p:spTree>
    <p:extLst>
      <p:ext uri="{BB962C8B-B14F-4D97-AF65-F5344CB8AC3E}">
        <p14:creationId xmlns:p14="http://schemas.microsoft.com/office/powerpoint/2010/main" val="2227713524"/>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Lst>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a:t>Click to edit</a:t>
            </a:r>
            <a:br>
              <a:rPr lang="en-US" altLang="ko-KR" dirty="0"/>
            </a:br>
            <a:r>
              <a:rPr lang="en-US" altLang="ko-KR" dirty="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a:solidFill>
                  <a:srgbClr val="F2F2F2"/>
                </a:solidFill>
                <a:cs typeface="Arial"/>
              </a:rPr>
              <a:t>© </a:t>
            </a:r>
            <a:r>
              <a:rPr lang="en-US" altLang="ko-KR" sz="700" dirty="0">
                <a:solidFill>
                  <a:srgbClr val="F2F2F2"/>
                </a:solidFill>
                <a:cs typeface="Arial"/>
              </a:rPr>
              <a:t>2018 National Student Clearinghouse.</a:t>
            </a:r>
            <a:r>
              <a:rPr lang="en-US" sz="700" dirty="0">
                <a:solidFill>
                  <a:srgbClr val="F2F2F2"/>
                </a:solidFill>
                <a:cs typeface="Arial"/>
              </a:rPr>
              <a:t> All Rights Reserved</a:t>
            </a:r>
            <a:r>
              <a:rPr lang="en-US" altLang="ko-KR" sz="700" dirty="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340253328"/>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4" r:id="rId3"/>
    <p:sldLayoutId id="2147484515" r:id="rId4"/>
    <p:sldLayoutId id="2147484516" r:id="rId5"/>
    <p:sldLayoutId id="2147484517" r:id="rId6"/>
    <p:sldLayoutId id="2147484518" r:id="rId7"/>
    <p:sldLayoutId id="2147484519" r:id="rId8"/>
  </p:sldLayoutIdLst>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96321603"/>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0031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210386378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9" r:id="rId7"/>
    <p:sldLayoutId id="2147483891" r:id="rId8"/>
    <p:sldLayoutId id="2147483897" r:id="rId9"/>
    <p:sldLayoutId id="2147483912" r:id="rId10"/>
    <p:sldLayoutId id="2147483913" r:id="rId11"/>
    <p:sldLayoutId id="2147483914" r:id="rId12"/>
    <p:sldLayoutId id="2147483911" r:id="rId13"/>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p:titleStyle>
    <p:bodyStyle>
      <a:lvl1pPr marL="0" marR="0" indent="0" algn="l" defTabSz="457200" rtl="0" eaLnBrk="1" fontAlgn="auto" latinLnBrk="0" hangingPunct="1">
        <a:lnSpc>
          <a:spcPts val="2600"/>
        </a:lnSpc>
        <a:spcBef>
          <a:spcPts val="600"/>
        </a:spcBef>
        <a:spcAft>
          <a:spcPts val="1200"/>
        </a:spcAft>
        <a:buClr>
          <a:schemeClr val="bg1"/>
        </a:buClr>
        <a:buSzTx/>
        <a:buFont typeface="Arial" charset="0"/>
        <a:buChar char="•"/>
        <a:tabLst/>
        <a:defRPr sz="2000" kern="1200">
          <a:solidFill>
            <a:schemeClr val="bg1"/>
          </a:solidFill>
          <a:latin typeface="Arial"/>
          <a:ea typeface="+mn-ea"/>
          <a:cs typeface="Arial"/>
        </a:defRPr>
      </a:lvl1pPr>
      <a:lvl2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2pPr>
      <a:lvl3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3pPr>
      <a:lvl4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4pPr>
      <a:lvl5pPr marL="0" marR="0" indent="0" algn="l" defTabSz="457200" rtl="0" eaLnBrk="1" fontAlgn="auto" latinLnBrk="0" hangingPunct="1">
        <a:lnSpc>
          <a:spcPts val="2600"/>
        </a:lnSpc>
        <a:spcBef>
          <a:spcPts val="300"/>
        </a:spcBef>
        <a:spcAft>
          <a:spcPts val="0"/>
        </a:spcAft>
        <a:buClr>
          <a:schemeClr val="bg1"/>
        </a:buClr>
        <a:buSzTx/>
        <a:buFont typeface="Arial" charset="0"/>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2495227"/>
            <a:ext cx="9144000" cy="4362773"/>
          </a:xfrm>
          <a:prstGeom prst="rect">
            <a:avLst/>
          </a:prstGeom>
          <a:solidFill>
            <a:srgbClr val="0031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80447" y="467360"/>
            <a:ext cx="833034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80447" y="3386379"/>
            <a:ext cx="8330340" cy="257923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700" b="1" dirty="0" smtClean="0">
                <a:solidFill>
                  <a:schemeClr val="bg1"/>
                </a:solidFill>
                <a:latin typeface="Arial"/>
                <a:cs typeface="Arial"/>
              </a:rPr>
              <a:t>© </a:t>
            </a:r>
            <a:r>
              <a:rPr lang="en-US" altLang="ko-KR" sz="700" b="0" dirty="0" smtClean="0">
                <a:solidFill>
                  <a:schemeClr val="bg1"/>
                </a:solidFill>
                <a:latin typeface="Arial"/>
                <a:cs typeface="Arial"/>
              </a:rPr>
              <a:t>2018 National Student Clearinghouse.</a:t>
            </a:r>
            <a:r>
              <a:rPr lang="en-US" sz="700" baseline="0" dirty="0" smtClean="0">
                <a:solidFill>
                  <a:schemeClr val="bg1"/>
                </a:solidFill>
                <a:latin typeface="Arial"/>
                <a:cs typeface="Arial"/>
              </a:rPr>
              <a:t> All Rights Reserved</a:t>
            </a:r>
            <a:r>
              <a:rPr lang="en-US" altLang="ko-KR" sz="700" baseline="0" dirty="0" smtClean="0">
                <a:solidFill>
                  <a:schemeClr val="bg1"/>
                </a:solidFill>
                <a:latin typeface="Arial"/>
                <a:cs typeface="Arial"/>
              </a:rPr>
              <a:t>.</a:t>
            </a:r>
            <a:endParaRPr lang="en-US" sz="700" dirty="0">
              <a:solidFill>
                <a:schemeClr val="bg1"/>
              </a:solidFill>
              <a:latin typeface="Arial"/>
              <a:cs typeface="Arial"/>
            </a:endParaRPr>
          </a:p>
        </p:txBody>
      </p:sp>
    </p:spTree>
    <p:extLst>
      <p:ext uri="{BB962C8B-B14F-4D97-AF65-F5344CB8AC3E}">
        <p14:creationId xmlns:p14="http://schemas.microsoft.com/office/powerpoint/2010/main" val="1380119052"/>
      </p:ext>
    </p:extLst>
  </p:cSld>
  <p:clrMap bg1="lt1" tx1="dk1" bg2="lt2" tx2="dk2" accent1="accent1" accent2="accent2" accent3="accent3" accent4="accent4" accent5="accent5" accent6="accent6" hlink="hlink" folHlink="folHlink"/>
  <p:sldLayoutIdLst>
    <p:sldLayoutId id="2147483861" r:id="rId1"/>
    <p:sldLayoutId id="2147483863" r:id="rId2"/>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3649850" y="1"/>
            <a:ext cx="5494150" cy="6858000"/>
          </a:xfrm>
          <a:prstGeom prst="rect">
            <a:avLst/>
          </a:prstGeom>
          <a:solidFill>
            <a:srgbClr val="6E22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145797" y="467360"/>
            <a:ext cx="4664990" cy="944880"/>
          </a:xfrm>
          <a:prstGeom prst="rect">
            <a:avLst/>
          </a:prstGeom>
        </p:spPr>
        <p:txBody>
          <a:bodyPr vert="horz" lIns="91440" tIns="45720" rIns="91440" bIns="45720" rtlCol="0" anchor="ctr">
            <a:normAutofit/>
          </a:bodyPr>
          <a:lstStyle/>
          <a:p>
            <a:r>
              <a:rPr lang="en-US" altLang="ko-KR" dirty="0" smtClean="0"/>
              <a:t>Click to edit</a:t>
            </a:r>
            <a:br>
              <a:rPr lang="en-US" altLang="ko-KR" dirty="0" smtClean="0"/>
            </a:br>
            <a:r>
              <a:rPr lang="en-US" altLang="ko-KR" dirty="0" smtClean="0"/>
              <a:t>Master title style</a:t>
            </a:r>
            <a:endParaRPr lang="en-US" dirty="0"/>
          </a:p>
        </p:txBody>
      </p:sp>
      <p:sp>
        <p:nvSpPr>
          <p:cNvPr id="3" name="Text Placeholder 2"/>
          <p:cNvSpPr>
            <a:spLocks noGrp="1"/>
          </p:cNvSpPr>
          <p:nvPr>
            <p:ph type="body" idx="1"/>
          </p:nvPr>
        </p:nvSpPr>
        <p:spPr>
          <a:xfrm>
            <a:off x="4145797" y="1600200"/>
            <a:ext cx="466499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sp>
        <p:nvSpPr>
          <p:cNvPr id="8" name="Slide Number Placeholder 5"/>
          <p:cNvSpPr>
            <a:spLocks noGrp="1"/>
          </p:cNvSpPr>
          <p:nvPr>
            <p:ph type="sldNum" sz="quarter" idx="4"/>
          </p:nvPr>
        </p:nvSpPr>
        <p:spPr>
          <a:xfrm>
            <a:off x="8438040" y="6359505"/>
            <a:ext cx="497520" cy="196371"/>
          </a:xfrm>
          <a:prstGeom prst="rect">
            <a:avLst/>
          </a:prstGeom>
        </p:spPr>
        <p:txBody>
          <a:bodyPr/>
          <a:lstStyle>
            <a:lvl1pPr algn="r">
              <a:defRPr sz="1200">
                <a:solidFill>
                  <a:schemeClr val="bg1"/>
                </a:solidFill>
                <a:latin typeface="Arial"/>
                <a:cs typeface="Arial"/>
              </a:defRPr>
            </a:lvl1pPr>
          </a:lstStyle>
          <a:p>
            <a:fld id="{114AA880-58C2-F143-AB9C-BE7C7816A5B0}" type="slidenum">
              <a:rPr lang="en-US" smtClean="0">
                <a:solidFill>
                  <a:srgbClr val="F2F2F2"/>
                </a:solidFill>
              </a:rPr>
              <a:pPr/>
              <a:t>‹#›</a:t>
            </a:fld>
            <a:endParaRPr lang="en-US" dirty="0">
              <a:solidFill>
                <a:srgbClr val="F2F2F2"/>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userDrawn="1"/>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2017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938142919"/>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6" r:id="rId4"/>
    <p:sldLayoutId id="2147483907" r:id="rId5"/>
  </p:sldLayoutIdLst>
  <p:timing>
    <p:tnLst>
      <p:par>
        <p:cTn id="1" dur="indefinite" restart="never" nodeType="tmRoot"/>
      </p:par>
    </p:tnLst>
  </p:timing>
  <p:hf hdr="0" ftr="0"/>
  <p:txStyles>
    <p:title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6224753"/>
            <a:ext cx="9144000" cy="633247"/>
          </a:xfrm>
          <a:prstGeom prst="rect">
            <a:avLst/>
          </a:prstGeom>
          <a:solidFill>
            <a:srgbClr val="0530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2" name="Title Placeholder 1"/>
          <p:cNvSpPr>
            <a:spLocks noGrp="1"/>
          </p:cNvSpPr>
          <p:nvPr>
            <p:ph type="title"/>
          </p:nvPr>
        </p:nvSpPr>
        <p:spPr>
          <a:xfrm>
            <a:off x="457200" y="467360"/>
            <a:ext cx="8229600" cy="640886"/>
          </a:xfrm>
          <a:prstGeom prst="rect">
            <a:avLst/>
          </a:prstGeom>
        </p:spPr>
        <p:txBody>
          <a:bodyPr vert="horz" lIns="91440" tIns="45720" rIns="91440" bIns="45720" rtlCol="0" anchor="ctr">
            <a:normAutofit/>
          </a:bodyPr>
          <a:lstStyle/>
          <a:p>
            <a:r>
              <a:rPr lang="en-US" altLang="ko-KR" dirty="0" smtClean="0"/>
              <a:t>Click to edit Master title style</a:t>
            </a:r>
            <a:endParaRPr lang="en-US" dirty="0"/>
          </a:p>
        </p:txBody>
      </p:sp>
      <p:sp>
        <p:nvSpPr>
          <p:cNvPr id="3" name="Text Placeholder 2"/>
          <p:cNvSpPr>
            <a:spLocks noGrp="1"/>
          </p:cNvSpPr>
          <p:nvPr>
            <p:ph type="body" idx="1"/>
          </p:nvPr>
        </p:nvSpPr>
        <p:spPr>
          <a:xfrm>
            <a:off x="457200" y="1600200"/>
            <a:ext cx="8229600" cy="4365413"/>
          </a:xfrm>
          <a:prstGeom prst="rect">
            <a:avLst/>
          </a:prstGeom>
        </p:spPr>
        <p:txBody>
          <a:bodyPr vert="horz" lIns="91440" tIns="45720" rIns="91440" bIns="45720" rtlCol="0" anchor="t">
            <a:normAutofit/>
          </a:bodyPr>
          <a:lstStyle/>
          <a:p>
            <a:pPr marL="342900" marR="0" lvl="0"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smtClean="0">
                <a:ln>
                  <a:noFill/>
                </a:ln>
                <a:solidFill>
                  <a:srgbClr val="F2F2F2">
                    <a:lumMod val="25000"/>
                  </a:srgbClr>
                </a:solidFill>
                <a:effectLst/>
                <a:uLnTx/>
                <a:uFillTx/>
                <a:latin typeface="Arial"/>
                <a:ea typeface="+mn-ea"/>
                <a:cs typeface="Arial"/>
              </a:rPr>
              <a:t>Click to edit Master text styles</a:t>
            </a:r>
          </a:p>
          <a:p>
            <a:pPr marL="342900" marR="0" lvl="1"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Second level</a:t>
            </a:r>
          </a:p>
          <a:p>
            <a:pPr marL="342900" marR="0" lvl="2"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Third level</a:t>
            </a:r>
          </a:p>
          <a:p>
            <a:pPr marL="342900" marR="0" lvl="3"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Fourth level</a:t>
            </a:r>
          </a:p>
          <a:p>
            <a:pPr marL="342900" marR="0" lvl="4" indent="-342900" algn="l" defTabSz="457200" rtl="0" eaLnBrk="1" fontAlgn="auto" latinLnBrk="0" hangingPunct="1">
              <a:lnSpc>
                <a:spcPts val="2600"/>
              </a:lnSpc>
              <a:spcBef>
                <a:spcPts val="600"/>
              </a:spcBef>
              <a:spcAft>
                <a:spcPts val="1200"/>
              </a:spcAft>
              <a:buClr>
                <a:srgbClr val="6E2145"/>
              </a:buClr>
              <a:buSzTx/>
              <a:tabLst/>
              <a:defRPr/>
            </a:pPr>
            <a:r>
              <a:rPr kumimoji="0" lang="en-US" sz="2200" b="0" i="0" u="none" strike="noStrike" kern="1200" cap="none" spc="0" normalizeH="0" baseline="0" noProof="0" dirty="0" smtClean="0">
                <a:ln>
                  <a:noFill/>
                </a:ln>
                <a:solidFill>
                  <a:srgbClr val="F2F2F2">
                    <a:lumMod val="25000"/>
                  </a:srgbClr>
                </a:solidFill>
                <a:effectLst/>
                <a:uLnTx/>
                <a:uFillTx/>
                <a:latin typeface="Arial"/>
                <a:ea typeface="+mn-ea"/>
                <a:cs typeface="Arial"/>
              </a:rPr>
              <a:t>Fifth level</a:t>
            </a:r>
            <a:endParaRPr kumimoji="0" lang="en-US" sz="1400" b="0" i="0" u="none" strike="noStrike" kern="1200" cap="none" spc="0" normalizeH="0" baseline="0" noProof="0" dirty="0">
              <a:ln>
                <a:noFill/>
              </a:ln>
              <a:solidFill>
                <a:srgbClr val="F2F2F2">
                  <a:lumMod val="25000"/>
                </a:srgbClr>
              </a:solidFill>
              <a:effectLst/>
              <a:uLnTx/>
              <a:uFillTx/>
              <a:latin typeface="Arial"/>
              <a:ea typeface="+mn-ea"/>
              <a:cs typeface="Aria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080" y="6357104"/>
            <a:ext cx="1949450" cy="368544"/>
          </a:xfrm>
          <a:prstGeom prst="rect">
            <a:avLst/>
          </a:prstGeom>
        </p:spPr>
      </p:pic>
      <p:sp>
        <p:nvSpPr>
          <p:cNvPr id="9" name="TextBox 8"/>
          <p:cNvSpPr txBox="1"/>
          <p:nvPr/>
        </p:nvSpPr>
        <p:spPr>
          <a:xfrm>
            <a:off x="6032500" y="6625620"/>
            <a:ext cx="2989895" cy="200055"/>
          </a:xfrm>
          <a:prstGeom prst="rect">
            <a:avLst/>
          </a:prstGeom>
          <a:noFill/>
        </p:spPr>
        <p:txBody>
          <a:bodyPr wrap="square" rtlCol="0">
            <a:spAutoFit/>
          </a:bodyPr>
          <a:lstStyle/>
          <a:p>
            <a:pPr algn="r">
              <a:defRPr/>
            </a:pPr>
            <a:r>
              <a:rPr lang="en-US" sz="700" b="1" dirty="0" smtClean="0">
                <a:solidFill>
                  <a:srgbClr val="F2F2F2"/>
                </a:solidFill>
                <a:cs typeface="Arial"/>
              </a:rPr>
              <a:t>© </a:t>
            </a:r>
            <a:r>
              <a:rPr lang="en-US" altLang="ko-KR" sz="700" dirty="0" smtClean="0">
                <a:solidFill>
                  <a:srgbClr val="F2F2F2"/>
                </a:solidFill>
                <a:cs typeface="Arial"/>
              </a:rPr>
              <a:t>2018 National Student Clearinghouse.</a:t>
            </a:r>
            <a:r>
              <a:rPr lang="en-US" sz="700" dirty="0" smtClean="0">
                <a:solidFill>
                  <a:srgbClr val="F2F2F2"/>
                </a:solidFill>
                <a:cs typeface="Arial"/>
              </a:rPr>
              <a:t> All Rights Reserved</a:t>
            </a:r>
            <a:r>
              <a:rPr lang="en-US" altLang="ko-KR" sz="700" dirty="0" smtClean="0">
                <a:solidFill>
                  <a:srgbClr val="F2F2F2"/>
                </a:solidFill>
                <a:cs typeface="Arial"/>
              </a:rPr>
              <a:t>.</a:t>
            </a:r>
            <a:endParaRPr lang="en-US" sz="700" dirty="0">
              <a:solidFill>
                <a:srgbClr val="F2F2F2"/>
              </a:solidFill>
              <a:cs typeface="Arial"/>
            </a:endParaRPr>
          </a:p>
        </p:txBody>
      </p:sp>
    </p:spTree>
    <p:extLst>
      <p:ext uri="{BB962C8B-B14F-4D97-AF65-F5344CB8AC3E}">
        <p14:creationId xmlns:p14="http://schemas.microsoft.com/office/powerpoint/2010/main" val="2415234909"/>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Lst>
  <p:timing>
    <p:tnLst>
      <p:par>
        <p:cTn id="1" dur="indefinite" restart="never" nodeType="tmRoot"/>
      </p:par>
    </p:tnLst>
  </p:timing>
  <p:hf hdr="0" ftr="0"/>
  <p:txStyles>
    <p:titleStyle>
      <a:lvl1pPr algn="l" defTabSz="457200" rtl="0" eaLnBrk="1" latinLnBrk="0" hangingPunct="1">
        <a:lnSpc>
          <a:spcPts val="3000"/>
        </a:lnSpc>
        <a:spcBef>
          <a:spcPct val="0"/>
        </a:spcBef>
        <a:buNone/>
        <a:defRPr sz="3200" b="1" i="0" kern="1200">
          <a:solidFill>
            <a:schemeClr val="tx2">
              <a:lumMod val="75000"/>
            </a:schemeClr>
          </a:solidFill>
          <a:latin typeface="Arial Narrow" charset="0"/>
          <a:ea typeface="Arial Narrow" charset="0"/>
          <a:cs typeface="Arial Narrow" charset="0"/>
        </a:defRPr>
      </a:lvl1pPr>
    </p:titleStyle>
    <p:body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56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57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582.xml"/></Relationships>
</file>

<file path=ppt/slides/_rels/slide1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513.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00.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63.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7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0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65.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53.xml"/><Relationship Id="rId5" Type="http://schemas.openxmlformats.org/officeDocument/2006/relationships/image" Target="../media/image63.jpe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0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82.xml"/><Relationship Id="rId4" Type="http://schemas.openxmlformats.org/officeDocument/2006/relationships/image" Target="cid:image001.jpg@01D39C04.53E4C46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cid:image002.jpg@01D39C04.53E4C460" TargetMode="External"/><Relationship Id="rId2" Type="http://schemas.openxmlformats.org/officeDocument/2006/relationships/image" Target="../media/image70.jpeg"/><Relationship Id="rId1" Type="http://schemas.openxmlformats.org/officeDocument/2006/relationships/slideLayout" Target="../slideLayouts/slideLayout2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403.xml"/></Relationships>
</file>

<file path=ppt/slides/_rels/slide39.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3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8.xml"/><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8.xml"/><Relationship Id="rId5" Type="http://schemas.openxmlformats.org/officeDocument/2006/relationships/image" Target="../media/image86.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33.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0.xml.rels><?xml version="1.0" encoding="UTF-8" standalone="yes"?>
<Relationships xmlns="http://schemas.openxmlformats.org/package/2006/relationships"><Relationship Id="rId3" Type="http://schemas.openxmlformats.org/officeDocument/2006/relationships/hyperlink" Target="https://www.aacrao.org/signature-initiatives/trending-topics/veterans-service-members" TargetMode="External"/><Relationship Id="rId2" Type="http://schemas.openxmlformats.org/officeDocument/2006/relationships/image" Target="../media/image94.png"/><Relationship Id="rId1" Type="http://schemas.openxmlformats.org/officeDocument/2006/relationships/slideLayout" Target="../slideLayouts/slideLayout525.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5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538.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3.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538.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31875" y="4083719"/>
            <a:ext cx="7902575" cy="1017588"/>
          </a:xfrm>
        </p:spPr>
        <p:txBody>
          <a:bodyPr/>
          <a:lstStyle/>
          <a:p>
            <a:r>
              <a:rPr lang="en-US" dirty="0" smtClean="0"/>
              <a:t>Maximizing Your Clearinghouse Services</a:t>
            </a:r>
            <a:endParaRPr lang="en-US" dirty="0"/>
          </a:p>
        </p:txBody>
      </p:sp>
      <p:sp>
        <p:nvSpPr>
          <p:cNvPr id="3" name="Text Placeholder 2"/>
          <p:cNvSpPr>
            <a:spLocks noGrp="1"/>
          </p:cNvSpPr>
          <p:nvPr>
            <p:ph type="body" sz="quarter" idx="11"/>
          </p:nvPr>
        </p:nvSpPr>
        <p:spPr>
          <a:xfrm>
            <a:off x="558265" y="5168766"/>
            <a:ext cx="8229601" cy="1009920"/>
          </a:xfrm>
        </p:spPr>
        <p:txBody>
          <a:bodyPr>
            <a:normAutofit/>
          </a:bodyPr>
          <a:lstStyle/>
          <a:p>
            <a:pPr>
              <a:lnSpc>
                <a:spcPct val="100000"/>
              </a:lnSpc>
              <a:spcBef>
                <a:spcPts val="0"/>
              </a:spcBef>
              <a:spcAft>
                <a:spcPts val="600"/>
              </a:spcAft>
            </a:pPr>
            <a:r>
              <a:rPr lang="en-US" dirty="0" smtClean="0"/>
              <a:t>Julie Esau, Regional Director</a:t>
            </a:r>
          </a:p>
          <a:p>
            <a:pPr>
              <a:lnSpc>
                <a:spcPct val="100000"/>
              </a:lnSpc>
              <a:spcBef>
                <a:spcPts val="0"/>
              </a:spcBef>
              <a:spcAft>
                <a:spcPts val="600"/>
              </a:spcAft>
            </a:pPr>
            <a:r>
              <a:rPr lang="en-US" dirty="0" smtClean="0"/>
              <a:t>Joe Roof, Regional Director</a:t>
            </a:r>
          </a:p>
        </p:txBody>
      </p:sp>
    </p:spTree>
    <p:extLst>
      <p:ext uri="{BB962C8B-B14F-4D97-AF65-F5344CB8AC3E}">
        <p14:creationId xmlns:p14="http://schemas.microsoft.com/office/powerpoint/2010/main" val="874799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93355" y="288022"/>
            <a:ext cx="4772025" cy="946151"/>
          </a:xfrm>
        </p:spPr>
        <p:txBody>
          <a:bodyPr>
            <a:normAutofit fontScale="90000"/>
          </a:bodyPr>
          <a:lstStyle/>
          <a:p>
            <a:pPr>
              <a:lnSpc>
                <a:spcPts val="2400"/>
              </a:lnSpc>
            </a:pPr>
            <a:r>
              <a:rPr lang="en-US" dirty="0">
                <a:solidFill>
                  <a:schemeClr val="bg1"/>
                </a:solidFill>
              </a:rPr>
              <a:t>Speed</a:t>
            </a:r>
            <a:br>
              <a:rPr lang="en-US" dirty="0">
                <a:solidFill>
                  <a:schemeClr val="bg1"/>
                </a:solidFill>
              </a:rPr>
            </a:br>
            <a:r>
              <a:rPr lang="en-US" sz="2200" i="1" dirty="0">
                <a:solidFill>
                  <a:schemeClr val="bg1"/>
                </a:solidFill>
              </a:rPr>
              <a:t>Faster and more timely</a:t>
            </a:r>
            <a:r>
              <a:rPr lang="en-US" dirty="0">
                <a:solidFill>
                  <a:schemeClr val="bg1"/>
                </a:solidFill>
              </a:rPr>
              <a:t/>
            </a:r>
            <a:br>
              <a:rPr lang="en-US" dirty="0">
                <a:solidFill>
                  <a:schemeClr val="bg1"/>
                </a:solidFill>
              </a:rPr>
            </a:br>
            <a:endParaRPr lang="en-US" dirty="0">
              <a:solidFill>
                <a:schemeClr val="bg1"/>
              </a:solidFill>
            </a:endParaRPr>
          </a:p>
        </p:txBody>
      </p:sp>
      <p:sp>
        <p:nvSpPr>
          <p:cNvPr id="6" name="Content Placeholder 5"/>
          <p:cNvSpPr>
            <a:spLocks noGrp="1"/>
          </p:cNvSpPr>
          <p:nvPr>
            <p:ph idx="1"/>
          </p:nvPr>
        </p:nvSpPr>
        <p:spPr>
          <a:xfrm>
            <a:off x="3993355" y="1085398"/>
            <a:ext cx="4647725" cy="4388908"/>
          </a:xfrm>
        </p:spPr>
        <p:txBody>
          <a:bodyPr>
            <a:noAutofit/>
          </a:bodyPr>
          <a:lstStyle/>
          <a:p>
            <a:pPr marL="176213" indent="-176213">
              <a:buClr>
                <a:schemeClr val="bg1"/>
              </a:buClr>
            </a:pPr>
            <a:r>
              <a:rPr lang="en-US" dirty="0">
                <a:solidFill>
                  <a:srgbClr val="FFFF99"/>
                </a:solidFill>
              </a:rPr>
              <a:t>ALL students reported</a:t>
            </a:r>
            <a:r>
              <a:rPr lang="en-US" dirty="0">
                <a:solidFill>
                  <a:schemeClr val="bg1"/>
                </a:solidFill>
              </a:rPr>
              <a:t>. NSC process determines recipients, including private loan servicers</a:t>
            </a:r>
          </a:p>
          <a:p>
            <a:pPr marL="176213" indent="-176213">
              <a:buClr>
                <a:schemeClr val="bg1"/>
              </a:buClr>
            </a:pPr>
            <a:r>
              <a:rPr lang="en-US" dirty="0">
                <a:solidFill>
                  <a:schemeClr val="bg1"/>
                </a:solidFill>
              </a:rPr>
              <a:t>Identifies and adds </a:t>
            </a:r>
            <a:r>
              <a:rPr lang="en-US" b="1" dirty="0">
                <a:solidFill>
                  <a:srgbClr val="FFFF99"/>
                </a:solidFill>
              </a:rPr>
              <a:t>5 million students annually</a:t>
            </a:r>
            <a:r>
              <a:rPr lang="en-US" dirty="0">
                <a:solidFill>
                  <a:schemeClr val="bg1"/>
                </a:solidFill>
              </a:rPr>
              <a:t> missing from NSLDS inquiry</a:t>
            </a:r>
          </a:p>
          <a:p>
            <a:pPr marL="176213" indent="-176213">
              <a:buClr>
                <a:schemeClr val="bg1"/>
              </a:buClr>
            </a:pPr>
            <a:r>
              <a:rPr lang="en-US" dirty="0">
                <a:solidFill>
                  <a:schemeClr val="bg1"/>
                </a:solidFill>
              </a:rPr>
              <a:t>Outsourced deferment form processing</a:t>
            </a:r>
          </a:p>
          <a:p>
            <a:pPr marL="176213" indent="-176213">
              <a:buClr>
                <a:schemeClr val="bg1"/>
              </a:buClr>
            </a:pPr>
            <a:r>
              <a:rPr lang="en-US" dirty="0">
                <a:solidFill>
                  <a:schemeClr val="bg1"/>
                </a:solidFill>
              </a:rPr>
              <a:t>In-house compliance and enrollment reporting experts to support your institution through every stage of the process</a:t>
            </a:r>
          </a:p>
          <a:p>
            <a:endParaRPr lang="en-US" dirty="0">
              <a:solidFill>
                <a:schemeClr val="bg1"/>
              </a:solidFill>
            </a:endParaRPr>
          </a:p>
          <a:p>
            <a:endParaRPr lang="en-US" dirty="0">
              <a:solidFill>
                <a:schemeClr val="bg1"/>
              </a:solidFill>
            </a:endParaRP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10</a:t>
            </a:fld>
            <a:endParaRPr lang="en-US" dirty="0">
              <a:solidFill>
                <a:srgbClr val="F2F2F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8" name="Rectangle 7"/>
          <p:cNvSpPr/>
          <p:nvPr/>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1200105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466" y="70308"/>
            <a:ext cx="4611734" cy="1098547"/>
          </a:xfrm>
        </p:spPr>
        <p:txBody>
          <a:bodyPr/>
          <a:lstStyle/>
          <a:p>
            <a:pPr>
              <a:lnSpc>
                <a:spcPts val="2400"/>
              </a:lnSpc>
            </a:pPr>
            <a:r>
              <a:rPr lang="en-US" dirty="0">
                <a:solidFill>
                  <a:schemeClr val="bg1"/>
                </a:solidFill>
              </a:rPr>
              <a:t>Accuracy</a:t>
            </a:r>
            <a:br>
              <a:rPr lang="en-US" dirty="0">
                <a:solidFill>
                  <a:schemeClr val="bg1"/>
                </a:solidFill>
              </a:rPr>
            </a:br>
            <a:r>
              <a:rPr lang="en-US" sz="2000" i="1" dirty="0">
                <a:solidFill>
                  <a:schemeClr val="bg1"/>
                </a:solidFill>
              </a:rPr>
              <a:t>Reduced errors</a:t>
            </a:r>
          </a:p>
        </p:txBody>
      </p:sp>
      <p:sp>
        <p:nvSpPr>
          <p:cNvPr id="3" name="Content Placeholder 2"/>
          <p:cNvSpPr>
            <a:spLocks noGrp="1"/>
          </p:cNvSpPr>
          <p:nvPr>
            <p:ph idx="1"/>
          </p:nvPr>
        </p:nvSpPr>
        <p:spPr>
          <a:xfrm>
            <a:off x="507206" y="1083471"/>
            <a:ext cx="4736306" cy="4157662"/>
          </a:xfrm>
        </p:spPr>
        <p:txBody>
          <a:bodyPr>
            <a:noAutofit/>
          </a:bodyPr>
          <a:lstStyle/>
          <a:p>
            <a:pPr marL="288925" indent="-288925">
              <a:lnSpc>
                <a:spcPct val="100000"/>
              </a:lnSpc>
              <a:spcBef>
                <a:spcPts val="0"/>
              </a:spcBef>
              <a:buClr>
                <a:schemeClr val="bg1"/>
              </a:buClr>
              <a:buFont typeface="Arial" charset="0"/>
              <a:buChar char="•"/>
            </a:pPr>
            <a:r>
              <a:rPr lang="en-US" dirty="0">
                <a:solidFill>
                  <a:srgbClr val="F2F2F2"/>
                </a:solidFill>
                <a:cs typeface=""/>
              </a:rPr>
              <a:t>Data pre-checked to identify and resolve potential issues </a:t>
            </a:r>
            <a:r>
              <a:rPr lang="en-US" i="1" dirty="0">
                <a:solidFill>
                  <a:srgbClr val="F2F2F2"/>
                </a:solidFill>
                <a:cs typeface=""/>
              </a:rPr>
              <a:t>BEFORE</a:t>
            </a:r>
            <a:r>
              <a:rPr lang="en-US" dirty="0">
                <a:solidFill>
                  <a:srgbClr val="F2F2F2"/>
                </a:solidFill>
                <a:cs typeface=""/>
              </a:rPr>
              <a:t> submission to NSLDS. </a:t>
            </a:r>
          </a:p>
          <a:p>
            <a:pPr marL="577850" lvl="1" indent="-279400">
              <a:lnSpc>
                <a:spcPct val="100000"/>
              </a:lnSpc>
              <a:spcBef>
                <a:spcPts val="0"/>
              </a:spcBef>
              <a:buClr>
                <a:schemeClr val="bg1"/>
              </a:buClr>
              <a:buFont typeface="Arial" panose="020B0604020202020204" pitchFamily="34" charset="0"/>
              <a:buChar char="−"/>
            </a:pPr>
            <a:r>
              <a:rPr lang="en-US" dirty="0">
                <a:solidFill>
                  <a:srgbClr val="F2F2F2"/>
                </a:solidFill>
                <a:cs typeface=""/>
              </a:rPr>
              <a:t>Pre-check identifies an average</a:t>
            </a:r>
            <a:br>
              <a:rPr lang="en-US" dirty="0">
                <a:solidFill>
                  <a:srgbClr val="F2F2F2"/>
                </a:solidFill>
                <a:cs typeface=""/>
              </a:rPr>
            </a:br>
            <a:r>
              <a:rPr lang="en-US" b="1" dirty="0">
                <a:solidFill>
                  <a:srgbClr val="FFFF99"/>
                </a:solidFill>
                <a:cs typeface=""/>
              </a:rPr>
              <a:t>26 errors per 1,000 records </a:t>
            </a:r>
            <a:r>
              <a:rPr lang="en-US" dirty="0">
                <a:solidFill>
                  <a:srgbClr val="F2F2F2"/>
                </a:solidFill>
                <a:cs typeface=""/>
              </a:rPr>
              <a:t>on enrollment files submitted to NSC that would otherwise have resulted in NSLDS errors</a:t>
            </a:r>
            <a:br>
              <a:rPr lang="en-US" dirty="0">
                <a:solidFill>
                  <a:srgbClr val="F2F2F2"/>
                </a:solidFill>
                <a:cs typeface=""/>
              </a:rPr>
            </a:br>
            <a:endParaRPr lang="en-US" dirty="0">
              <a:solidFill>
                <a:srgbClr val="F2F2F2"/>
              </a:solidFill>
              <a:cs typeface=""/>
            </a:endParaRPr>
          </a:p>
          <a:p>
            <a:pPr marL="288925" indent="-288925">
              <a:lnSpc>
                <a:spcPct val="100000"/>
              </a:lnSpc>
              <a:spcBef>
                <a:spcPts val="0"/>
              </a:spcBef>
              <a:buClr>
                <a:schemeClr val="bg1"/>
              </a:buClr>
              <a:buFont typeface="Arial" charset="0"/>
              <a:buChar char="•"/>
            </a:pPr>
            <a:r>
              <a:rPr lang="en-US" dirty="0">
                <a:solidFill>
                  <a:srgbClr val="F2F2F2"/>
                </a:solidFill>
                <a:cs typeface=""/>
              </a:rPr>
              <a:t>Improved accuracy enhances </a:t>
            </a:r>
            <a:br>
              <a:rPr lang="en-US" dirty="0">
                <a:solidFill>
                  <a:srgbClr val="F2F2F2"/>
                </a:solidFill>
                <a:cs typeface=""/>
              </a:rPr>
            </a:br>
            <a:r>
              <a:rPr lang="en-US" dirty="0">
                <a:solidFill>
                  <a:srgbClr val="F2F2F2"/>
                </a:solidFill>
                <a:cs typeface=""/>
              </a:rPr>
              <a:t>the trust and confidence </a:t>
            </a:r>
            <a:br>
              <a:rPr lang="en-US" dirty="0">
                <a:solidFill>
                  <a:srgbClr val="F2F2F2"/>
                </a:solidFill>
                <a:cs typeface=""/>
              </a:rPr>
            </a:br>
            <a:r>
              <a:rPr lang="en-US" dirty="0">
                <a:solidFill>
                  <a:srgbClr val="F2F2F2"/>
                </a:solidFill>
                <a:cs typeface=""/>
              </a:rPr>
              <a:t>of the institution</a:t>
            </a: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11</a:t>
            </a:fld>
            <a:endParaRPr lang="en-US" dirty="0">
              <a:solidFill>
                <a:srgbClr val="F2F2F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5067" y="0"/>
            <a:ext cx="3658933" cy="6858000"/>
          </a:xfrm>
          <a:prstGeom prst="rect">
            <a:avLst/>
          </a:prstGeom>
        </p:spPr>
      </p:pic>
      <p:sp>
        <p:nvSpPr>
          <p:cNvPr id="10" name="Rectangle 9"/>
          <p:cNvSpPr/>
          <p:nvPr/>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195934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14774" y="288022"/>
            <a:ext cx="4772025" cy="946151"/>
          </a:xfrm>
        </p:spPr>
        <p:txBody>
          <a:bodyPr>
            <a:normAutofit fontScale="90000"/>
          </a:bodyPr>
          <a:lstStyle/>
          <a:p>
            <a:pPr>
              <a:lnSpc>
                <a:spcPts val="2400"/>
              </a:lnSpc>
            </a:pPr>
            <a:r>
              <a:rPr lang="en-US" dirty="0">
                <a:solidFill>
                  <a:schemeClr val="bg1"/>
                </a:solidFill>
              </a:rPr>
              <a:t>Support</a:t>
            </a:r>
            <a:br>
              <a:rPr lang="en-US" dirty="0">
                <a:solidFill>
                  <a:schemeClr val="bg1"/>
                </a:solidFill>
              </a:rPr>
            </a:br>
            <a:r>
              <a:rPr lang="en-US" sz="2200" i="1" dirty="0">
                <a:solidFill>
                  <a:schemeClr val="bg1"/>
                </a:solidFill>
              </a:rPr>
              <a:t>Enrollment management, </a:t>
            </a:r>
            <a:br>
              <a:rPr lang="en-US" sz="2200" i="1" dirty="0">
                <a:solidFill>
                  <a:schemeClr val="bg1"/>
                </a:solidFill>
              </a:rPr>
            </a:br>
            <a:r>
              <a:rPr lang="en-US" sz="2200" i="1" dirty="0">
                <a:solidFill>
                  <a:schemeClr val="bg1"/>
                </a:solidFill>
              </a:rPr>
              <a:t>risk mitigation and education</a:t>
            </a:r>
          </a:p>
        </p:txBody>
      </p:sp>
      <p:sp>
        <p:nvSpPr>
          <p:cNvPr id="6" name="Subtitle 5"/>
          <p:cNvSpPr>
            <a:spLocks noGrp="1"/>
          </p:cNvSpPr>
          <p:nvPr>
            <p:ph idx="1"/>
          </p:nvPr>
        </p:nvSpPr>
        <p:spPr>
          <a:xfrm>
            <a:off x="3914774" y="1629794"/>
            <a:ext cx="5020786" cy="4192854"/>
          </a:xfrm>
        </p:spPr>
        <p:txBody>
          <a:bodyPr>
            <a:noAutofit/>
          </a:bodyPr>
          <a:lstStyle/>
          <a:p>
            <a:pPr marL="347663" lvl="1" indent="-174625">
              <a:lnSpc>
                <a:spcPct val="100000"/>
              </a:lnSpc>
              <a:spcBef>
                <a:spcPts val="0"/>
              </a:spcBef>
              <a:spcAft>
                <a:spcPts val="1200"/>
              </a:spcAft>
              <a:buClrTx/>
              <a:buFont typeface="Arial" panose="020B0604020202020204" pitchFamily="34" charset="0"/>
              <a:buChar char="•"/>
            </a:pPr>
            <a:r>
              <a:rPr lang="en-US" sz="1800" dirty="0">
                <a:solidFill>
                  <a:srgbClr val="F2F2F2"/>
                </a:solidFill>
                <a:cs typeface=""/>
              </a:rPr>
              <a:t>Ongoing enhancements keep schools in compliance with evolving guidance and regulations</a:t>
            </a:r>
          </a:p>
          <a:p>
            <a:pPr marL="685800" lvl="1" indent="-342900">
              <a:lnSpc>
                <a:spcPct val="100000"/>
              </a:lnSpc>
              <a:spcBef>
                <a:spcPts val="0"/>
              </a:spcBef>
              <a:spcAft>
                <a:spcPts val="1200"/>
              </a:spcAft>
              <a:buClrTx/>
              <a:buFont typeface="Arial" panose="020B0604020202020204" pitchFamily="34" charset="0"/>
              <a:buChar char="−"/>
            </a:pPr>
            <a:r>
              <a:rPr lang="en-US" sz="1800" dirty="0">
                <a:solidFill>
                  <a:srgbClr val="F2F2F2"/>
                </a:solidFill>
                <a:cs typeface=""/>
              </a:rPr>
              <a:t>Reduces need for schools to maintain  technical and business resources to adapt to these changes</a:t>
            </a:r>
          </a:p>
          <a:p>
            <a:pPr marL="347663" lvl="1" indent="-174625">
              <a:lnSpc>
                <a:spcPct val="100000"/>
              </a:lnSpc>
              <a:spcBef>
                <a:spcPts val="0"/>
              </a:spcBef>
              <a:spcAft>
                <a:spcPts val="1200"/>
              </a:spcAft>
              <a:buClrTx/>
              <a:buFont typeface="Arial" panose="020B0604020202020204" pitchFamily="34" charset="0"/>
              <a:buChar char="•"/>
            </a:pPr>
            <a:r>
              <a:rPr lang="en-US" sz="1800" dirty="0">
                <a:solidFill>
                  <a:srgbClr val="F2F2F2"/>
                </a:solidFill>
                <a:cs typeface=""/>
              </a:rPr>
              <a:t>Resources for best practices and audit support</a:t>
            </a:r>
          </a:p>
          <a:p>
            <a:pPr marL="347663" lvl="1" indent="-174625">
              <a:lnSpc>
                <a:spcPct val="100000"/>
              </a:lnSpc>
              <a:spcBef>
                <a:spcPts val="0"/>
              </a:spcBef>
              <a:spcAft>
                <a:spcPts val="1200"/>
              </a:spcAft>
              <a:buClrTx/>
              <a:buFont typeface="Arial" panose="020B0604020202020204" pitchFamily="34" charset="0"/>
              <a:buChar char="•"/>
            </a:pPr>
            <a:r>
              <a:rPr lang="en-US" sz="1800" dirty="0">
                <a:solidFill>
                  <a:srgbClr val="F2F2F2"/>
                </a:solidFill>
                <a:cs typeface=""/>
              </a:rPr>
              <a:t>Online, live, in-person and self-paced training and tutorials</a:t>
            </a:r>
          </a:p>
          <a:p>
            <a:pPr marL="347663" lvl="1" indent="-174625">
              <a:lnSpc>
                <a:spcPct val="100000"/>
              </a:lnSpc>
              <a:spcBef>
                <a:spcPts val="0"/>
              </a:spcBef>
              <a:spcAft>
                <a:spcPts val="1200"/>
              </a:spcAft>
              <a:buClrTx/>
              <a:buFont typeface="Arial" panose="020B0604020202020204" pitchFamily="34" charset="0"/>
              <a:buChar char="•"/>
            </a:pPr>
            <a:r>
              <a:rPr lang="en-US" sz="1800" dirty="0">
                <a:solidFill>
                  <a:srgbClr val="F2F2F2"/>
                </a:solidFill>
                <a:cs typeface=""/>
              </a:rPr>
              <a:t>FSA information regarding trends, focus and upcoming changes is proactively shared</a:t>
            </a: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12</a:t>
            </a:fld>
            <a:endParaRPr lang="en-US" dirty="0">
              <a:solidFill>
                <a:srgbClr val="F2F2F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57600" cy="6858000"/>
          </a:xfrm>
          <a:prstGeom prst="rect">
            <a:avLst/>
          </a:prstGeom>
        </p:spPr>
      </p:pic>
      <p:sp>
        <p:nvSpPr>
          <p:cNvPr id="7" name="Rectangle 6"/>
          <p:cNvSpPr/>
          <p:nvPr/>
        </p:nvSpPr>
        <p:spPr>
          <a:xfrm>
            <a:off x="280809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477492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13</a:t>
            </a:fld>
            <a:endParaRPr lang="en-US" dirty="0">
              <a:solidFill>
                <a:srgbClr val="F2F2F2"/>
              </a:solidFill>
            </a:endParaRPr>
          </a:p>
        </p:txBody>
      </p:sp>
      <p:sp>
        <p:nvSpPr>
          <p:cNvPr id="2" name="Title 1"/>
          <p:cNvSpPr>
            <a:spLocks noGrp="1"/>
          </p:cNvSpPr>
          <p:nvPr>
            <p:ph type="title" idx="4294967295"/>
          </p:nvPr>
        </p:nvSpPr>
        <p:spPr>
          <a:xfrm>
            <a:off x="535782" y="179388"/>
            <a:ext cx="8229600" cy="946150"/>
          </a:xfrm>
        </p:spPr>
        <p:txBody>
          <a:bodyPr/>
          <a:lstStyle/>
          <a:p>
            <a:r>
              <a:rPr lang="en-US" dirty="0">
                <a:solidFill>
                  <a:schemeClr val="bg1"/>
                </a:solidFill>
              </a:rPr>
              <a:t>Audit Resource Center</a:t>
            </a:r>
          </a:p>
        </p:txBody>
      </p:sp>
      <p:sp>
        <p:nvSpPr>
          <p:cNvPr id="3" name="Content Placeholder 2"/>
          <p:cNvSpPr>
            <a:spLocks noGrp="1"/>
          </p:cNvSpPr>
          <p:nvPr>
            <p:ph idx="4294967295"/>
          </p:nvPr>
        </p:nvSpPr>
        <p:spPr>
          <a:xfrm>
            <a:off x="535782" y="1125538"/>
            <a:ext cx="8229600" cy="4389438"/>
          </a:xfrm>
        </p:spPr>
        <p:txBody>
          <a:bodyPr/>
          <a:lstStyle/>
          <a:p>
            <a:pPr marL="176213" indent="-176213">
              <a:lnSpc>
                <a:spcPct val="100000"/>
              </a:lnSpc>
              <a:spcBef>
                <a:spcPts val="0"/>
              </a:spcBef>
              <a:buClr>
                <a:schemeClr val="bg1"/>
              </a:buClr>
            </a:pPr>
            <a:r>
              <a:rPr lang="en-US" dirty="0">
                <a:solidFill>
                  <a:schemeClr val="bg1"/>
                </a:solidFill>
              </a:rPr>
              <a:t>Assists ~1,000 schools per year</a:t>
            </a:r>
          </a:p>
          <a:p>
            <a:pPr marL="176213" indent="-176213">
              <a:lnSpc>
                <a:spcPct val="100000"/>
              </a:lnSpc>
              <a:spcBef>
                <a:spcPts val="0"/>
              </a:spcBef>
              <a:buClr>
                <a:schemeClr val="bg1"/>
              </a:buClr>
            </a:pPr>
            <a:r>
              <a:rPr lang="en-US" dirty="0">
                <a:solidFill>
                  <a:schemeClr val="bg1"/>
                </a:solidFill>
              </a:rPr>
              <a:t>Works with you and your auditors to explain issues and provide documentation to reduce and eliminate audit findings</a:t>
            </a:r>
          </a:p>
          <a:p>
            <a:pPr marL="176213" indent="-176213">
              <a:lnSpc>
                <a:spcPct val="100000"/>
              </a:lnSpc>
              <a:spcBef>
                <a:spcPts val="0"/>
              </a:spcBef>
              <a:buClr>
                <a:schemeClr val="bg1"/>
              </a:buClr>
            </a:pPr>
            <a:r>
              <a:rPr lang="en-US" dirty="0">
                <a:solidFill>
                  <a:schemeClr val="bg1"/>
                </a:solidFill>
              </a:rPr>
              <a:t>Aids with audits and day-to-day compliance questions</a:t>
            </a:r>
          </a:p>
          <a:p>
            <a:pPr marL="176213" indent="-176213">
              <a:lnSpc>
                <a:spcPct val="100000"/>
              </a:lnSpc>
              <a:spcBef>
                <a:spcPts val="0"/>
              </a:spcBef>
              <a:buClr>
                <a:schemeClr val="bg1"/>
              </a:buClr>
            </a:pPr>
            <a:r>
              <a:rPr lang="en-US" dirty="0">
                <a:solidFill>
                  <a:schemeClr val="bg1"/>
                </a:solidFill>
              </a:rPr>
              <a:t>Offers online resources for preparing and responding to an audit</a:t>
            </a:r>
          </a:p>
          <a:p>
            <a:pPr marL="176213" indent="-176213">
              <a:lnSpc>
                <a:spcPct val="100000"/>
              </a:lnSpc>
              <a:spcBef>
                <a:spcPts val="0"/>
              </a:spcBef>
              <a:buClr>
                <a:schemeClr val="bg1"/>
              </a:buClr>
            </a:pPr>
            <a:r>
              <a:rPr lang="en-US" dirty="0">
                <a:solidFill>
                  <a:schemeClr val="bg1"/>
                </a:solidFill>
              </a:rPr>
              <a:t>Shares trends in auditor areas of focus</a:t>
            </a:r>
          </a:p>
        </p:txBody>
      </p:sp>
      <p:sp>
        <p:nvSpPr>
          <p:cNvPr id="5" name="Rectangle 4"/>
          <p:cNvSpPr/>
          <p:nvPr/>
        </p:nvSpPr>
        <p:spPr>
          <a:xfrm>
            <a:off x="0" y="3985405"/>
            <a:ext cx="9144000" cy="223248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pic>
        <p:nvPicPr>
          <p:cNvPr id="6" name="Picture 5"/>
          <p:cNvPicPr>
            <a:picLocks noChangeAspect="1"/>
          </p:cNvPicPr>
          <p:nvPr/>
        </p:nvPicPr>
        <p:blipFill>
          <a:blip r:embed="rId3"/>
          <a:stretch>
            <a:fillRect/>
          </a:stretch>
        </p:blipFill>
        <p:spPr>
          <a:xfrm>
            <a:off x="1485899" y="3955954"/>
            <a:ext cx="6829425" cy="2287815"/>
          </a:xfrm>
          <a:prstGeom prst="rect">
            <a:avLst/>
          </a:prstGeom>
        </p:spPr>
      </p:pic>
    </p:spTree>
    <p:extLst>
      <p:ext uri="{BB962C8B-B14F-4D97-AF65-F5344CB8AC3E}">
        <p14:creationId xmlns:p14="http://schemas.microsoft.com/office/powerpoint/2010/main" val="27673618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rmAutofit/>
          </a:bodyPr>
          <a:lstStyle/>
          <a:p>
            <a:r>
              <a:rPr lang="en-US" sz="2800" dirty="0" smtClean="0"/>
              <a:t>Recent Enhancements for Enrollment Reporting</a:t>
            </a:r>
            <a:endParaRPr lang="en-US" sz="2800" dirty="0"/>
          </a:p>
        </p:txBody>
      </p:sp>
      <p:sp>
        <p:nvSpPr>
          <p:cNvPr id="3" name="Content Placeholder 2"/>
          <p:cNvSpPr>
            <a:spLocks noGrp="1"/>
          </p:cNvSpPr>
          <p:nvPr>
            <p:ph idx="1"/>
          </p:nvPr>
        </p:nvSpPr>
        <p:spPr/>
        <p:txBody>
          <a:bodyPr>
            <a:normAutofit/>
          </a:bodyPr>
          <a:lstStyle/>
          <a:p>
            <a:pPr marL="0" indent="0" algn="ctr">
              <a:spcBef>
                <a:spcPts val="0"/>
              </a:spcBef>
              <a:spcAft>
                <a:spcPts val="0"/>
              </a:spcAft>
              <a:buNone/>
            </a:pPr>
            <a:r>
              <a:rPr lang="en-US" sz="2200" b="1" dirty="0" smtClean="0">
                <a:solidFill>
                  <a:srgbClr val="C00000"/>
                </a:solidFill>
                <a:effectLst>
                  <a:outerShdw blurRad="38100" dist="38100" dir="2700000" algn="tl">
                    <a:srgbClr val="000000">
                      <a:alpha val="43137"/>
                    </a:srgbClr>
                  </a:outerShdw>
                </a:effectLst>
              </a:rPr>
              <a:t>NSC is working </a:t>
            </a:r>
            <a:r>
              <a:rPr lang="en-US" sz="2200" b="1" dirty="0">
                <a:solidFill>
                  <a:srgbClr val="C00000"/>
                </a:solidFill>
                <a:effectLst>
                  <a:outerShdw blurRad="38100" dist="38100" dir="2700000" algn="tl">
                    <a:srgbClr val="000000">
                      <a:alpha val="43137"/>
                    </a:srgbClr>
                  </a:outerShdw>
                </a:effectLst>
              </a:rPr>
              <a:t>to meet school </a:t>
            </a:r>
            <a:r>
              <a:rPr lang="en-US" sz="2200" b="1" dirty="0" smtClean="0">
                <a:solidFill>
                  <a:srgbClr val="C00000"/>
                </a:solidFill>
                <a:effectLst>
                  <a:outerShdw blurRad="38100" dist="38100" dir="2700000" algn="tl">
                    <a:srgbClr val="000000">
                      <a:alpha val="43137"/>
                    </a:srgbClr>
                  </a:outerShdw>
                </a:effectLst>
              </a:rPr>
              <a:t>client needs expressed and upcoming changes from FSA. </a:t>
            </a:r>
          </a:p>
          <a:p>
            <a:pPr>
              <a:buFont typeface="+mj-lt"/>
              <a:buAutoNum type="arabicPeriod"/>
            </a:pPr>
            <a:endParaRPr lang="en-US" sz="2200" dirty="0" smtClean="0"/>
          </a:p>
          <a:p>
            <a:endParaRPr lang="en-US" sz="2200" dirty="0"/>
          </a:p>
        </p:txBody>
      </p:sp>
      <p:sp>
        <p:nvSpPr>
          <p:cNvPr id="4" name="Content Placeholder 2"/>
          <p:cNvSpPr txBox="1">
            <a:spLocks/>
          </p:cNvSpPr>
          <p:nvPr/>
        </p:nvSpPr>
        <p:spPr>
          <a:xfrm>
            <a:off x="716280" y="1536701"/>
            <a:ext cx="7711440" cy="4410776"/>
          </a:xfrm>
          <a:prstGeom prst="rect">
            <a:avLst/>
          </a:prstGeom>
        </p:spPr>
        <p:txBody>
          <a:bodyPr vert="horz" lIns="91440" tIns="45720" rIns="91440" bIns="45720" rtlCol="0" anchor="t">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pitchFamily="34" charset="0"/>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spcAft>
                <a:spcPts val="600"/>
              </a:spcAft>
              <a:buFont typeface="Arial" charset="0"/>
              <a:buChar char="•"/>
            </a:pPr>
            <a:r>
              <a:rPr lang="en-US" sz="2400" dirty="0" smtClean="0">
                <a:solidFill>
                  <a:srgbClr val="003144"/>
                </a:solidFill>
                <a:latin typeface="Calibri" charset="0"/>
                <a:ea typeface="Calibri" charset="0"/>
                <a:cs typeface="Calibri" charset="0"/>
              </a:rPr>
              <a:t>Sending stacked records to NSLDS</a:t>
            </a:r>
          </a:p>
          <a:p>
            <a:pPr>
              <a:lnSpc>
                <a:spcPct val="100000"/>
              </a:lnSpc>
              <a:spcAft>
                <a:spcPts val="600"/>
              </a:spcAft>
              <a:buFont typeface="Arial" charset="0"/>
              <a:buChar char="•"/>
            </a:pPr>
            <a:r>
              <a:rPr lang="en-US" sz="2400" dirty="0" smtClean="0">
                <a:solidFill>
                  <a:srgbClr val="003144"/>
                </a:solidFill>
                <a:latin typeface="Calibri" charset="0"/>
                <a:ea typeface="Calibri" charset="0"/>
                <a:cs typeface="Calibri" charset="0"/>
              </a:rPr>
              <a:t>Suppressing </a:t>
            </a:r>
            <a:r>
              <a:rPr lang="en-US" sz="2400" dirty="0">
                <a:solidFill>
                  <a:srgbClr val="003144"/>
                </a:solidFill>
                <a:latin typeface="Calibri" charset="0"/>
                <a:ea typeface="Calibri" charset="0"/>
                <a:cs typeface="Calibri" charset="0"/>
              </a:rPr>
              <a:t>L </a:t>
            </a:r>
            <a:r>
              <a:rPr lang="en-US" sz="2400" dirty="0" smtClean="0">
                <a:solidFill>
                  <a:srgbClr val="003144"/>
                </a:solidFill>
                <a:latin typeface="Calibri" charset="0"/>
                <a:ea typeface="Calibri" charset="0"/>
                <a:cs typeface="Calibri" charset="0"/>
              </a:rPr>
              <a:t>statuses for Non-Comp/Non-Summer</a:t>
            </a:r>
            <a:endParaRPr lang="en-US" sz="2400" dirty="0">
              <a:solidFill>
                <a:srgbClr val="003144"/>
              </a:solidFill>
              <a:latin typeface="Calibri" charset="0"/>
              <a:ea typeface="Calibri" charset="0"/>
              <a:cs typeface="Calibri" charset="0"/>
            </a:endParaRPr>
          </a:p>
          <a:p>
            <a:pPr>
              <a:lnSpc>
                <a:spcPct val="100000"/>
              </a:lnSpc>
              <a:spcAft>
                <a:spcPts val="600"/>
              </a:spcAft>
              <a:buFont typeface="Arial" charset="0"/>
              <a:buChar char="•"/>
            </a:pPr>
            <a:r>
              <a:rPr lang="en-US" sz="2400" dirty="0" smtClean="0">
                <a:solidFill>
                  <a:srgbClr val="003144"/>
                </a:solidFill>
                <a:latin typeface="Calibri" charset="0"/>
                <a:ea typeface="Calibri" charset="0"/>
                <a:cs typeface="Calibri" charset="0"/>
              </a:rPr>
              <a:t>Include </a:t>
            </a:r>
            <a:r>
              <a:rPr lang="en-US" sz="2400" dirty="0">
                <a:solidFill>
                  <a:srgbClr val="003144"/>
                </a:solidFill>
                <a:latin typeface="Calibri" charset="0"/>
                <a:ea typeface="Calibri" charset="0"/>
                <a:cs typeface="Calibri" charset="0"/>
              </a:rPr>
              <a:t>checks on Program Length and Title IV Weeks</a:t>
            </a:r>
          </a:p>
          <a:p>
            <a:pPr>
              <a:lnSpc>
                <a:spcPct val="100000"/>
              </a:lnSpc>
              <a:spcAft>
                <a:spcPts val="600"/>
              </a:spcAft>
              <a:buFont typeface="Arial" charset="0"/>
              <a:buChar char="•"/>
            </a:pPr>
            <a:r>
              <a:rPr lang="en-US" sz="2400" dirty="0">
                <a:solidFill>
                  <a:srgbClr val="003144"/>
                </a:solidFill>
                <a:latin typeface="Calibri" charset="0"/>
                <a:ea typeface="Calibri" charset="0"/>
                <a:cs typeface="Calibri" charset="0"/>
              </a:rPr>
              <a:t>Five point program level matching for enrollment </a:t>
            </a:r>
            <a:r>
              <a:rPr lang="en-US" sz="2400" dirty="0" smtClean="0">
                <a:solidFill>
                  <a:srgbClr val="003144"/>
                </a:solidFill>
                <a:latin typeface="Calibri" charset="0"/>
                <a:ea typeface="Calibri" charset="0"/>
                <a:cs typeface="Calibri" charset="0"/>
              </a:rPr>
              <a:t>files</a:t>
            </a:r>
          </a:p>
          <a:p>
            <a:pPr>
              <a:lnSpc>
                <a:spcPct val="100000"/>
              </a:lnSpc>
              <a:spcAft>
                <a:spcPts val="600"/>
              </a:spcAft>
              <a:buFont typeface="Arial" charset="0"/>
              <a:buChar char="•"/>
            </a:pPr>
            <a:r>
              <a:rPr lang="en-US" sz="2400" dirty="0" smtClean="0">
                <a:solidFill>
                  <a:srgbClr val="003144"/>
                </a:solidFill>
                <a:latin typeface="Calibri" charset="0"/>
                <a:ea typeface="Calibri" charset="0"/>
                <a:cs typeface="Calibri" charset="0"/>
              </a:rPr>
              <a:t>Downloadable reports related to Student Program Level data and other key elements</a:t>
            </a:r>
          </a:p>
          <a:p>
            <a:pPr>
              <a:lnSpc>
                <a:spcPct val="100000"/>
              </a:lnSpc>
              <a:spcAft>
                <a:spcPts val="600"/>
              </a:spcAft>
              <a:buFont typeface="Arial" charset="0"/>
              <a:buChar char="•"/>
            </a:pPr>
            <a:r>
              <a:rPr lang="en-US" sz="2400" dirty="0" smtClean="0">
                <a:solidFill>
                  <a:srgbClr val="003144"/>
                </a:solidFill>
                <a:latin typeface="Calibri" charset="0"/>
              </a:rPr>
              <a:t>Additional features and functionality related to editable G from DegreeVerify</a:t>
            </a:r>
            <a:endParaRPr lang="en-US" sz="2200" dirty="0" smtClean="0">
              <a:solidFill>
                <a:srgbClr val="F2F2F2">
                  <a:lumMod val="25000"/>
                </a:srgbClr>
              </a:solidFill>
            </a:endParaRPr>
          </a:p>
          <a:p>
            <a:pPr>
              <a:buFont typeface="+mj-lt"/>
              <a:buAutoNum type="arabicPeriod"/>
            </a:pPr>
            <a:endParaRPr lang="en-US" sz="2200" dirty="0" smtClean="0">
              <a:solidFill>
                <a:srgbClr val="F2F2F2">
                  <a:lumMod val="25000"/>
                </a:srgbClr>
              </a:solidFill>
            </a:endParaRPr>
          </a:p>
          <a:p>
            <a:endParaRPr lang="en-US" sz="2200" dirty="0">
              <a:solidFill>
                <a:srgbClr val="F2F2F2">
                  <a:lumMod val="25000"/>
                </a:srgbClr>
              </a:solidFill>
            </a:endParaRPr>
          </a:p>
        </p:txBody>
      </p:sp>
      <p:pic>
        <p:nvPicPr>
          <p:cNvPr id="7" name="Picture 6"/>
          <p:cNvPicPr>
            <a:picLocks noChangeAspect="1"/>
          </p:cNvPicPr>
          <p:nvPr/>
        </p:nvPicPr>
        <p:blipFill>
          <a:blip r:embed="rId3"/>
          <a:stretch>
            <a:fillRect/>
          </a:stretch>
        </p:blipFill>
        <p:spPr>
          <a:xfrm>
            <a:off x="6320118" y="6665714"/>
            <a:ext cx="2809594" cy="140920"/>
          </a:xfrm>
          <a:prstGeom prst="rect">
            <a:avLst/>
          </a:prstGeom>
        </p:spPr>
      </p:pic>
    </p:spTree>
    <p:extLst>
      <p:ext uri="{BB962C8B-B14F-4D97-AF65-F5344CB8AC3E}">
        <p14:creationId xmlns:p14="http://schemas.microsoft.com/office/powerpoint/2010/main" val="380335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0832" y="4244549"/>
            <a:ext cx="8299150" cy="2369880"/>
          </a:xfrm>
          <a:prstGeom prst="rect">
            <a:avLst/>
          </a:prstGeom>
          <a:noFill/>
        </p:spPr>
        <p:txBody>
          <a:bodyPr wrap="square" rtlCol="0">
            <a:spAutoFit/>
          </a:bodyPr>
          <a:lstStyle/>
          <a:p>
            <a:r>
              <a:rPr lang="en-US" sz="2200" dirty="0">
                <a:solidFill>
                  <a:srgbClr val="FFFFFF"/>
                </a:solidFill>
              </a:rPr>
              <a:t>It is the </a:t>
            </a:r>
            <a:r>
              <a:rPr lang="en-US" sz="2200" b="1" dirty="0">
                <a:solidFill>
                  <a:srgbClr val="FFFFFF"/>
                </a:solidFill>
              </a:rPr>
              <a:t>transfer of credits from a four-year (or two-year) institution to any two-year institution</a:t>
            </a:r>
            <a:r>
              <a:rPr lang="en-US" sz="2200" dirty="0">
                <a:solidFill>
                  <a:srgbClr val="FFFFFF"/>
                </a:solidFill>
              </a:rPr>
              <a:t> from which a student transferred. </a:t>
            </a:r>
            <a:r>
              <a:rPr lang="en-US" sz="2200" b="1" dirty="0">
                <a:solidFill>
                  <a:srgbClr val="FFFFFF"/>
                </a:solidFill>
              </a:rPr>
              <a:t>If eligible, the student is awarded an associate degree</a:t>
            </a:r>
            <a:r>
              <a:rPr lang="en-US" sz="2200" dirty="0" smtClean="0">
                <a:solidFill>
                  <a:srgbClr val="FFFFFF"/>
                </a:solidFill>
              </a:rPr>
              <a:t>. </a:t>
            </a:r>
          </a:p>
          <a:p>
            <a:endParaRPr lang="en-US" sz="2000" dirty="0">
              <a:solidFill>
                <a:srgbClr val="FFFFFF"/>
              </a:solidFill>
            </a:endParaRPr>
          </a:p>
          <a:p>
            <a:endParaRPr lang="en-US" sz="2000" dirty="0" smtClean="0">
              <a:solidFill>
                <a:srgbClr val="FFFFFF"/>
              </a:solidFill>
            </a:endParaRPr>
          </a:p>
          <a:p>
            <a:endParaRPr lang="en-US" sz="2000" dirty="0">
              <a:solidFill>
                <a:srgbClr val="B25121"/>
              </a:solidFill>
            </a:endParaRPr>
          </a:p>
        </p:txBody>
      </p:sp>
      <p:sp>
        <p:nvSpPr>
          <p:cNvPr id="4" name="Title 5"/>
          <p:cNvSpPr txBox="1">
            <a:spLocks/>
          </p:cNvSpPr>
          <p:nvPr/>
        </p:nvSpPr>
        <p:spPr>
          <a:xfrm>
            <a:off x="284018" y="2853916"/>
            <a:ext cx="8229600" cy="938213"/>
          </a:xfrm>
          <a:prstGeom prst="rect">
            <a:avLst/>
          </a:prstGeom>
        </p:spPr>
        <p:txBody>
          <a:bodyPr vert="horz" lIns="91440" tIns="45720" rIns="91440" bIns="45720" rtlCol="0" anchor="ctr">
            <a:normAutofit/>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r>
              <a:rPr lang="en-US" smtClean="0">
                <a:solidFill>
                  <a:srgbClr val="FFFFFF"/>
                </a:solidFill>
                <a:effectLst>
                  <a:outerShdw blurRad="38100" dist="38100" dir="2700000" algn="tl">
                    <a:srgbClr val="000000">
                      <a:alpha val="43137"/>
                    </a:srgbClr>
                  </a:outerShdw>
                </a:effectLst>
              </a:rPr>
              <a:t>What is Reverse Transfer?</a:t>
            </a:r>
            <a:endParaRPr lang="en-US" dirty="0">
              <a:solidFill>
                <a:srgbClr val="FF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160441"/>
            <a:ext cx="8922328" cy="2530698"/>
          </a:xfrm>
          <a:prstGeom prst="rect">
            <a:avLst/>
          </a:prstGeom>
        </p:spPr>
      </p:pic>
    </p:spTree>
    <p:extLst>
      <p:ext uri="{BB962C8B-B14F-4D97-AF65-F5344CB8AC3E}">
        <p14:creationId xmlns:p14="http://schemas.microsoft.com/office/powerpoint/2010/main" val="62059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628103" y="414086"/>
            <a:ext cx="5515897" cy="946151"/>
          </a:xfrm>
        </p:spPr>
        <p:txBody>
          <a:bodyPr>
            <a:normAutofit/>
          </a:bodyPr>
          <a:lstStyle/>
          <a:p>
            <a:r>
              <a:rPr lang="en-US" sz="3800" dirty="0" smtClean="0"/>
              <a:t>Potential for:</a:t>
            </a:r>
            <a:endParaRPr lang="en-US" sz="3800" dirty="0"/>
          </a:p>
        </p:txBody>
      </p:sp>
      <p:sp>
        <p:nvSpPr>
          <p:cNvPr id="2" name="Rectangle 1"/>
          <p:cNvSpPr/>
          <p:nvPr/>
        </p:nvSpPr>
        <p:spPr>
          <a:xfrm>
            <a:off x="4300130" y="3244334"/>
            <a:ext cx="543739" cy="369332"/>
          </a:xfrm>
          <a:prstGeom prst="rect">
            <a:avLst/>
          </a:prstGeom>
        </p:spPr>
        <p:txBody>
          <a:bodyPr wrap="none">
            <a:spAutoFit/>
          </a:bodyPr>
          <a:lstStyle/>
          <a:p>
            <a:r>
              <a:rPr lang="en-US" dirty="0">
                <a:solidFill>
                  <a:srgbClr val="003144"/>
                </a:solidFill>
              </a:rPr>
              <a:t>A-1</a:t>
            </a:r>
          </a:p>
        </p:txBody>
      </p:sp>
      <p:sp>
        <p:nvSpPr>
          <p:cNvPr id="7" name="TextBox 6"/>
          <p:cNvSpPr txBox="1"/>
          <p:nvPr/>
        </p:nvSpPr>
        <p:spPr>
          <a:xfrm>
            <a:off x="3628103" y="1491078"/>
            <a:ext cx="5515897" cy="1261884"/>
          </a:xfrm>
          <a:prstGeom prst="rect">
            <a:avLst/>
          </a:prstGeom>
          <a:noFill/>
        </p:spPr>
        <p:txBody>
          <a:bodyPr wrap="square" rtlCol="0">
            <a:spAutoFit/>
          </a:bodyPr>
          <a:lstStyle/>
          <a:p>
            <a:pPr algn="ctr"/>
            <a:r>
              <a:rPr lang="en-US" sz="3800" b="1" dirty="0" smtClean="0">
                <a:solidFill>
                  <a:srgbClr val="FFFFFF"/>
                </a:solidFill>
                <a:effectLst>
                  <a:outerShdw blurRad="38100" dist="38100" dir="2700000" algn="tl">
                    <a:srgbClr val="000000">
                      <a:alpha val="43137"/>
                    </a:srgbClr>
                  </a:outerShdw>
                </a:effectLst>
              </a:rPr>
              <a:t>Increased </a:t>
            </a:r>
          </a:p>
          <a:p>
            <a:pPr algn="ctr"/>
            <a:r>
              <a:rPr lang="en-US" sz="3800" b="1" dirty="0" smtClean="0">
                <a:solidFill>
                  <a:srgbClr val="FFFFFF"/>
                </a:solidFill>
                <a:effectLst>
                  <a:outerShdw blurRad="38100" dist="38100" dir="2700000" algn="tl">
                    <a:srgbClr val="000000">
                      <a:alpha val="43137"/>
                    </a:srgbClr>
                  </a:outerShdw>
                </a:effectLst>
              </a:rPr>
              <a:t>Funding</a:t>
            </a:r>
            <a:endParaRPr lang="en-US" sz="3800" b="1" dirty="0">
              <a:solidFill>
                <a:srgbClr val="FFFFFF"/>
              </a:solidFill>
              <a:effectLst>
                <a:outerShdw blurRad="38100" dist="38100" dir="2700000" algn="tl">
                  <a:srgbClr val="000000">
                    <a:alpha val="43137"/>
                  </a:srgbClr>
                </a:outerShdw>
              </a:effectLst>
            </a:endParaRPr>
          </a:p>
        </p:txBody>
      </p:sp>
      <p:sp>
        <p:nvSpPr>
          <p:cNvPr id="8" name="TextBox 7"/>
          <p:cNvSpPr txBox="1"/>
          <p:nvPr/>
        </p:nvSpPr>
        <p:spPr>
          <a:xfrm>
            <a:off x="3825241" y="3149267"/>
            <a:ext cx="5131946" cy="1200329"/>
          </a:xfrm>
          <a:prstGeom prst="rect">
            <a:avLst/>
          </a:prstGeom>
          <a:noFill/>
        </p:spPr>
        <p:txBody>
          <a:bodyPr wrap="square" rtlCol="0">
            <a:spAutoFit/>
          </a:bodyPr>
          <a:lstStyle/>
          <a:p>
            <a:pPr algn="ctr"/>
            <a:r>
              <a:rPr lang="en-US" sz="3600" b="1" dirty="0" smtClean="0">
                <a:solidFill>
                  <a:srgbClr val="F2F2F2"/>
                </a:solidFill>
                <a:effectLst>
                  <a:outerShdw blurRad="38100" dist="38100" dir="2700000" algn="tl">
                    <a:srgbClr val="000000">
                      <a:alpha val="43137"/>
                    </a:srgbClr>
                  </a:outerShdw>
                </a:effectLst>
              </a:rPr>
              <a:t>Completion </a:t>
            </a:r>
          </a:p>
          <a:p>
            <a:pPr algn="ctr"/>
            <a:r>
              <a:rPr lang="en-US" sz="3600" b="1" dirty="0" smtClean="0">
                <a:solidFill>
                  <a:srgbClr val="F2F2F2"/>
                </a:solidFill>
                <a:effectLst>
                  <a:outerShdw blurRad="38100" dist="38100" dir="2700000" algn="tl">
                    <a:srgbClr val="000000">
                      <a:alpha val="43137"/>
                    </a:srgbClr>
                  </a:outerShdw>
                </a:effectLst>
              </a:rPr>
              <a:t>Rates</a:t>
            </a:r>
            <a:endParaRPr lang="en-US" sz="3600" b="1" dirty="0">
              <a:solidFill>
                <a:srgbClr val="F2F2F2"/>
              </a:solidFill>
              <a:effectLst>
                <a:outerShdw blurRad="38100" dist="38100" dir="2700000" algn="tl">
                  <a:srgbClr val="000000">
                    <a:alpha val="43137"/>
                  </a:srgbClr>
                </a:outerShdw>
              </a:effectLst>
            </a:endParaRPr>
          </a:p>
        </p:txBody>
      </p:sp>
      <p:sp>
        <p:nvSpPr>
          <p:cNvPr id="9" name="TextBox 8"/>
          <p:cNvSpPr txBox="1"/>
          <p:nvPr/>
        </p:nvSpPr>
        <p:spPr>
          <a:xfrm>
            <a:off x="3825242" y="4650779"/>
            <a:ext cx="5131946" cy="646331"/>
          </a:xfrm>
          <a:prstGeom prst="rect">
            <a:avLst/>
          </a:prstGeom>
          <a:noFill/>
        </p:spPr>
        <p:txBody>
          <a:bodyPr wrap="square" rtlCol="0">
            <a:spAutoFit/>
          </a:bodyPr>
          <a:lstStyle/>
          <a:p>
            <a:pPr algn="ctr"/>
            <a:r>
              <a:rPr lang="en-US" sz="3600" b="1" dirty="0" smtClean="0">
                <a:solidFill>
                  <a:srgbClr val="F2F2F2"/>
                </a:solidFill>
                <a:effectLst>
                  <a:outerShdw blurRad="38100" dist="38100" dir="2700000" algn="tl">
                    <a:srgbClr val="000000">
                      <a:alpha val="43137"/>
                    </a:srgbClr>
                  </a:outerShdw>
                </a:effectLst>
              </a:rPr>
              <a:t>Enrollment</a:t>
            </a:r>
          </a:p>
        </p:txBody>
      </p:sp>
      <p:sp>
        <p:nvSpPr>
          <p:cNvPr id="3" name="TextBox 2"/>
          <p:cNvSpPr txBox="1"/>
          <p:nvPr/>
        </p:nvSpPr>
        <p:spPr>
          <a:xfrm>
            <a:off x="3825241" y="5297110"/>
            <a:ext cx="5131946" cy="1200329"/>
          </a:xfrm>
          <a:prstGeom prst="rect">
            <a:avLst/>
          </a:prstGeom>
          <a:noFill/>
        </p:spPr>
        <p:txBody>
          <a:bodyPr wrap="square" rtlCol="0">
            <a:spAutoFit/>
          </a:bodyPr>
          <a:lstStyle/>
          <a:p>
            <a:pPr algn="ctr"/>
            <a:r>
              <a:rPr lang="en-US" sz="3600" b="1" dirty="0" smtClean="0">
                <a:solidFill>
                  <a:srgbClr val="F2F2F2"/>
                </a:solidFill>
                <a:effectLst>
                  <a:outerShdw blurRad="38100" dist="38100" dir="2700000" algn="tl">
                    <a:srgbClr val="000000">
                      <a:alpha val="43137"/>
                    </a:srgbClr>
                  </a:outerShdw>
                </a:effectLst>
              </a:rPr>
              <a:t>Decrease Student </a:t>
            </a:r>
            <a:r>
              <a:rPr lang="en-US" sz="3600" b="1" dirty="0">
                <a:solidFill>
                  <a:srgbClr val="F2F2F2"/>
                </a:solidFill>
                <a:effectLst>
                  <a:outerShdw blurRad="38100" dist="38100" dir="2700000" algn="tl">
                    <a:srgbClr val="000000">
                      <a:alpha val="43137"/>
                    </a:srgbClr>
                  </a:outerShdw>
                </a:effectLst>
              </a:rPr>
              <a:t>L</a:t>
            </a:r>
            <a:r>
              <a:rPr lang="en-US" sz="3600" b="1" dirty="0" smtClean="0">
                <a:solidFill>
                  <a:srgbClr val="F2F2F2"/>
                </a:solidFill>
                <a:effectLst>
                  <a:outerShdw blurRad="38100" dist="38100" dir="2700000" algn="tl">
                    <a:srgbClr val="000000">
                      <a:alpha val="43137"/>
                    </a:srgbClr>
                  </a:outerShdw>
                </a:effectLst>
              </a:rPr>
              <a:t>oan </a:t>
            </a:r>
            <a:r>
              <a:rPr lang="en-US" sz="3600" b="1" dirty="0">
                <a:solidFill>
                  <a:srgbClr val="F2F2F2"/>
                </a:solidFill>
                <a:effectLst>
                  <a:outerShdw blurRad="38100" dist="38100" dir="2700000" algn="tl">
                    <a:srgbClr val="000000">
                      <a:alpha val="43137"/>
                    </a:srgbClr>
                  </a:outerShdw>
                </a:effectLst>
              </a:rPr>
              <a:t>D</a:t>
            </a:r>
            <a:r>
              <a:rPr lang="en-US" sz="3600" b="1" dirty="0" smtClean="0">
                <a:solidFill>
                  <a:srgbClr val="F2F2F2"/>
                </a:solidFill>
                <a:effectLst>
                  <a:outerShdw blurRad="38100" dist="38100" dir="2700000" algn="tl">
                    <a:srgbClr val="000000">
                      <a:alpha val="43137"/>
                    </a:srgbClr>
                  </a:outerShdw>
                </a:effectLst>
              </a:rPr>
              <a:t>efault </a:t>
            </a:r>
            <a:r>
              <a:rPr lang="en-US" sz="3600" b="1" dirty="0">
                <a:solidFill>
                  <a:srgbClr val="F2F2F2"/>
                </a:solidFill>
                <a:effectLst>
                  <a:outerShdw blurRad="38100" dist="38100" dir="2700000" algn="tl">
                    <a:srgbClr val="000000">
                      <a:alpha val="43137"/>
                    </a:srgbClr>
                  </a:outerShdw>
                </a:effectLst>
              </a:rPr>
              <a:t>R</a:t>
            </a:r>
            <a:r>
              <a:rPr lang="en-US" sz="3600" b="1" dirty="0" smtClean="0">
                <a:solidFill>
                  <a:srgbClr val="F2F2F2"/>
                </a:solidFill>
                <a:effectLst>
                  <a:outerShdw blurRad="38100" dist="38100" dir="2700000" algn="tl">
                    <a:srgbClr val="000000">
                      <a:alpha val="43137"/>
                    </a:srgbClr>
                  </a:outerShdw>
                </a:effectLst>
              </a:rPr>
              <a:t>ates</a:t>
            </a:r>
            <a:endParaRPr lang="en-US" sz="3600" b="1" dirty="0">
              <a:solidFill>
                <a:srgbClr val="F2F2F2"/>
              </a:solidFill>
              <a:effectLst>
                <a:outerShdw blurRad="38100" dist="38100" dir="2700000" algn="tl">
                  <a:srgbClr val="000000">
                    <a:alpha val="43137"/>
                  </a:srgbClr>
                </a:outerShdw>
              </a:effectLst>
            </a:endParaRPr>
          </a:p>
        </p:txBody>
      </p:sp>
      <p:pic>
        <p:nvPicPr>
          <p:cNvPr id="11" name="Picture 10" descr="RT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5241" y="2378819"/>
            <a:ext cx="4952182" cy="1325369"/>
          </a:xfrm>
          <a:prstGeom prst="rect">
            <a:avLst/>
          </a:prstGeom>
        </p:spPr>
      </p:pic>
    </p:spTree>
    <p:extLst>
      <p:ext uri="{BB962C8B-B14F-4D97-AF65-F5344CB8AC3E}">
        <p14:creationId xmlns:p14="http://schemas.microsoft.com/office/powerpoint/2010/main" val="41147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4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4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4300"/>
                                        <p:tgtEl>
                                          <p:spTgt spid="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p:cTn id="12" dur="5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3" dur="50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4" dur="5000"/>
                                        <p:tgtEl>
                                          <p:spTgt spid="7">
                                            <p:txEl>
                                              <p:pRg st="1" end="1"/>
                                            </p:txEl>
                                          </p:spTgt>
                                        </p:tgtEl>
                                      </p:cBhvr>
                                    </p:animEffect>
                                  </p:childTnLst>
                                  <p:subTnLst>
                                    <p:set>
                                      <p:cBhvr override="childStyle">
                                        <p:cTn dur="1" fill="hold" display="0" masterRel="sameClick" afterEffect="1">
                                          <p:stCondLst>
                                            <p:cond evt="end" delay="0">
                                              <p:tn val="10"/>
                                            </p:cond>
                                          </p:stCondLst>
                                        </p:cTn>
                                        <p:tgtEl>
                                          <p:spTgt spid="7">
                                            <p:txEl>
                                              <p:pRg st="1" end="1"/>
                                            </p:txEl>
                                          </p:spTgt>
                                        </p:tgtEl>
                                        <p:attrNameLst>
                                          <p:attrName>style.visibility</p:attrName>
                                        </p:attrNameLst>
                                      </p:cBhvr>
                                      <p:to>
                                        <p:strVal val="hidden"/>
                                      </p:to>
                                    </p:set>
                                  </p:subTnLst>
                                </p:cTn>
                              </p:par>
                            </p:childTnLst>
                          </p:cTn>
                        </p:par>
                        <p:par>
                          <p:cTn id="15" fill="hold">
                            <p:stCondLst>
                              <p:cond delay="5000"/>
                            </p:stCondLst>
                            <p:childTnLst>
                              <p:par>
                                <p:cTn id="16" presetID="53" presetClass="entr" presetSubtype="16" fill="hold" nodeType="afterEffect">
                                  <p:stCondLst>
                                    <p:cond delay="100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5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5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0" dur="5000"/>
                                        <p:tgtEl>
                                          <p:spTgt spid="8">
                                            <p:txEl>
                                              <p:pRg st="0" end="0"/>
                                            </p:txEl>
                                          </p:spTgt>
                                        </p:tgtEl>
                                      </p:cBhvr>
                                    </p:animEffect>
                                  </p:childTnLst>
                                  <p:subTnLst>
                                    <p:set>
                                      <p:cBhvr override="childStyle">
                                        <p:cTn dur="1" fill="hold" display="0" masterRel="sameClick" afterEffect="1">
                                          <p:stCondLst>
                                            <p:cond evt="end" delay="0">
                                              <p:tn val="16"/>
                                            </p:cond>
                                          </p:stCondLst>
                                        </p:cTn>
                                        <p:tgtEl>
                                          <p:spTgt spid="8">
                                            <p:txEl>
                                              <p:pRg st="0" end="0"/>
                                            </p:txEl>
                                          </p:spTgt>
                                        </p:tgtEl>
                                        <p:attrNameLst>
                                          <p:attrName>style.visibility</p:attrName>
                                        </p:attrNameLst>
                                      </p:cBhvr>
                                      <p:to>
                                        <p:strVal val="hidden"/>
                                      </p:to>
                                    </p:set>
                                  </p:subTnLst>
                                </p:cTn>
                              </p:par>
                              <p:par>
                                <p:cTn id="21" presetID="53" presetClass="entr" presetSubtype="16" fill="hold" nodeType="withEffect">
                                  <p:stCondLst>
                                    <p:cond delay="100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p:cTn id="23" dur="5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4" dur="5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5" dur="5000"/>
                                        <p:tgtEl>
                                          <p:spTgt spid="8">
                                            <p:txEl>
                                              <p:pRg st="1" end="1"/>
                                            </p:txEl>
                                          </p:spTgt>
                                        </p:tgtEl>
                                      </p:cBhvr>
                                    </p:animEffect>
                                  </p:childTnLst>
                                  <p:subTnLst>
                                    <p:set>
                                      <p:cBhvr override="childStyle">
                                        <p:cTn dur="1" fill="hold" display="0" masterRel="sameClick" afterEffect="1">
                                          <p:stCondLst>
                                            <p:cond evt="end" delay="0">
                                              <p:tn val="21"/>
                                            </p:cond>
                                          </p:stCondLst>
                                        </p:cTn>
                                        <p:tgtEl>
                                          <p:spTgt spid="8">
                                            <p:txEl>
                                              <p:pRg st="1" end="1"/>
                                            </p:txEl>
                                          </p:spTgt>
                                        </p:tgtEl>
                                        <p:attrNameLst>
                                          <p:attrName>style.visibility</p:attrName>
                                        </p:attrNameLst>
                                      </p:cBhvr>
                                      <p:to>
                                        <p:strVal val="hidden"/>
                                      </p:to>
                                    </p:set>
                                  </p:subTnLst>
                                </p:cTn>
                              </p:par>
                            </p:childTnLst>
                          </p:cTn>
                        </p:par>
                        <p:par>
                          <p:cTn id="26" fill="hold">
                            <p:stCondLst>
                              <p:cond delay="11000"/>
                            </p:stCondLst>
                            <p:childTnLst>
                              <p:par>
                                <p:cTn id="27" presetID="53" presetClass="entr" presetSubtype="16"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0" fill="hold"/>
                                        <p:tgtEl>
                                          <p:spTgt spid="9"/>
                                        </p:tgtEl>
                                        <p:attrNameLst>
                                          <p:attrName>ppt_w</p:attrName>
                                        </p:attrNameLst>
                                      </p:cBhvr>
                                      <p:tavLst>
                                        <p:tav tm="0">
                                          <p:val>
                                            <p:fltVal val="0"/>
                                          </p:val>
                                        </p:tav>
                                        <p:tav tm="100000">
                                          <p:val>
                                            <p:strVal val="#ppt_w"/>
                                          </p:val>
                                        </p:tav>
                                      </p:tavLst>
                                    </p:anim>
                                    <p:anim calcmode="lin" valueType="num">
                                      <p:cBhvr>
                                        <p:cTn id="30" dur="5000" fill="hold"/>
                                        <p:tgtEl>
                                          <p:spTgt spid="9"/>
                                        </p:tgtEl>
                                        <p:attrNameLst>
                                          <p:attrName>ppt_h</p:attrName>
                                        </p:attrNameLst>
                                      </p:cBhvr>
                                      <p:tavLst>
                                        <p:tav tm="0">
                                          <p:val>
                                            <p:fltVal val="0"/>
                                          </p:val>
                                        </p:tav>
                                        <p:tav tm="100000">
                                          <p:val>
                                            <p:strVal val="#ppt_h"/>
                                          </p:val>
                                        </p:tav>
                                      </p:tavLst>
                                    </p:anim>
                                    <p:animEffect transition="in" filter="fade">
                                      <p:cBhvr>
                                        <p:cTn id="31" dur="5000"/>
                                        <p:tgtEl>
                                          <p:spTgt spid="9"/>
                                        </p:tgtEl>
                                      </p:cBhvr>
                                    </p:animEffect>
                                  </p:childTnLst>
                                  <p:subTnLst>
                                    <p:set>
                                      <p:cBhvr override="childStyle">
                                        <p:cTn dur="1" fill="hold" display="0" masterRel="sameClick" afterEffect="1">
                                          <p:stCondLst>
                                            <p:cond evt="end" delay="0">
                                              <p:tn val="27"/>
                                            </p:cond>
                                          </p:stCondLst>
                                        </p:cTn>
                                        <p:tgtEl>
                                          <p:spTgt spid="9"/>
                                        </p:tgtEl>
                                        <p:attrNameLst>
                                          <p:attrName>style.visibility</p:attrName>
                                        </p:attrNameLst>
                                      </p:cBhvr>
                                      <p:to>
                                        <p:strVal val="hidden"/>
                                      </p:to>
                                    </p:set>
                                  </p:subTnLst>
                                </p:cTn>
                              </p:par>
                            </p:childTnLst>
                          </p:cTn>
                        </p:par>
                        <p:par>
                          <p:cTn id="32" fill="hold">
                            <p:stCondLst>
                              <p:cond delay="16000"/>
                            </p:stCondLst>
                            <p:childTnLst>
                              <p:par>
                                <p:cTn id="33" presetID="53" presetClass="entr" presetSubtype="16"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0" fill="hold"/>
                                        <p:tgtEl>
                                          <p:spTgt spid="3"/>
                                        </p:tgtEl>
                                        <p:attrNameLst>
                                          <p:attrName>ppt_w</p:attrName>
                                        </p:attrNameLst>
                                      </p:cBhvr>
                                      <p:tavLst>
                                        <p:tav tm="0">
                                          <p:val>
                                            <p:fltVal val="0"/>
                                          </p:val>
                                        </p:tav>
                                        <p:tav tm="100000">
                                          <p:val>
                                            <p:strVal val="#ppt_w"/>
                                          </p:val>
                                        </p:tav>
                                      </p:tavLst>
                                    </p:anim>
                                    <p:anim calcmode="lin" valueType="num">
                                      <p:cBhvr>
                                        <p:cTn id="36" dur="5000" fill="hold"/>
                                        <p:tgtEl>
                                          <p:spTgt spid="3"/>
                                        </p:tgtEl>
                                        <p:attrNameLst>
                                          <p:attrName>ppt_h</p:attrName>
                                        </p:attrNameLst>
                                      </p:cBhvr>
                                      <p:tavLst>
                                        <p:tav tm="0">
                                          <p:val>
                                            <p:fltVal val="0"/>
                                          </p:val>
                                        </p:tav>
                                        <p:tav tm="100000">
                                          <p:val>
                                            <p:strVal val="#ppt_h"/>
                                          </p:val>
                                        </p:tav>
                                      </p:tavLst>
                                    </p:anim>
                                    <p:animEffect transition="in" filter="fade">
                                      <p:cBhvr>
                                        <p:cTn id="37" dur="5000"/>
                                        <p:tgtEl>
                                          <p:spTgt spid="3"/>
                                        </p:tgtEl>
                                      </p:cBhvr>
                                    </p:animEffect>
                                  </p:childTnLst>
                                  <p:subTnLst>
                                    <p:set>
                                      <p:cBhvr override="childStyle">
                                        <p:cTn dur="1" fill="hold" display="0" masterRel="sameClick" afterEffect="1">
                                          <p:stCondLst>
                                            <p:cond evt="end" delay="0">
                                              <p:tn val="33"/>
                                            </p:cond>
                                          </p:stCondLst>
                                        </p:cTn>
                                        <p:tgtEl>
                                          <p:spTgt spid="3"/>
                                        </p:tgtEl>
                                        <p:attrNameLst>
                                          <p:attrName>style.visibility</p:attrName>
                                        </p:attrNameLst>
                                      </p:cBhvr>
                                      <p:to>
                                        <p:strVal val="hidden"/>
                                      </p:to>
                                    </p:set>
                                  </p:subTnLst>
                                </p:cTn>
                              </p:par>
                            </p:childTnLst>
                          </p:cTn>
                        </p:par>
                        <p:par>
                          <p:cTn id="38" fill="hold">
                            <p:stCondLst>
                              <p:cond delay="21000"/>
                            </p:stCondLst>
                            <p:childTnLst>
                              <p:par>
                                <p:cTn id="39" presetID="53" presetClass="entr" presetSubtype="16"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7038" y="3042639"/>
            <a:ext cx="5234729" cy="1938992"/>
          </a:xfrm>
          <a:prstGeom prst="rect">
            <a:avLst/>
          </a:prstGeom>
          <a:noFill/>
        </p:spPr>
        <p:txBody>
          <a:bodyPr wrap="square" rtlCol="0">
            <a:spAutoFit/>
          </a:bodyPr>
          <a:lstStyle/>
          <a:p>
            <a:pPr algn="ctr"/>
            <a:r>
              <a:rPr lang="en-US" sz="2600" b="1" dirty="0" smtClean="0">
                <a:solidFill>
                  <a:srgbClr val="FFFFFF"/>
                </a:solidFill>
                <a:effectLst>
                  <a:outerShdw blurRad="38100" dist="38100" dir="2700000" algn="tl">
                    <a:srgbClr val="000000">
                      <a:alpha val="43137"/>
                    </a:srgbClr>
                  </a:outerShdw>
                </a:effectLst>
              </a:rPr>
              <a:t>66% </a:t>
            </a:r>
            <a:r>
              <a:rPr lang="en-US" sz="2600" dirty="0" smtClean="0">
                <a:solidFill>
                  <a:srgbClr val="FFFFFF"/>
                </a:solidFill>
                <a:effectLst>
                  <a:outerShdw blurRad="38100" dist="38100" dir="2700000" algn="tl">
                    <a:srgbClr val="000000">
                      <a:alpha val="43137"/>
                    </a:srgbClr>
                  </a:outerShdw>
                </a:effectLst>
              </a:rPr>
              <a:t>of students transfer </a:t>
            </a:r>
          </a:p>
          <a:p>
            <a:pPr algn="ctr"/>
            <a:r>
              <a:rPr lang="en-US" sz="2600" u="sng" dirty="0" smtClean="0">
                <a:solidFill>
                  <a:srgbClr val="FFFFFF"/>
                </a:solidFill>
                <a:effectLst>
                  <a:outerShdw blurRad="38100" dist="38100" dir="2700000" algn="tl">
                    <a:srgbClr val="000000">
                      <a:alpha val="43137"/>
                    </a:srgbClr>
                  </a:outerShdw>
                </a:effectLst>
              </a:rPr>
              <a:t>before</a:t>
            </a:r>
            <a:r>
              <a:rPr lang="en-US" sz="2600" dirty="0" smtClean="0">
                <a:solidFill>
                  <a:srgbClr val="FFFFFF"/>
                </a:solidFill>
                <a:effectLst>
                  <a:outerShdw blurRad="38100" dist="38100" dir="2700000" algn="tl">
                    <a:srgbClr val="000000">
                      <a:alpha val="43137"/>
                    </a:srgbClr>
                  </a:outerShdw>
                </a:effectLst>
              </a:rPr>
              <a:t> </a:t>
            </a:r>
          </a:p>
          <a:p>
            <a:pPr algn="ctr"/>
            <a:r>
              <a:rPr lang="en-US" sz="2600" dirty="0" smtClean="0">
                <a:solidFill>
                  <a:srgbClr val="FFFFFF"/>
                </a:solidFill>
                <a:effectLst>
                  <a:outerShdw blurRad="38100" dist="38100" dir="2700000" algn="tl">
                    <a:srgbClr val="000000">
                      <a:alpha val="43137"/>
                    </a:srgbClr>
                  </a:outerShdw>
                </a:effectLst>
              </a:rPr>
              <a:t>earning an associate’s</a:t>
            </a:r>
            <a:r>
              <a:rPr lang="en-US" sz="2600" b="1" dirty="0" smtClean="0">
                <a:solidFill>
                  <a:srgbClr val="FFFFFF"/>
                </a:solidFill>
                <a:effectLst>
                  <a:outerShdw blurRad="38100" dist="38100" dir="2700000" algn="tl">
                    <a:srgbClr val="000000">
                      <a:alpha val="43137"/>
                    </a:srgbClr>
                  </a:outerShdw>
                </a:effectLst>
              </a:rPr>
              <a:t> </a:t>
            </a:r>
            <a:r>
              <a:rPr lang="en-US" sz="2600" dirty="0" smtClean="0">
                <a:solidFill>
                  <a:srgbClr val="FFFFFF"/>
                </a:solidFill>
                <a:effectLst>
                  <a:outerShdw blurRad="38100" dist="38100" dir="2700000" algn="tl">
                    <a:srgbClr val="000000">
                      <a:alpha val="43137"/>
                    </a:srgbClr>
                  </a:outerShdw>
                </a:effectLst>
              </a:rPr>
              <a:t>degree </a:t>
            </a:r>
          </a:p>
          <a:p>
            <a:endParaRPr lang="en-US" sz="2600" dirty="0" smtClean="0">
              <a:solidFill>
                <a:srgbClr val="FFFFFF"/>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US" sz="1600" dirty="0" smtClean="0">
              <a:solidFill>
                <a:srgbClr val="FFFFFF"/>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25" y="4981631"/>
            <a:ext cx="3318954" cy="499078"/>
          </a:xfrm>
          <a:prstGeom prst="rect">
            <a:avLst/>
          </a:prstGeom>
        </p:spPr>
      </p:pic>
      <p:sp>
        <p:nvSpPr>
          <p:cNvPr id="8" name="Title 1"/>
          <p:cNvSpPr>
            <a:spLocks noGrp="1"/>
          </p:cNvSpPr>
          <p:nvPr>
            <p:ph type="title"/>
          </p:nvPr>
        </p:nvSpPr>
        <p:spPr>
          <a:xfrm>
            <a:off x="3919021" y="473077"/>
            <a:ext cx="4885765" cy="1768677"/>
          </a:xfrm>
        </p:spPr>
        <p:txBody>
          <a:bodyPr>
            <a:normAutofit/>
          </a:bodyPr>
          <a:lstStyle/>
          <a:p>
            <a:r>
              <a:rPr lang="en-US" dirty="0" smtClean="0">
                <a:effectLst>
                  <a:outerShdw blurRad="38100" dist="38100" dir="2700000" algn="tl">
                    <a:srgbClr val="000000">
                      <a:alpha val="43137"/>
                    </a:srgbClr>
                  </a:outerShdw>
                </a:effectLst>
              </a:rPr>
              <a:t>How do we know it increases completion rates</a:t>
            </a:r>
            <a:r>
              <a:rPr lang="en-US" dirty="0" smtClean="0">
                <a:solidFill>
                  <a:schemeClr val="bg1"/>
                </a:solidFill>
                <a:effectLst>
                  <a:outerShdw blurRad="38100" dist="38100" dir="2700000" algn="tl">
                    <a:srgbClr val="000000">
                      <a:alpha val="43137"/>
                    </a:srgbClr>
                  </a:outerShdw>
                </a:effectLst>
              </a:rPr>
              <a:t>?</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26913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473078"/>
            <a:ext cx="5469622" cy="946151"/>
          </a:xfrm>
        </p:spPr>
        <p:txBody>
          <a:bodyPr>
            <a:noAutofit/>
          </a:bodyPr>
          <a:lstStyle/>
          <a:p>
            <a:r>
              <a:rPr lang="en-US" dirty="0" smtClean="0">
                <a:solidFill>
                  <a:srgbClr val="FFFFFF"/>
                </a:solidFill>
                <a:effectLst>
                  <a:outerShdw blurRad="38100" dist="38100" dir="2700000" algn="tl">
                    <a:srgbClr val="000000">
                      <a:alpha val="43137"/>
                    </a:srgbClr>
                  </a:outerShdw>
                </a:effectLst>
              </a:rPr>
              <a:t>Increase your graduates!</a:t>
            </a:r>
            <a:endParaRPr lang="en-US" dirty="0">
              <a:solidFill>
                <a:srgbClr val="FFFFFF"/>
              </a:solidFill>
              <a:effectLst>
                <a:outerShdw blurRad="38100" dist="38100" dir="2700000" algn="tl">
                  <a:srgbClr val="000000">
                    <a:alpha val="43137"/>
                  </a:srgbClr>
                </a:outerShdw>
              </a:effectLst>
            </a:endParaRPr>
          </a:p>
        </p:txBody>
      </p:sp>
      <p:sp>
        <p:nvSpPr>
          <p:cNvPr id="6" name="Content Placeholder 2"/>
          <p:cNvSpPr>
            <a:spLocks noGrp="1"/>
          </p:cNvSpPr>
          <p:nvPr>
            <p:ph idx="1"/>
          </p:nvPr>
        </p:nvSpPr>
        <p:spPr>
          <a:xfrm>
            <a:off x="457200" y="1711355"/>
            <a:ext cx="4572000" cy="4274580"/>
          </a:xfrm>
        </p:spPr>
        <p:txBody>
          <a:bodyPr>
            <a:normAutofit/>
          </a:bodyPr>
          <a:lstStyle/>
          <a:p>
            <a:pPr marL="0" indent="0">
              <a:lnSpc>
                <a:spcPct val="150000"/>
              </a:lnSpc>
              <a:spcBef>
                <a:spcPts val="0"/>
              </a:spcBef>
              <a:spcAft>
                <a:spcPts val="0"/>
              </a:spcAft>
              <a:buNone/>
            </a:pPr>
            <a:r>
              <a:rPr lang="en-US" dirty="0" smtClean="0">
                <a:solidFill>
                  <a:srgbClr val="FFFFFF"/>
                </a:solidFill>
                <a:effectLst>
                  <a:outerShdw blurRad="38100" dist="38100" dir="2700000" algn="tl">
                    <a:srgbClr val="000000">
                      <a:alpha val="43137"/>
                    </a:srgbClr>
                  </a:outerShdw>
                </a:effectLst>
              </a:rPr>
              <a:t>“Credit </a:t>
            </a:r>
            <a:r>
              <a:rPr lang="en-US" dirty="0">
                <a:solidFill>
                  <a:srgbClr val="FFFFFF"/>
                </a:solidFill>
                <a:effectLst>
                  <a:outerShdw blurRad="38100" dist="38100" dir="2700000" algn="tl">
                    <a:srgbClr val="000000">
                      <a:alpha val="43137"/>
                    </a:srgbClr>
                  </a:outerShdw>
                </a:effectLst>
              </a:rPr>
              <a:t>When It’s Due (Reverse Transfer</a:t>
            </a:r>
            <a:r>
              <a:rPr lang="en-US" b="1" dirty="0">
                <a:solidFill>
                  <a:srgbClr val="FFFFFF"/>
                </a:solidFill>
                <a:effectLst>
                  <a:outerShdw blurRad="38100" dist="38100" dir="2700000" algn="tl">
                    <a:srgbClr val="000000">
                      <a:alpha val="43137"/>
                    </a:srgbClr>
                  </a:outerShdw>
                </a:effectLst>
              </a:rPr>
              <a:t>) evidence shows a 5% </a:t>
            </a:r>
            <a:r>
              <a:rPr lang="en-US" b="1" dirty="0" smtClean="0">
                <a:solidFill>
                  <a:srgbClr val="FFFFFF"/>
                </a:solidFill>
                <a:effectLst>
                  <a:outerShdw blurRad="38100" dist="38100" dir="2700000" algn="tl">
                    <a:srgbClr val="000000">
                      <a:alpha val="43137"/>
                    </a:srgbClr>
                  </a:outerShdw>
                </a:effectLst>
              </a:rPr>
              <a:t>to 18</a:t>
            </a:r>
            <a:r>
              <a:rPr lang="en-US" b="1" dirty="0">
                <a:solidFill>
                  <a:srgbClr val="FFFFFF"/>
                </a:solidFill>
                <a:effectLst>
                  <a:outerShdw blurRad="38100" dist="38100" dir="2700000" algn="tl">
                    <a:srgbClr val="000000">
                      <a:alpha val="43137"/>
                    </a:srgbClr>
                  </a:outerShdw>
                </a:effectLst>
              </a:rPr>
              <a:t>% retention in bachelor’s degree advantage for students who receive Reverse </a:t>
            </a:r>
            <a:r>
              <a:rPr lang="en-US" b="1" dirty="0" smtClean="0">
                <a:solidFill>
                  <a:srgbClr val="FFFFFF"/>
                </a:solidFill>
                <a:effectLst>
                  <a:outerShdw blurRad="38100" dist="38100" dir="2700000" algn="tl">
                    <a:srgbClr val="000000">
                      <a:alpha val="43137"/>
                    </a:srgbClr>
                  </a:outerShdw>
                </a:effectLst>
              </a:rPr>
              <a:t>Transfer”</a:t>
            </a:r>
            <a:r>
              <a:rPr lang="en-US" b="1" dirty="0">
                <a:solidFill>
                  <a:srgbClr val="FFFFFF"/>
                </a:solidFill>
                <a:effectLst>
                  <a:outerShdw blurRad="38100" dist="38100" dir="2700000" algn="tl">
                    <a:srgbClr val="000000">
                      <a:alpha val="43137"/>
                    </a:srgbClr>
                  </a:outerShdw>
                </a:effectLst>
              </a:rPr>
              <a:t> </a:t>
            </a:r>
            <a:endParaRPr lang="en-US" b="1" dirty="0" smtClean="0">
              <a:solidFill>
                <a:srgbClr val="FFFFFF"/>
              </a:solidFill>
              <a:effectLst>
                <a:outerShdw blurRad="38100" dist="38100" dir="2700000" algn="tl">
                  <a:srgbClr val="000000">
                    <a:alpha val="43137"/>
                  </a:srgbClr>
                </a:outerShdw>
              </a:effectLst>
            </a:endParaRPr>
          </a:p>
          <a:p>
            <a:pPr marL="0" indent="0">
              <a:lnSpc>
                <a:spcPct val="150000"/>
              </a:lnSpc>
              <a:spcBef>
                <a:spcPts val="0"/>
              </a:spcBef>
              <a:spcAft>
                <a:spcPts val="0"/>
              </a:spcAft>
              <a:buNone/>
            </a:pPr>
            <a:endParaRPr lang="en-US" b="1" dirty="0">
              <a:solidFill>
                <a:srgbClr val="FFFFFF"/>
              </a:solidFill>
              <a:effectLst>
                <a:outerShdw blurRad="38100" dist="38100" dir="2700000" algn="tl">
                  <a:srgbClr val="000000">
                    <a:alpha val="43137"/>
                  </a:srgbClr>
                </a:outerShdw>
              </a:effectLst>
            </a:endParaRPr>
          </a:p>
          <a:p>
            <a:pPr marL="0" indent="0">
              <a:lnSpc>
                <a:spcPct val="150000"/>
              </a:lnSpc>
              <a:spcBef>
                <a:spcPts val="0"/>
              </a:spcBef>
              <a:spcAft>
                <a:spcPts val="0"/>
              </a:spcAft>
              <a:buNone/>
            </a:pPr>
            <a:endParaRPr lang="en-US" b="1" dirty="0">
              <a:solidFill>
                <a:srgbClr val="FFFFFF"/>
              </a:solidFill>
              <a:effectLst>
                <a:outerShdw blurRad="38100" dist="38100" dir="2700000" algn="tl">
                  <a:srgbClr val="000000">
                    <a:alpha val="43137"/>
                  </a:srgbClr>
                </a:outerShdw>
              </a:effectLst>
            </a:endParaRPr>
          </a:p>
          <a:p>
            <a:pPr marL="0" indent="0" algn="r">
              <a:lnSpc>
                <a:spcPct val="100000"/>
              </a:lnSpc>
              <a:spcBef>
                <a:spcPts val="0"/>
              </a:spcBef>
              <a:spcAft>
                <a:spcPts val="0"/>
              </a:spcAft>
              <a:buNone/>
            </a:pPr>
            <a:r>
              <a:rPr lang="en-US" dirty="0" smtClean="0">
                <a:solidFill>
                  <a:srgbClr val="FFFFFF"/>
                </a:solidFill>
                <a:effectLst>
                  <a:outerShdw blurRad="38100" dist="38100" dir="2700000" algn="tl">
                    <a:srgbClr val="000000">
                      <a:alpha val="43137"/>
                    </a:srgbClr>
                  </a:outerShdw>
                </a:effectLst>
              </a:rPr>
              <a:t/>
            </a:r>
            <a:br>
              <a:rPr lang="en-US" dirty="0" smtClean="0">
                <a:solidFill>
                  <a:srgbClr val="FFFFFF"/>
                </a:solidFill>
                <a:effectLst>
                  <a:outerShdw blurRad="38100" dist="38100" dir="2700000" algn="tl">
                    <a:srgbClr val="000000">
                      <a:alpha val="43137"/>
                    </a:srgbClr>
                  </a:outerShdw>
                </a:effectLst>
              </a:rPr>
            </a:br>
            <a:r>
              <a:rPr lang="en-US" sz="1800" dirty="0" smtClean="0">
                <a:solidFill>
                  <a:srgbClr val="FFFFFF"/>
                </a:solidFill>
                <a:effectLst>
                  <a:outerShdw blurRad="38100" dist="38100" dir="2700000" algn="tl">
                    <a:srgbClr val="000000">
                      <a:alpha val="43137"/>
                    </a:srgbClr>
                  </a:outerShdw>
                </a:effectLst>
              </a:rPr>
              <a:t>Jason Taylor, Assistant Professor</a:t>
            </a:r>
            <a:br>
              <a:rPr lang="en-US" sz="1800" dirty="0" smtClean="0">
                <a:solidFill>
                  <a:srgbClr val="FFFFFF"/>
                </a:solidFill>
                <a:effectLst>
                  <a:outerShdw blurRad="38100" dist="38100" dir="2700000" algn="tl">
                    <a:srgbClr val="000000">
                      <a:alpha val="43137"/>
                    </a:srgbClr>
                  </a:outerShdw>
                </a:effectLst>
              </a:rPr>
            </a:br>
            <a:r>
              <a:rPr lang="en-US" sz="1800" dirty="0" smtClean="0">
                <a:solidFill>
                  <a:srgbClr val="FFFFFF"/>
                </a:solidFill>
                <a:effectLst>
                  <a:outerShdw blurRad="38100" dist="38100" dir="2700000" algn="tl">
                    <a:srgbClr val="000000">
                      <a:alpha val="43137"/>
                    </a:srgbClr>
                  </a:outerShdw>
                </a:effectLst>
              </a:rPr>
              <a:t>University of Utah, </a:t>
            </a:r>
            <a:r>
              <a:rPr lang="en-US" sz="1800" dirty="0">
                <a:solidFill>
                  <a:srgbClr val="FFFFFF"/>
                </a:solidFill>
                <a:effectLst>
                  <a:outerShdw blurRad="38100" dist="38100" dir="2700000" algn="tl">
                    <a:srgbClr val="000000">
                      <a:alpha val="43137"/>
                    </a:srgbClr>
                  </a:outerShdw>
                </a:effectLst>
              </a:rPr>
              <a:t>CWID </a:t>
            </a:r>
            <a:r>
              <a:rPr lang="en-US" sz="1800" dirty="0" smtClean="0">
                <a:solidFill>
                  <a:srgbClr val="FFFFFF"/>
                </a:solidFill>
                <a:effectLst>
                  <a:outerShdw blurRad="38100" dist="38100" dir="2700000" algn="tl">
                    <a:srgbClr val="000000">
                      <a:alpha val="43137"/>
                    </a:srgbClr>
                  </a:outerShdw>
                </a:effectLst>
              </a:rPr>
              <a:t>researcher</a:t>
            </a:r>
            <a:endParaRPr lang="en-US" sz="1800" dirty="0">
              <a:solidFill>
                <a:srgbClr val="FFFFFF"/>
              </a:solidFill>
              <a:effectLst>
                <a:outerShdw blurRad="38100" dist="38100" dir="2700000" algn="tl">
                  <a:srgbClr val="000000">
                    <a:alpha val="43137"/>
                  </a:srgbClr>
                </a:outerShdw>
              </a:effectLst>
            </a:endParaRPr>
          </a:p>
        </p:txBody>
      </p:sp>
      <p:sp>
        <p:nvSpPr>
          <p:cNvPr id="7" name="Slide Number Placeholder 3"/>
          <p:cNvSpPr txBox="1">
            <a:spLocks/>
          </p:cNvSpPr>
          <p:nvPr/>
        </p:nvSpPr>
        <p:spPr>
          <a:xfrm>
            <a:off x="8645525" y="6359525"/>
            <a:ext cx="498475" cy="196850"/>
          </a:xfrm>
          <a:prstGeom prst="rect">
            <a:avLst/>
          </a:prstGeom>
        </p:spPr>
        <p:txBody>
          <a:bodyPr/>
          <a:lstStyle>
            <a:defPPr>
              <a:defRPr lang="en-US"/>
            </a:defPPr>
            <a:lvl1pPr marL="0" algn="r" defTabSz="457200" rtl="0" eaLnBrk="1" latinLnBrk="0" hangingPunct="1">
              <a:defRPr sz="1200" kern="1200">
                <a:solidFill>
                  <a:schemeClr val="tx2">
                    <a:lumMod val="60000"/>
                    <a:lumOff val="40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4AA880-58C2-F143-AB9C-BE7C7816A5B0}" type="slidenum">
              <a:rPr lang="en-US" smtClean="0">
                <a:solidFill>
                  <a:srgbClr val="4D4D4D">
                    <a:lumMod val="60000"/>
                    <a:lumOff val="40000"/>
                  </a:srgbClr>
                </a:solidFill>
              </a:rPr>
              <a:pPr/>
              <a:t>18</a:t>
            </a:fld>
            <a:endParaRPr lang="en-US" dirty="0">
              <a:solidFill>
                <a:srgbClr val="4D4D4D">
                  <a:lumMod val="60000"/>
                  <a:lumOff val="40000"/>
                </a:srgbClr>
              </a:solidFill>
            </a:endParaRPr>
          </a:p>
        </p:txBody>
      </p:sp>
    </p:spTree>
    <p:extLst>
      <p:ext uri="{BB962C8B-B14F-4D97-AF65-F5344CB8AC3E}">
        <p14:creationId xmlns:p14="http://schemas.microsoft.com/office/powerpoint/2010/main" val="1258857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90682" y="473078"/>
            <a:ext cx="4796118" cy="946151"/>
          </a:xfrm>
        </p:spPr>
        <p:txBody>
          <a:bodyPr>
            <a:normAutofit/>
          </a:bodyPr>
          <a:lstStyle/>
          <a:p>
            <a:r>
              <a:rPr lang="en-US" sz="3400" dirty="0" smtClean="0">
                <a:solidFill>
                  <a:schemeClr val="bg1"/>
                </a:solidFill>
                <a:effectLst>
                  <a:outerShdw blurRad="38100" dist="38100" dir="2700000" algn="tl">
                    <a:srgbClr val="000000">
                      <a:alpha val="43137"/>
                    </a:srgbClr>
                  </a:outerShdw>
                </a:effectLst>
              </a:rPr>
              <a:t>Why is Reverse Transfer Important?</a:t>
            </a:r>
            <a:endParaRPr lang="en-US" sz="3400"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3731292" y="2696326"/>
            <a:ext cx="5253318" cy="1292662"/>
          </a:xfrm>
          <a:prstGeom prst="rect">
            <a:avLst/>
          </a:prstGeom>
        </p:spPr>
        <p:txBody>
          <a:bodyPr wrap="square">
            <a:spAutoFit/>
          </a:bodyPr>
          <a:lstStyle/>
          <a:p>
            <a:pPr algn="ctr" eaLnBrk="0" fontAlgn="base" hangingPunct="0">
              <a:spcBef>
                <a:spcPct val="0"/>
              </a:spcBef>
              <a:spcAft>
                <a:spcPct val="0"/>
              </a:spcAft>
            </a:pPr>
            <a:r>
              <a:rPr lang="en-US" altLang="en-US" sz="2600" b="1" dirty="0">
                <a:solidFill>
                  <a:srgbClr val="F2F2F2"/>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Targets </a:t>
            </a:r>
            <a:r>
              <a:rPr lang="en-US" altLang="en-US" sz="2600" b="1" dirty="0" smtClean="0">
                <a:solidFill>
                  <a:srgbClr val="F2F2F2"/>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student </a:t>
            </a:r>
            <a:r>
              <a:rPr lang="en-US" altLang="en-US" sz="2600" b="1" dirty="0">
                <a:solidFill>
                  <a:srgbClr val="F2F2F2"/>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population with </a:t>
            </a:r>
            <a:r>
              <a:rPr lang="en-US" altLang="en-US" sz="2600" b="1" dirty="0" smtClean="0">
                <a:solidFill>
                  <a:srgbClr val="F2F2F2"/>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highest student loan </a:t>
            </a:r>
          </a:p>
          <a:p>
            <a:pPr algn="ctr" eaLnBrk="0" fontAlgn="base" hangingPunct="0">
              <a:spcBef>
                <a:spcPct val="0"/>
              </a:spcBef>
              <a:spcAft>
                <a:spcPct val="0"/>
              </a:spcAft>
            </a:pPr>
            <a:r>
              <a:rPr lang="en-US" altLang="en-US" sz="2600" b="1" dirty="0" smtClean="0">
                <a:solidFill>
                  <a:srgbClr val="F2F2F2"/>
                </a:solidFill>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default rates</a:t>
            </a:r>
          </a:p>
        </p:txBody>
      </p:sp>
    </p:spTree>
    <p:extLst>
      <p:ext uri="{BB962C8B-B14F-4D97-AF65-F5344CB8AC3E}">
        <p14:creationId xmlns:p14="http://schemas.microsoft.com/office/powerpoint/2010/main" val="3551059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375" y="16787"/>
            <a:ext cx="3826411" cy="944880"/>
          </a:xfrm>
        </p:spPr>
        <p:txBody>
          <a:bodyPr/>
          <a:lstStyle/>
          <a:p>
            <a:r>
              <a:rPr lang="en-US" dirty="0" smtClean="0"/>
              <a:t>AGENDA</a:t>
            </a:r>
            <a:endParaRPr lang="en-US" dirty="0"/>
          </a:p>
        </p:txBody>
      </p:sp>
      <p:sp>
        <p:nvSpPr>
          <p:cNvPr id="3" name="Content Placeholder 2"/>
          <p:cNvSpPr>
            <a:spLocks noGrp="1"/>
          </p:cNvSpPr>
          <p:nvPr>
            <p:ph idx="1"/>
          </p:nvPr>
        </p:nvSpPr>
        <p:spPr>
          <a:xfrm>
            <a:off x="4984374" y="961668"/>
            <a:ext cx="3974095" cy="5584906"/>
          </a:xfrm>
        </p:spPr>
        <p:txBody>
          <a:bodyPr>
            <a:normAutofit/>
          </a:bodyPr>
          <a:lstStyle/>
          <a:p>
            <a:pPr>
              <a:lnSpc>
                <a:spcPct val="120000"/>
              </a:lnSpc>
              <a:buClr>
                <a:srgbClr val="FFFFFF"/>
              </a:buClr>
              <a:buFont typeface="Wingdings" panose="05000000000000000000" pitchFamily="2" charset="2"/>
              <a:buChar char="§"/>
            </a:pPr>
            <a:r>
              <a:rPr lang="en-US" sz="2400" dirty="0" smtClean="0"/>
              <a:t>Clearinghouse Background</a:t>
            </a:r>
          </a:p>
          <a:p>
            <a:pPr>
              <a:lnSpc>
                <a:spcPct val="120000"/>
              </a:lnSpc>
              <a:buClr>
                <a:srgbClr val="FFFFFF"/>
              </a:buClr>
              <a:buFont typeface="Wingdings" panose="05000000000000000000" pitchFamily="2" charset="2"/>
              <a:buChar char="§"/>
            </a:pPr>
            <a:r>
              <a:rPr lang="en-US" sz="2400" dirty="0" smtClean="0"/>
              <a:t>Enrollment Reporting</a:t>
            </a:r>
          </a:p>
          <a:p>
            <a:pPr>
              <a:lnSpc>
                <a:spcPct val="120000"/>
              </a:lnSpc>
              <a:buClr>
                <a:srgbClr val="FFFFFF"/>
              </a:buClr>
              <a:buFont typeface="Wingdings" panose="05000000000000000000" pitchFamily="2" charset="2"/>
              <a:buChar char="§"/>
            </a:pPr>
            <a:r>
              <a:rPr lang="en-US" sz="2400" dirty="0" smtClean="0"/>
              <a:t>Reverse Transfer</a:t>
            </a:r>
          </a:p>
          <a:p>
            <a:pPr>
              <a:lnSpc>
                <a:spcPct val="120000"/>
              </a:lnSpc>
              <a:buClr>
                <a:srgbClr val="FFFFFF"/>
              </a:buClr>
              <a:buFont typeface="Wingdings" panose="05000000000000000000" pitchFamily="2" charset="2"/>
              <a:buChar char="§"/>
            </a:pPr>
            <a:r>
              <a:rPr lang="en-US" sz="2400" dirty="0" smtClean="0"/>
              <a:t>Transcript Services and Secure Print</a:t>
            </a:r>
          </a:p>
          <a:p>
            <a:pPr>
              <a:lnSpc>
                <a:spcPct val="120000"/>
              </a:lnSpc>
              <a:buClr>
                <a:srgbClr val="FFFFFF"/>
              </a:buClr>
              <a:buFont typeface="Wingdings" panose="05000000000000000000" pitchFamily="2" charset="2"/>
              <a:buChar char="§"/>
            </a:pPr>
            <a:r>
              <a:rPr lang="en-US" sz="2400" dirty="0" smtClean="0"/>
              <a:t>StudentTracker Premium</a:t>
            </a:r>
          </a:p>
        </p:txBody>
      </p:sp>
    </p:spTree>
    <p:extLst>
      <p:ext uri="{BB962C8B-B14F-4D97-AF65-F5344CB8AC3E}">
        <p14:creationId xmlns:p14="http://schemas.microsoft.com/office/powerpoint/2010/main" val="2652003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442868"/>
            <a:ext cx="8358996" cy="4832092"/>
          </a:xfrm>
          <a:prstGeom prst="rect">
            <a:avLst/>
          </a:prstGeom>
        </p:spPr>
        <p:txBody>
          <a:bodyPr wrap="square">
            <a:spAutoFit/>
          </a:bodyPr>
          <a:lstStyle/>
          <a:p>
            <a:pPr algn="ctr" eaLnBrk="0" fontAlgn="base" hangingPunct="0">
              <a:spcBef>
                <a:spcPct val="0"/>
              </a:spcBef>
              <a:spcAft>
                <a:spcPct val="0"/>
              </a:spcAft>
            </a:pPr>
            <a:r>
              <a:rPr lang="en-US" altLang="en-US" sz="2400" b="1" dirty="0">
                <a:solidFill>
                  <a:srgbClr val="053043"/>
                </a:solidFill>
                <a:ea typeface="Times New Roman" panose="02020603050405020304" pitchFamily="18" charset="0"/>
                <a:cs typeface="Times New Roman" panose="02020603050405020304" pitchFamily="18" charset="0"/>
              </a:rPr>
              <a:t>Less Student Debt, Higher Default Rates </a:t>
            </a:r>
            <a:br>
              <a:rPr lang="en-US" altLang="en-US" sz="2400" b="1" dirty="0">
                <a:solidFill>
                  <a:srgbClr val="053043"/>
                </a:solidFill>
                <a:ea typeface="Times New Roman" panose="02020603050405020304" pitchFamily="18" charset="0"/>
                <a:cs typeface="Times New Roman" panose="02020603050405020304" pitchFamily="18" charset="0"/>
              </a:rPr>
            </a:br>
            <a:r>
              <a:rPr lang="en-US" altLang="en-US" sz="2000" b="1" dirty="0">
                <a:solidFill>
                  <a:srgbClr val="053043"/>
                </a:solidFill>
                <a:ea typeface="Times New Roman" panose="02020603050405020304" pitchFamily="18" charset="0"/>
                <a:cs typeface="Times New Roman" panose="02020603050405020304" pitchFamily="18" charset="0"/>
              </a:rPr>
              <a:t> </a:t>
            </a:r>
            <a:endParaRPr lang="en-US" altLang="en-US" sz="2000" dirty="0">
              <a:solidFill>
                <a:srgbClr val="053043"/>
              </a:solidFill>
            </a:endParaRPr>
          </a:p>
          <a:p>
            <a:pPr algn="ctr" eaLnBrk="0" fontAlgn="base" hangingPunct="0">
              <a:spcBef>
                <a:spcPct val="0"/>
              </a:spcBef>
              <a:spcAft>
                <a:spcPct val="0"/>
              </a:spcAft>
            </a:pPr>
            <a:r>
              <a:rPr lang="en-US" altLang="en-US" sz="2000" dirty="0">
                <a:solidFill>
                  <a:srgbClr val="053043"/>
                </a:solidFill>
                <a:ea typeface="Times New Roman" panose="02020603050405020304" pitchFamily="18" charset="0"/>
                <a:cs typeface="Times New Roman" panose="02020603050405020304" pitchFamily="18" charset="0"/>
              </a:rPr>
              <a:t>Students with less student debt are least likely to pay back their loans, because many do not have jobs that pay well. </a:t>
            </a:r>
            <a:br>
              <a:rPr lang="en-US" altLang="en-US" sz="2000" dirty="0">
                <a:solidFill>
                  <a:srgbClr val="053043"/>
                </a:solidFill>
                <a:ea typeface="Times New Roman" panose="02020603050405020304" pitchFamily="18" charset="0"/>
                <a:cs typeface="Times New Roman" panose="02020603050405020304" pitchFamily="18" charset="0"/>
              </a:rPr>
            </a:br>
            <a:r>
              <a:rPr lang="en-US" altLang="en-US" sz="2000" dirty="0">
                <a:solidFill>
                  <a:srgbClr val="053043"/>
                </a:solidFill>
                <a:ea typeface="Times New Roman" panose="02020603050405020304" pitchFamily="18" charset="0"/>
                <a:cs typeface="Times New Roman" panose="02020603050405020304" pitchFamily="18" charset="0"/>
              </a:rPr>
              <a:t> </a:t>
            </a:r>
            <a:endParaRPr lang="en-US" altLang="en-US" sz="20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$1,000 to $5,000					34%</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$5,000 to $10,000					29%</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$10,000 to $25,000					24%</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$25,000 to $50,000					21%</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$50,000 to $100,000				21%</a:t>
            </a:r>
            <a:endParaRPr lang="en-US" altLang="en-US" sz="2400" dirty="0">
              <a:solidFill>
                <a:srgbClr val="053043"/>
              </a:solidFill>
            </a:endParaRPr>
          </a:p>
          <a:p>
            <a:pPr lvl="3" eaLnBrk="0" fontAlgn="base" hangingPunct="0">
              <a:spcBef>
                <a:spcPct val="0"/>
              </a:spcBef>
              <a:spcAft>
                <a:spcPct val="0"/>
              </a:spcAft>
            </a:pPr>
            <a:r>
              <a:rPr lang="en-US" altLang="en-US" sz="2400" dirty="0">
                <a:solidFill>
                  <a:srgbClr val="053043"/>
                </a:solidFill>
                <a:ea typeface="Times New Roman" panose="02020603050405020304" pitchFamily="18" charset="0"/>
                <a:cs typeface="Times New Roman" panose="02020603050405020304" pitchFamily="18" charset="0"/>
              </a:rPr>
              <a:t>more than $100,000					18%</a:t>
            </a:r>
            <a:endParaRPr lang="en-US" altLang="en-US" sz="2400" dirty="0">
              <a:solidFill>
                <a:srgbClr val="053043"/>
              </a:solidFill>
            </a:endParaRPr>
          </a:p>
          <a:p>
            <a:pPr eaLnBrk="0" fontAlgn="base" hangingPunct="0">
              <a:spcBef>
                <a:spcPct val="0"/>
              </a:spcBef>
              <a:spcAft>
                <a:spcPct val="0"/>
              </a:spcAft>
            </a:pPr>
            <a:endParaRPr lang="en-US" altLang="en-US" sz="1200" dirty="0">
              <a:solidFill>
                <a:srgbClr val="053043"/>
              </a:solidFill>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1200" i="1" dirty="0">
                <a:solidFill>
                  <a:srgbClr val="C00000"/>
                </a:solidFill>
                <a:ea typeface="Times New Roman" panose="02020603050405020304" pitchFamily="18" charset="0"/>
                <a:cs typeface="Times New Roman" panose="02020603050405020304" pitchFamily="18" charset="0"/>
              </a:rPr>
              <a:t>Among graduate and undergraduate borrowers who left school in 2009, share who defaulted by 2014. </a:t>
            </a:r>
            <a:endParaRPr lang="en-US" altLang="en-US" sz="1200" i="1" dirty="0">
              <a:solidFill>
                <a:srgbClr val="C00000"/>
              </a:solidFill>
              <a:ea typeface="Times New Roman" panose="02020603050405020304" pitchFamily="18" charset="0"/>
            </a:endParaRPr>
          </a:p>
          <a:p>
            <a:pPr eaLnBrk="0" fontAlgn="base" hangingPunct="0">
              <a:spcBef>
                <a:spcPct val="0"/>
              </a:spcBef>
              <a:spcAft>
                <a:spcPct val="0"/>
              </a:spcAft>
            </a:pPr>
            <a:r>
              <a:rPr lang="en-US" altLang="en-US" sz="1200" i="1" dirty="0">
                <a:solidFill>
                  <a:srgbClr val="C00000"/>
                </a:solidFill>
                <a:ea typeface="Times New Roman" panose="02020603050405020304" pitchFamily="18" charset="0"/>
              </a:rPr>
              <a:t>Sources: Federal Reserve Bank of New York Consumer Credit Panel and Equifax (Published in TheUpshot, NYT, August 31, 2015)</a:t>
            </a:r>
            <a:r>
              <a:rPr lang="en-US" altLang="en-US" sz="800" i="1" dirty="0">
                <a:solidFill>
                  <a:srgbClr val="C00000"/>
                </a:solidFill>
              </a:rPr>
              <a:t> </a:t>
            </a:r>
            <a:endParaRPr lang="en-US" altLang="en-US" sz="2000" i="1" dirty="0">
              <a:solidFill>
                <a:srgbClr val="C00000"/>
              </a:solidFill>
            </a:endParaRPr>
          </a:p>
        </p:txBody>
      </p:sp>
      <p:sp>
        <p:nvSpPr>
          <p:cNvPr id="4" name="Title 1"/>
          <p:cNvSpPr txBox="1">
            <a:spLocks/>
          </p:cNvSpPr>
          <p:nvPr/>
        </p:nvSpPr>
        <p:spPr>
          <a:xfrm>
            <a:off x="457200" y="467360"/>
            <a:ext cx="8229600" cy="944880"/>
          </a:xfrm>
          <a:prstGeom prst="rect">
            <a:avLst/>
          </a:prstGeom>
        </p:spPr>
        <p:txBody>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r>
              <a:rPr lang="en-US" dirty="0" smtClean="0">
                <a:solidFill>
                  <a:srgbClr val="053043"/>
                </a:solidFill>
                <a:effectLst>
                  <a:outerShdw blurRad="38100" dist="38100" dir="2700000" algn="tl">
                    <a:srgbClr val="000000">
                      <a:alpha val="43137"/>
                    </a:srgbClr>
                  </a:outerShdw>
                </a:effectLst>
              </a:rPr>
              <a:t>Why is Reverse Transfer Important?</a:t>
            </a:r>
            <a:endParaRPr lang="en-US" dirty="0">
              <a:solidFill>
                <a:srgbClr val="053043"/>
              </a:solidFill>
              <a:effectLst>
                <a:outerShdw blurRad="38100" dist="38100" dir="2700000" algn="tl">
                  <a:srgbClr val="000000">
                    <a:alpha val="43137"/>
                  </a:srgbClr>
                </a:outerShdw>
              </a:effectLst>
            </a:endParaRPr>
          </a:p>
        </p:txBody>
      </p:sp>
      <p:sp>
        <p:nvSpPr>
          <p:cNvPr id="5" name="Oval 4"/>
          <p:cNvSpPr/>
          <p:nvPr/>
        </p:nvSpPr>
        <p:spPr>
          <a:xfrm>
            <a:off x="1473798" y="2786231"/>
            <a:ext cx="5981251" cy="1333948"/>
          </a:xfrm>
          <a:prstGeom prst="ellipse">
            <a:avLst/>
          </a:prstGeom>
          <a:noFill/>
          <a:ln w="8572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cxnSp>
        <p:nvCxnSpPr>
          <p:cNvPr id="6" name="Straight Connector 5"/>
          <p:cNvCxnSpPr/>
          <p:nvPr/>
        </p:nvCxnSpPr>
        <p:spPr>
          <a:xfrm>
            <a:off x="347799" y="1108246"/>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44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24714" y="2796636"/>
            <a:ext cx="5368952" cy="954107"/>
          </a:xfrm>
          <a:prstGeom prst="rect">
            <a:avLst/>
          </a:prstGeom>
          <a:noFill/>
        </p:spPr>
        <p:txBody>
          <a:bodyPr wrap="square" rtlCol="0">
            <a:spAutoFit/>
          </a:bodyPr>
          <a:lstStyle/>
          <a:p>
            <a:pPr algn="ctr"/>
            <a:r>
              <a:rPr lang="en-US" sz="2800" b="1" dirty="0" smtClean="0">
                <a:solidFill>
                  <a:srgbClr val="FFFFFF"/>
                </a:solidFill>
                <a:effectLst>
                  <a:outerShdw blurRad="38100" dist="38100" dir="2700000" algn="tl">
                    <a:srgbClr val="000000">
                      <a:alpha val="43137"/>
                    </a:srgbClr>
                  </a:outerShdw>
                </a:effectLst>
              </a:rPr>
              <a:t>Students receive</a:t>
            </a:r>
          </a:p>
          <a:p>
            <a:pPr algn="ctr"/>
            <a:r>
              <a:rPr lang="en-US" sz="2800" b="1" dirty="0" smtClean="0">
                <a:solidFill>
                  <a:srgbClr val="FFFFFF"/>
                </a:solidFill>
                <a:effectLst>
                  <a:outerShdw blurRad="38100" dist="38100" dir="2700000" algn="tl">
                    <a:srgbClr val="000000">
                      <a:alpha val="43137"/>
                    </a:srgbClr>
                  </a:outerShdw>
                </a:effectLst>
              </a:rPr>
              <a:t>credentials they have earned!</a:t>
            </a:r>
            <a:endParaRPr lang="en-US" sz="2800" b="1" dirty="0">
              <a:solidFill>
                <a:srgbClr val="FFFFFF"/>
              </a:solidFill>
              <a:effectLst>
                <a:outerShdw blurRad="38100" dist="38100" dir="2700000" algn="tl">
                  <a:srgbClr val="000000">
                    <a:alpha val="43137"/>
                  </a:srgbClr>
                </a:outerShdw>
              </a:effectLst>
            </a:endParaRPr>
          </a:p>
        </p:txBody>
      </p:sp>
      <p:sp>
        <p:nvSpPr>
          <p:cNvPr id="3" name="TextBox 2"/>
          <p:cNvSpPr txBox="1"/>
          <p:nvPr/>
        </p:nvSpPr>
        <p:spPr>
          <a:xfrm>
            <a:off x="3674379" y="391885"/>
            <a:ext cx="5469622" cy="553998"/>
          </a:xfrm>
          <a:prstGeom prst="rect">
            <a:avLst/>
          </a:prstGeom>
          <a:noFill/>
        </p:spPr>
        <p:txBody>
          <a:bodyPr wrap="square" rtlCol="0">
            <a:spAutoFit/>
          </a:bodyPr>
          <a:lstStyle/>
          <a:p>
            <a:pPr algn="ctr"/>
            <a:r>
              <a:rPr lang="en-US" sz="3000" b="1" dirty="0" smtClean="0">
                <a:solidFill>
                  <a:srgbClr val="FFFFFF"/>
                </a:solidFill>
              </a:rPr>
              <a:t>MOST important reason</a:t>
            </a:r>
            <a:endParaRPr lang="en-US" sz="3000" b="1" dirty="0">
              <a:solidFill>
                <a:srgbClr val="FFFFFF"/>
              </a:solidFill>
            </a:endParaRPr>
          </a:p>
        </p:txBody>
      </p:sp>
    </p:spTree>
    <p:extLst>
      <p:ext uri="{BB962C8B-B14F-4D97-AF65-F5344CB8AC3E}">
        <p14:creationId xmlns:p14="http://schemas.microsoft.com/office/powerpoint/2010/main" val="4244214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TLogo.png"/>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30916" y="343098"/>
            <a:ext cx="3797396" cy="1016310"/>
          </a:xfrm>
          <a:prstGeom prst="rect">
            <a:avLst/>
          </a:prstGeom>
        </p:spPr>
      </p:pic>
      <p:sp>
        <p:nvSpPr>
          <p:cNvPr id="5" name="TextBox 4"/>
          <p:cNvSpPr txBox="1"/>
          <p:nvPr/>
        </p:nvSpPr>
        <p:spPr>
          <a:xfrm>
            <a:off x="202923" y="1786841"/>
            <a:ext cx="5015460" cy="4493538"/>
          </a:xfrm>
          <a:prstGeom prst="rect">
            <a:avLst/>
          </a:prstGeom>
          <a:noFill/>
        </p:spPr>
        <p:txBody>
          <a:bodyPr wrap="square" rtlCol="0">
            <a:spAutoFit/>
          </a:bodyPr>
          <a:lstStyle/>
          <a:p>
            <a:pPr marL="342900" indent="-342900">
              <a:buFont typeface="Arial" panose="020B0604020202020204" pitchFamily="34" charset="0"/>
              <a:buChar char="•"/>
            </a:pPr>
            <a:r>
              <a:rPr lang="en-US" sz="2200" dirty="0" smtClean="0">
                <a:solidFill>
                  <a:srgbClr val="F2F2F2"/>
                </a:solidFill>
                <a:effectLst>
                  <a:outerShdw blurRad="38100" dist="38100" dir="2700000" algn="tl">
                    <a:srgbClr val="000000">
                      <a:alpha val="43137"/>
                    </a:srgbClr>
                  </a:outerShdw>
                </a:effectLst>
              </a:rPr>
              <a:t>The </a:t>
            </a:r>
            <a:r>
              <a:rPr lang="en-US" sz="2200" b="1" dirty="0" smtClean="0">
                <a:solidFill>
                  <a:srgbClr val="F2F2F2"/>
                </a:solidFill>
                <a:effectLst>
                  <a:outerShdw blurRad="38100" dist="38100" dir="2700000" algn="tl">
                    <a:srgbClr val="000000">
                      <a:alpha val="43137"/>
                    </a:srgbClr>
                  </a:outerShdw>
                </a:effectLst>
              </a:rPr>
              <a:t>ONLY </a:t>
            </a:r>
            <a:r>
              <a:rPr lang="en-US" sz="2200" dirty="0" smtClean="0">
                <a:solidFill>
                  <a:srgbClr val="F2F2F2"/>
                </a:solidFill>
                <a:effectLst>
                  <a:outerShdw blurRad="38100" dist="38100" dir="2700000" algn="tl">
                    <a:srgbClr val="000000">
                      <a:alpha val="43137"/>
                    </a:srgbClr>
                  </a:outerShdw>
                </a:effectLst>
              </a:rPr>
              <a:t>national solution to provide the ability to exchange course and grade data for awarding degrees.  </a:t>
            </a:r>
          </a:p>
          <a:p>
            <a:pPr marL="342900" indent="-342900">
              <a:buFont typeface="Arial" panose="020B0604020202020204" pitchFamily="34" charset="0"/>
              <a:buChar char="•"/>
            </a:pPr>
            <a:endParaRPr lang="en-US" sz="2200" dirty="0" smtClean="0">
              <a:solidFill>
                <a:srgbClr val="F2F2F2"/>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200" b="1" dirty="0" smtClean="0">
                <a:solidFill>
                  <a:srgbClr val="F2F2F2"/>
                </a:solidFill>
                <a:effectLst>
                  <a:outerShdw blurRad="38100" dist="38100" dir="2700000" algn="tl">
                    <a:srgbClr val="000000">
                      <a:alpha val="43137"/>
                    </a:srgbClr>
                  </a:outerShdw>
                </a:effectLst>
              </a:rPr>
              <a:t>Supporting your student success </a:t>
            </a:r>
            <a:r>
              <a:rPr lang="en-US" sz="2200" dirty="0" smtClean="0">
                <a:solidFill>
                  <a:srgbClr val="F2F2F2"/>
                </a:solidFill>
                <a:effectLst>
                  <a:outerShdw blurRad="38100" dist="38100" dir="2700000" algn="tl">
                    <a:srgbClr val="000000">
                      <a:alpha val="43137"/>
                    </a:srgbClr>
                  </a:outerShdw>
                </a:effectLst>
              </a:rPr>
              <a:t>initiatives by helping to increase both associate and bachelor degree attainment</a:t>
            </a:r>
          </a:p>
          <a:p>
            <a:pPr marL="342900" indent="-342900">
              <a:buFont typeface="Arial" panose="020B0604020202020204" pitchFamily="34" charset="0"/>
              <a:buChar char="•"/>
            </a:pPr>
            <a:endParaRPr lang="en-US" sz="2200" dirty="0" smtClean="0">
              <a:solidFill>
                <a:srgbClr val="F2F2F2"/>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200" b="1" dirty="0" smtClean="0">
                <a:solidFill>
                  <a:srgbClr val="F2F2F2"/>
                </a:solidFill>
                <a:effectLst>
                  <a:outerShdw blurRad="38100" dist="38100" dir="2700000" algn="tl">
                    <a:srgbClr val="000000">
                      <a:alpha val="43137"/>
                    </a:srgbClr>
                  </a:outerShdw>
                </a:effectLst>
              </a:rPr>
              <a:t>Alleviating the workload </a:t>
            </a:r>
            <a:r>
              <a:rPr lang="en-US" sz="2200" dirty="0" smtClean="0">
                <a:solidFill>
                  <a:srgbClr val="F2F2F2"/>
                </a:solidFill>
                <a:effectLst>
                  <a:outerShdw blurRad="38100" dist="38100" dir="2700000" algn="tl">
                    <a:srgbClr val="000000">
                      <a:alpha val="43137"/>
                    </a:srgbClr>
                  </a:outerShdw>
                </a:effectLst>
              </a:rPr>
              <a:t>for community colleges and universities in the reverse transfer process. </a:t>
            </a:r>
            <a:endParaRPr lang="en-US" sz="2200" dirty="0">
              <a:solidFill>
                <a:srgbClr val="F2F2F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05209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3801034" y="1341120"/>
            <a:ext cx="4885766" cy="5214755"/>
          </a:xfrm>
          <a:prstGeom prst="rect">
            <a:avLst/>
          </a:prstGeom>
        </p:spPr>
        <p:txBody>
          <a:bodyPr>
            <a:normAutofit fontScale="77500" lnSpcReduction="20000"/>
          </a:bodyPr>
          <a:lstStyle/>
          <a:p>
            <a:pPr>
              <a:lnSpc>
                <a:spcPct val="100000"/>
              </a:lnSpc>
              <a:spcBef>
                <a:spcPts val="0"/>
              </a:spcBef>
              <a:spcAft>
                <a:spcPts val="2400"/>
              </a:spcAft>
              <a:buClr>
                <a:srgbClr val="FFFFFF"/>
              </a:buClr>
            </a:pPr>
            <a:r>
              <a:rPr lang="en-US" sz="2800" dirty="0" smtClean="0">
                <a:solidFill>
                  <a:srgbClr val="FFFFFF"/>
                </a:solidFill>
              </a:rPr>
              <a:t>Most students are mobile</a:t>
            </a:r>
          </a:p>
          <a:p>
            <a:pPr lvl="1">
              <a:lnSpc>
                <a:spcPct val="100000"/>
              </a:lnSpc>
              <a:spcBef>
                <a:spcPts val="0"/>
              </a:spcBef>
              <a:spcAft>
                <a:spcPts val="2400"/>
              </a:spcAft>
              <a:buClr>
                <a:srgbClr val="FFFFFF"/>
              </a:buClr>
            </a:pPr>
            <a:r>
              <a:rPr lang="en-US" sz="2800" dirty="0" smtClean="0">
                <a:solidFill>
                  <a:srgbClr val="FFFFFF"/>
                </a:solidFill>
              </a:rPr>
              <a:t> </a:t>
            </a:r>
            <a:r>
              <a:rPr lang="en-US" sz="2800" dirty="0" smtClean="0">
                <a:solidFill>
                  <a:srgbClr val="FFFFFF"/>
                </a:solidFill>
                <a:effectLst>
                  <a:outerShdw blurRad="38100" dist="38100" dir="2700000" algn="tl">
                    <a:srgbClr val="000000">
                      <a:alpha val="43137"/>
                    </a:srgbClr>
                  </a:outerShdw>
                </a:effectLst>
              </a:rPr>
              <a:t>54% </a:t>
            </a:r>
            <a:r>
              <a:rPr lang="en-US" sz="2800" dirty="0">
                <a:solidFill>
                  <a:srgbClr val="FFFFFF"/>
                </a:solidFill>
              </a:rPr>
              <a:t>of </a:t>
            </a:r>
            <a:r>
              <a:rPr lang="en-US" sz="2800" dirty="0" smtClean="0">
                <a:solidFill>
                  <a:srgbClr val="FFFFFF"/>
                </a:solidFill>
              </a:rPr>
              <a:t>enrollments (transfer ins and outs) </a:t>
            </a:r>
            <a:r>
              <a:rPr lang="en-US" sz="2800" dirty="0">
                <a:solidFill>
                  <a:srgbClr val="FFFFFF"/>
                </a:solidFill>
              </a:rPr>
              <a:t>at a typical </a:t>
            </a:r>
            <a:r>
              <a:rPr lang="en-US" sz="2800" dirty="0" smtClean="0">
                <a:solidFill>
                  <a:srgbClr val="FFFFFF"/>
                </a:solidFill>
              </a:rPr>
              <a:t>institution, </a:t>
            </a:r>
            <a:r>
              <a:rPr lang="en-US" sz="2800" dirty="0">
                <a:solidFill>
                  <a:srgbClr val="FFFFFF"/>
                </a:solidFill>
              </a:rPr>
              <a:t>on average, are mobile at any given time</a:t>
            </a:r>
            <a:endParaRPr lang="en-US" sz="2800" dirty="0" smtClean="0">
              <a:solidFill>
                <a:srgbClr val="FFFFFF"/>
              </a:solidFill>
            </a:endParaRPr>
          </a:p>
          <a:p>
            <a:pPr>
              <a:lnSpc>
                <a:spcPct val="100000"/>
              </a:lnSpc>
              <a:spcBef>
                <a:spcPts val="0"/>
              </a:spcBef>
              <a:spcAft>
                <a:spcPts val="2400"/>
              </a:spcAft>
              <a:buClr>
                <a:srgbClr val="FFFFFF"/>
              </a:buClr>
            </a:pPr>
            <a:r>
              <a:rPr lang="en-US" sz="2800" dirty="0" smtClean="0">
                <a:solidFill>
                  <a:srgbClr val="FFFFFF"/>
                </a:solidFill>
              </a:rPr>
              <a:t>Successful students are more mobile</a:t>
            </a:r>
          </a:p>
          <a:p>
            <a:pPr>
              <a:lnSpc>
                <a:spcPct val="100000"/>
              </a:lnSpc>
              <a:spcBef>
                <a:spcPts val="0"/>
              </a:spcBef>
              <a:spcAft>
                <a:spcPts val="2400"/>
              </a:spcAft>
              <a:buClr>
                <a:srgbClr val="FFFFFF"/>
              </a:buClr>
            </a:pPr>
            <a:r>
              <a:rPr lang="en-US" sz="2800" dirty="0" smtClean="0">
                <a:solidFill>
                  <a:srgbClr val="FFFFFF"/>
                </a:solidFill>
              </a:rPr>
              <a:t>Transfer patterns are complex</a:t>
            </a:r>
          </a:p>
          <a:p>
            <a:pPr lvl="1">
              <a:lnSpc>
                <a:spcPct val="100000"/>
              </a:lnSpc>
              <a:spcBef>
                <a:spcPts val="0"/>
              </a:spcBef>
              <a:spcAft>
                <a:spcPts val="2400"/>
              </a:spcAft>
              <a:buClr>
                <a:srgbClr val="FFFFFF"/>
              </a:buClr>
            </a:pPr>
            <a:r>
              <a:rPr lang="en-US" sz="4100" b="1" dirty="0" smtClean="0">
                <a:solidFill>
                  <a:srgbClr val="FFFFFF"/>
                </a:solidFill>
                <a:effectLst>
                  <a:outerShdw blurRad="38100" dist="38100" dir="2700000" algn="tl">
                    <a:srgbClr val="000000">
                      <a:alpha val="43137"/>
                    </a:srgbClr>
                  </a:outerShdw>
                </a:effectLst>
              </a:rPr>
              <a:t>¼ </a:t>
            </a:r>
            <a:r>
              <a:rPr lang="en-US" sz="2800" b="1" dirty="0" smtClean="0">
                <a:solidFill>
                  <a:srgbClr val="FFFFFF"/>
                </a:solidFill>
                <a:effectLst>
                  <a:outerShdw blurRad="38100" dist="38100" dir="2700000" algn="tl">
                    <a:srgbClr val="000000">
                      <a:alpha val="43137"/>
                    </a:srgbClr>
                  </a:outerShdw>
                </a:effectLst>
              </a:rPr>
              <a:t>of all transfers move between states</a:t>
            </a:r>
          </a:p>
          <a:p>
            <a:pPr marL="0" indent="0" algn="ctr">
              <a:lnSpc>
                <a:spcPct val="100000"/>
              </a:lnSpc>
              <a:spcBef>
                <a:spcPts val="0"/>
              </a:spcBef>
              <a:spcAft>
                <a:spcPts val="2400"/>
              </a:spcAft>
              <a:buNone/>
            </a:pPr>
            <a:r>
              <a:rPr lang="en-US" sz="3200" b="1" dirty="0" smtClean="0">
                <a:solidFill>
                  <a:srgbClr val="FFFFFF"/>
                </a:solidFill>
                <a:effectLst>
                  <a:outerShdw blurRad="38100" dist="38100" dir="2700000" algn="tl">
                    <a:srgbClr val="000000">
                      <a:alpha val="43137"/>
                    </a:srgbClr>
                  </a:outerShdw>
                </a:effectLst>
              </a:rPr>
              <a:t>Reverse transfer can make the difference </a:t>
            </a:r>
            <a:endParaRPr lang="en-US" dirty="0"/>
          </a:p>
        </p:txBody>
      </p:sp>
      <p:sp>
        <p:nvSpPr>
          <p:cNvPr id="7" name="TextBox 6"/>
          <p:cNvSpPr txBox="1"/>
          <p:nvPr/>
        </p:nvSpPr>
        <p:spPr>
          <a:xfrm>
            <a:off x="3925823" y="391885"/>
            <a:ext cx="4872705" cy="553998"/>
          </a:xfrm>
          <a:prstGeom prst="rect">
            <a:avLst/>
          </a:prstGeom>
          <a:noFill/>
        </p:spPr>
        <p:txBody>
          <a:bodyPr wrap="square" rtlCol="0">
            <a:spAutoFit/>
          </a:bodyPr>
          <a:lstStyle/>
          <a:p>
            <a:pPr algn="ctr"/>
            <a:r>
              <a:rPr lang="en-US" sz="3000" b="1" dirty="0" smtClean="0">
                <a:solidFill>
                  <a:srgbClr val="FFFFFF"/>
                </a:solidFill>
              </a:rPr>
              <a:t>Why A National Solution?</a:t>
            </a:r>
            <a:endParaRPr lang="en-US" sz="3000"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6310474"/>
            <a:ext cx="3263906" cy="490801"/>
          </a:xfrm>
          <a:prstGeom prst="rect">
            <a:avLst/>
          </a:prstGeom>
        </p:spPr>
      </p:pic>
    </p:spTree>
    <p:extLst>
      <p:ext uri="{BB962C8B-B14F-4D97-AF65-F5344CB8AC3E}">
        <p14:creationId xmlns:p14="http://schemas.microsoft.com/office/powerpoint/2010/main" val="2755651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858000"/>
          </a:xfrm>
          <a:prstGeom prst="rect">
            <a:avLst/>
          </a:prstGeom>
          <a:solidFill>
            <a:srgbClr val="FFFFFF"/>
          </a:solidFill>
        </p:spPr>
        <p:txBody>
          <a:bodyPr wrap="square" rtlCol="0">
            <a:spAutoFit/>
          </a:bodyPr>
          <a:lstStyle/>
          <a:p>
            <a:endParaRPr lang="en-US" dirty="0">
              <a:solidFill>
                <a:srgbClr val="003144"/>
              </a:solidFill>
            </a:endParaRPr>
          </a:p>
        </p:txBody>
      </p:sp>
      <p:sp>
        <p:nvSpPr>
          <p:cNvPr id="4" name="Slide Number Placeholder 3"/>
          <p:cNvSpPr txBox="1">
            <a:spLocks/>
          </p:cNvSpPr>
          <p:nvPr/>
        </p:nvSpPr>
        <p:spPr>
          <a:xfrm>
            <a:off x="8438040" y="6359505"/>
            <a:ext cx="497520" cy="196371"/>
          </a:xfrm>
          <a:prstGeom prst="rect">
            <a:avLst/>
          </a:prstGeom>
        </p:spPr>
        <p:txBody>
          <a:bodyP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4AA880-58C2-F143-AB9C-BE7C7816A5B0}" type="slidenum">
              <a:rPr lang="en-US" smtClean="0">
                <a:solidFill>
                  <a:srgbClr val="F2F2F2"/>
                </a:solidFill>
              </a:rPr>
              <a:pPr/>
              <a:t>24</a:t>
            </a:fld>
            <a:endParaRPr lang="en-US" dirty="0">
              <a:solidFill>
                <a:srgbClr val="F2F2F2"/>
              </a:solidFill>
            </a:endParaRPr>
          </a:p>
        </p:txBody>
      </p:sp>
      <p:sp>
        <p:nvSpPr>
          <p:cNvPr id="5" name="TextBox 4"/>
          <p:cNvSpPr txBox="1"/>
          <p:nvPr/>
        </p:nvSpPr>
        <p:spPr>
          <a:xfrm>
            <a:off x="317006" y="518209"/>
            <a:ext cx="8508240" cy="553998"/>
          </a:xfrm>
          <a:prstGeom prst="rect">
            <a:avLst/>
          </a:prstGeom>
          <a:noFill/>
        </p:spPr>
        <p:txBody>
          <a:bodyPr wrap="square" rtlCol="0">
            <a:spAutoFit/>
          </a:bodyPr>
          <a:lstStyle/>
          <a:p>
            <a:pPr algn="ctr"/>
            <a:r>
              <a:rPr lang="en-US" sz="3000" b="1" dirty="0" smtClean="0">
                <a:solidFill>
                  <a:srgbClr val="003144"/>
                </a:solidFill>
              </a:rPr>
              <a:t>How does Reverse Transfer work?</a:t>
            </a:r>
            <a:endParaRPr lang="en-US" sz="3000" b="1" dirty="0">
              <a:solidFill>
                <a:srgbClr val="003144"/>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2544"/>
            <a:ext cx="9144001" cy="4176286"/>
          </a:xfrm>
          <a:prstGeom prst="rect">
            <a:avLst/>
          </a:prstGeom>
        </p:spPr>
      </p:pic>
      <p:cxnSp>
        <p:nvCxnSpPr>
          <p:cNvPr id="7" name="Straight Connector 6"/>
          <p:cNvCxnSpPr/>
          <p:nvPr/>
        </p:nvCxnSpPr>
        <p:spPr>
          <a:xfrm>
            <a:off x="347799" y="1108246"/>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70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625478"/>
            <a:ext cx="8229600" cy="946151"/>
          </a:xfrm>
          <a:prstGeom prst="rect">
            <a:avLst/>
          </a:prstGeom>
        </p:spPr>
        <p:txBody>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r>
              <a:rPr lang="en-US" dirty="0" smtClean="0">
                <a:solidFill>
                  <a:srgbClr val="FFFFFF"/>
                </a:solidFill>
                <a:effectLst>
                  <a:outerShdw blurRad="38100" dist="38100" dir="2700000" algn="tl">
                    <a:srgbClr val="000000">
                      <a:alpha val="43137"/>
                    </a:srgbClr>
                  </a:outerShdw>
                </a:effectLst>
              </a:rPr>
              <a:t>What can the Clearinghouse’s </a:t>
            </a:r>
            <a:br>
              <a:rPr lang="en-US" dirty="0" smtClean="0">
                <a:solidFill>
                  <a:srgbClr val="FFFFFF"/>
                </a:solidFill>
                <a:effectLst>
                  <a:outerShdw blurRad="38100" dist="38100" dir="2700000" algn="tl">
                    <a:srgbClr val="000000">
                      <a:alpha val="43137"/>
                    </a:srgbClr>
                  </a:outerShdw>
                </a:effectLst>
              </a:rPr>
            </a:br>
            <a:r>
              <a:rPr lang="en-US" dirty="0" smtClean="0">
                <a:solidFill>
                  <a:srgbClr val="FFFFFF"/>
                </a:solidFill>
                <a:effectLst>
                  <a:outerShdw blurRad="38100" dist="38100" dir="2700000" algn="tl">
                    <a:srgbClr val="000000">
                      <a:alpha val="43137"/>
                    </a:srgbClr>
                  </a:outerShdw>
                </a:effectLst>
              </a:rPr>
              <a:t>Reverse Transfer do for you?</a:t>
            </a:r>
            <a:endParaRPr lang="en-US" dirty="0">
              <a:solidFill>
                <a:srgbClr val="FFFFFF"/>
              </a:solidFill>
              <a:effectLst>
                <a:outerShdw blurRad="38100" dist="38100" dir="2700000" algn="tl">
                  <a:srgbClr val="000000">
                    <a:alpha val="43137"/>
                  </a:srgbClr>
                </a:outerShdw>
              </a:effectLst>
            </a:endParaRPr>
          </a:p>
        </p:txBody>
      </p:sp>
      <p:sp>
        <p:nvSpPr>
          <p:cNvPr id="4" name="Content Placeholder 2"/>
          <p:cNvSpPr txBox="1">
            <a:spLocks/>
          </p:cNvSpPr>
          <p:nvPr/>
        </p:nvSpPr>
        <p:spPr>
          <a:xfrm>
            <a:off x="609600" y="1749427"/>
            <a:ext cx="8229600" cy="4388908"/>
          </a:xfrm>
          <a:prstGeom prst="rect">
            <a:avLst/>
          </a:prstGeom>
        </p:spPr>
        <p:txBody>
          <a:bodyPr>
            <a:normAutofit fontScale="92500"/>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smtClean="0">
                <a:solidFill>
                  <a:srgbClr val="FFFFFF"/>
                </a:solidFill>
                <a:effectLst>
                  <a:outerShdw blurRad="38100" dist="38100" dir="2700000" algn="tl">
                    <a:srgbClr val="000000">
                      <a:alpha val="43137"/>
                    </a:srgbClr>
                  </a:outerShdw>
                </a:effectLst>
              </a:rPr>
              <a:t>Alleviate the workload by </a:t>
            </a:r>
            <a:r>
              <a:rPr lang="en-US" dirty="0" smtClean="0">
                <a:solidFill>
                  <a:srgbClr val="FFFFFF"/>
                </a:solidFill>
                <a:effectLst>
                  <a:outerShdw blurRad="38100" dist="38100" dir="2700000" algn="tl">
                    <a:srgbClr val="000000">
                      <a:alpha val="43137"/>
                    </a:srgbClr>
                  </a:outerShdw>
                </a:effectLst>
              </a:rPr>
              <a:t>filtering for associate degrees</a:t>
            </a:r>
          </a:p>
          <a:p>
            <a:r>
              <a:rPr lang="en-US" b="1" dirty="0">
                <a:solidFill>
                  <a:srgbClr val="FFFFFF"/>
                </a:solidFill>
                <a:effectLst>
                  <a:outerShdw blurRad="38100" dist="38100" dir="2700000" algn="tl">
                    <a:srgbClr val="000000">
                      <a:alpha val="43137"/>
                    </a:srgbClr>
                  </a:outerShdw>
                </a:effectLst>
              </a:rPr>
              <a:t>Process the students on your timeline by downloading </a:t>
            </a:r>
            <a:r>
              <a:rPr lang="en-US" dirty="0">
                <a:solidFill>
                  <a:srgbClr val="FFFFFF"/>
                </a:solidFill>
                <a:effectLst>
                  <a:outerShdw blurRad="38100" dist="38100" dir="2700000" algn="tl">
                    <a:srgbClr val="000000">
                      <a:alpha val="43137"/>
                    </a:srgbClr>
                  </a:outerShdw>
                </a:effectLst>
              </a:rPr>
              <a:t>cumulative student data when </a:t>
            </a:r>
            <a:r>
              <a:rPr lang="en-US" b="1" dirty="0">
                <a:solidFill>
                  <a:srgbClr val="FFFFFF"/>
                </a:solidFill>
                <a:effectLst>
                  <a:outerShdw blurRad="38100" dist="38100" dir="2700000" algn="tl">
                    <a:srgbClr val="000000">
                      <a:alpha val="43137"/>
                    </a:srgbClr>
                  </a:outerShdw>
                </a:effectLst>
              </a:rPr>
              <a:t>you are ready </a:t>
            </a:r>
            <a:r>
              <a:rPr lang="en-US" dirty="0">
                <a:solidFill>
                  <a:srgbClr val="FFFFFF"/>
                </a:solidFill>
                <a:effectLst>
                  <a:outerShdw blurRad="38100" dist="38100" dir="2700000" algn="tl">
                    <a:srgbClr val="000000">
                      <a:alpha val="43137"/>
                    </a:srgbClr>
                  </a:outerShdw>
                </a:effectLst>
              </a:rPr>
              <a:t>to evaluate for the semester</a:t>
            </a:r>
          </a:p>
          <a:p>
            <a:r>
              <a:rPr lang="en-US" b="1" dirty="0" smtClean="0">
                <a:solidFill>
                  <a:srgbClr val="FFFFFF"/>
                </a:solidFill>
                <a:effectLst>
                  <a:outerShdw blurRad="38100" dist="38100" dir="2700000" algn="tl">
                    <a:srgbClr val="000000">
                      <a:alpha val="43137"/>
                    </a:srgbClr>
                  </a:outerShdw>
                </a:effectLst>
              </a:rPr>
              <a:t>Easily access </a:t>
            </a:r>
            <a:r>
              <a:rPr lang="en-US" dirty="0" smtClean="0">
                <a:solidFill>
                  <a:srgbClr val="FFFFFF"/>
                </a:solidFill>
                <a:effectLst>
                  <a:outerShdw blurRad="38100" dist="38100" dir="2700000" algn="tl">
                    <a:srgbClr val="000000">
                      <a:alpha val="43137"/>
                    </a:srgbClr>
                  </a:outerShdw>
                </a:effectLst>
              </a:rPr>
              <a:t>the student’s information when they call to ask, when can I get my degree? </a:t>
            </a:r>
          </a:p>
          <a:p>
            <a:r>
              <a:rPr lang="en-US" b="1" dirty="0">
                <a:solidFill>
                  <a:srgbClr val="FFFFFF"/>
                </a:solidFill>
                <a:effectLst>
                  <a:outerShdw blurRad="38100" dist="38100" dir="2700000" algn="tl">
                    <a:srgbClr val="000000">
                      <a:alpha val="43137"/>
                    </a:srgbClr>
                  </a:outerShdw>
                </a:effectLst>
              </a:rPr>
              <a:t>NO shuffling </a:t>
            </a:r>
            <a:r>
              <a:rPr lang="en-US" dirty="0">
                <a:solidFill>
                  <a:srgbClr val="FFFFFF"/>
                </a:solidFill>
                <a:effectLst>
                  <a:outerShdw blurRad="38100" dist="38100" dir="2700000" algn="tl">
                    <a:srgbClr val="000000">
                      <a:alpha val="43137"/>
                    </a:srgbClr>
                  </a:outerShdw>
                </a:effectLst>
              </a:rPr>
              <a:t>through different types of transcripts trying to figure out is the student is physically transferring to your institution or is it a reverse transfer student. </a:t>
            </a:r>
          </a:p>
          <a:p>
            <a:r>
              <a:rPr lang="en-US" b="1" dirty="0" smtClean="0">
                <a:solidFill>
                  <a:srgbClr val="FFFFFF"/>
                </a:solidFill>
                <a:effectLst>
                  <a:outerShdw blurRad="38100" dist="38100" dir="2700000" algn="tl">
                    <a:srgbClr val="000000">
                      <a:alpha val="43137"/>
                    </a:srgbClr>
                  </a:outerShdw>
                </a:effectLst>
              </a:rPr>
              <a:t>Your trusted and secure place </a:t>
            </a:r>
            <a:r>
              <a:rPr lang="en-US" dirty="0" smtClean="0">
                <a:solidFill>
                  <a:srgbClr val="FFFFFF"/>
                </a:solidFill>
                <a:effectLst>
                  <a:outerShdw blurRad="38100" dist="38100" dir="2700000" algn="tl">
                    <a:srgbClr val="000000">
                      <a:alpha val="43137"/>
                    </a:srgbClr>
                  </a:outerShdw>
                </a:effectLst>
              </a:rPr>
              <a:t>for all the reverse transfer students</a:t>
            </a:r>
            <a:r>
              <a:rPr lang="en-US" dirty="0">
                <a:solidFill>
                  <a:srgbClr val="FFFFFF"/>
                </a:solidFill>
                <a:effectLst>
                  <a:outerShdw blurRad="38100" dist="38100" dir="2700000" algn="tl">
                    <a:srgbClr val="000000">
                      <a:alpha val="43137"/>
                    </a:srgbClr>
                  </a:outerShdw>
                </a:effectLst>
              </a:rPr>
              <a:t> </a:t>
            </a:r>
            <a:r>
              <a:rPr lang="en-US" dirty="0" smtClean="0">
                <a:solidFill>
                  <a:srgbClr val="FFFFFF"/>
                </a:solidFill>
                <a:effectLst>
                  <a:outerShdw blurRad="38100" dist="38100" dir="2700000" algn="tl">
                    <a:srgbClr val="000000">
                      <a:alpha val="43137"/>
                    </a:srgbClr>
                  </a:outerShdw>
                </a:effectLst>
              </a:rPr>
              <a:t>data           </a:t>
            </a:r>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8983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473078"/>
            <a:ext cx="8229600" cy="946151"/>
          </a:xfrm>
          <a:prstGeom prst="rect">
            <a:avLst/>
          </a:prstGeom>
        </p:spPr>
        <p:txBody>
          <a:bodyPr/>
          <a:lstStyle>
            <a:lvl1pPr algn="ctr" defTabSz="457200" rtl="0" eaLnBrk="1" latinLnBrk="0" hangingPunct="1">
              <a:lnSpc>
                <a:spcPts val="3000"/>
              </a:lnSpc>
              <a:spcBef>
                <a:spcPct val="0"/>
              </a:spcBef>
              <a:buNone/>
              <a:defRPr sz="3000" b="1" i="0" kern="1200">
                <a:solidFill>
                  <a:schemeClr val="bg1"/>
                </a:solidFill>
                <a:latin typeface="Arial"/>
                <a:ea typeface="+mj-ea"/>
                <a:cs typeface="Arial"/>
              </a:defRPr>
            </a:lvl1pPr>
          </a:lstStyle>
          <a:p>
            <a:r>
              <a:rPr lang="en-US">
                <a:solidFill>
                  <a:srgbClr val="FFFFFF"/>
                </a:solidFill>
                <a:effectLst>
                  <a:outerShdw blurRad="38100" dist="38100" dir="2700000" algn="tl">
                    <a:srgbClr val="000000">
                      <a:alpha val="43137"/>
                    </a:srgbClr>
                  </a:outerShdw>
                </a:effectLst>
              </a:rPr>
              <a:t>What can the Clearinghouse’s </a:t>
            </a:r>
            <a:br>
              <a:rPr lang="en-US">
                <a:solidFill>
                  <a:srgbClr val="FFFFFF"/>
                </a:solidFill>
                <a:effectLst>
                  <a:outerShdw blurRad="38100" dist="38100" dir="2700000" algn="tl">
                    <a:srgbClr val="000000">
                      <a:alpha val="43137"/>
                    </a:srgbClr>
                  </a:outerShdw>
                </a:effectLst>
              </a:rPr>
            </a:br>
            <a:r>
              <a:rPr lang="en-US">
                <a:solidFill>
                  <a:srgbClr val="FFFFFF"/>
                </a:solidFill>
                <a:effectLst>
                  <a:outerShdw blurRad="38100" dist="38100" dir="2700000" algn="tl">
                    <a:srgbClr val="000000">
                      <a:alpha val="43137"/>
                    </a:srgbClr>
                  </a:outerShdw>
                </a:effectLst>
              </a:rPr>
              <a:t>Reverse Transfer do for you?</a:t>
            </a:r>
            <a:endParaRPr lang="en-US" dirty="0">
              <a:solidFill>
                <a:srgbClr val="FFFFFF"/>
              </a:solidFill>
              <a:effectLst>
                <a:outerShdw blurRad="38100" dist="38100" dir="2700000" algn="tl">
                  <a:srgbClr val="000000">
                    <a:alpha val="43137"/>
                  </a:srgbClr>
                </a:outerShdw>
              </a:effectLst>
            </a:endParaRPr>
          </a:p>
        </p:txBody>
      </p:sp>
      <p:sp>
        <p:nvSpPr>
          <p:cNvPr id="4" name="Content Placeholder 2"/>
          <p:cNvSpPr txBox="1">
            <a:spLocks/>
          </p:cNvSpPr>
          <p:nvPr/>
        </p:nvSpPr>
        <p:spPr>
          <a:xfrm>
            <a:off x="457200" y="2180491"/>
            <a:ext cx="8229600" cy="3805443"/>
          </a:xfrm>
          <a:prstGeom prst="rect">
            <a:avLst/>
          </a:prstGeom>
        </p:spPr>
        <p:txBody>
          <a:bodyPr>
            <a:normAutofit/>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rgbClr val="FFFFFF"/>
                </a:solidFill>
                <a:effectLst>
                  <a:outerShdw blurRad="38100" dist="38100" dir="2700000" algn="tl">
                    <a:srgbClr val="000000">
                      <a:alpha val="43137"/>
                    </a:srgbClr>
                  </a:outerShdw>
                </a:effectLst>
              </a:rPr>
              <a:t>Help you increase your transfer student retention and graduates </a:t>
            </a:r>
          </a:p>
          <a:p>
            <a:r>
              <a:rPr lang="en-US" dirty="0" smtClean="0">
                <a:solidFill>
                  <a:srgbClr val="FFFFFF"/>
                </a:solidFill>
                <a:effectLst>
                  <a:outerShdw blurRad="38100" dist="38100" dir="2700000" algn="tl">
                    <a:srgbClr val="000000">
                      <a:alpha val="43137"/>
                    </a:srgbClr>
                  </a:outerShdw>
                </a:effectLst>
              </a:rPr>
              <a:t>Opportunity </a:t>
            </a:r>
            <a:r>
              <a:rPr lang="en-US" dirty="0">
                <a:solidFill>
                  <a:srgbClr val="FFFFFF"/>
                </a:solidFill>
                <a:effectLst>
                  <a:outerShdw blurRad="38100" dist="38100" dir="2700000" algn="tl">
                    <a:srgbClr val="000000">
                      <a:alpha val="43137"/>
                    </a:srgbClr>
                  </a:outerShdw>
                </a:effectLst>
              </a:rPr>
              <a:t>to offer Reverse Transfer to </a:t>
            </a:r>
            <a:r>
              <a:rPr lang="en-US" b="1" dirty="0">
                <a:solidFill>
                  <a:srgbClr val="FFFFFF"/>
                </a:solidFill>
                <a:effectLst>
                  <a:outerShdw blurRad="38100" dist="38100" dir="2700000" algn="tl">
                    <a:srgbClr val="000000">
                      <a:alpha val="43137"/>
                    </a:srgbClr>
                  </a:outerShdw>
                </a:effectLst>
              </a:rPr>
              <a:t>ALL</a:t>
            </a:r>
            <a:r>
              <a:rPr lang="en-US" dirty="0">
                <a:solidFill>
                  <a:srgbClr val="FFFFFF"/>
                </a:solidFill>
                <a:effectLst>
                  <a:outerShdw blurRad="38100" dist="38100" dir="2700000" algn="tl">
                    <a:srgbClr val="000000">
                      <a:alpha val="43137"/>
                    </a:srgbClr>
                  </a:outerShdw>
                </a:effectLst>
              </a:rPr>
              <a:t> </a:t>
            </a:r>
            <a:r>
              <a:rPr lang="en-US" b="1" dirty="0">
                <a:solidFill>
                  <a:srgbClr val="FFFFFF"/>
                </a:solidFill>
                <a:effectLst>
                  <a:outerShdw blurRad="38100" dist="38100" dir="2700000" algn="tl">
                    <a:srgbClr val="000000">
                      <a:alpha val="43137"/>
                    </a:srgbClr>
                  </a:outerShdw>
                </a:effectLst>
              </a:rPr>
              <a:t>your transfer students </a:t>
            </a:r>
            <a:r>
              <a:rPr lang="en-US" dirty="0">
                <a:solidFill>
                  <a:srgbClr val="FFFFFF"/>
                </a:solidFill>
                <a:effectLst>
                  <a:outerShdw blurRad="38100" dist="38100" dir="2700000" algn="tl">
                    <a:srgbClr val="000000">
                      <a:alpha val="43137"/>
                    </a:srgbClr>
                  </a:outerShdw>
                </a:effectLst>
              </a:rPr>
              <a:t>no matter where they transferred from across the </a:t>
            </a:r>
            <a:r>
              <a:rPr lang="en-US" dirty="0" smtClean="0">
                <a:solidFill>
                  <a:srgbClr val="FFFFFF"/>
                </a:solidFill>
                <a:effectLst>
                  <a:outerShdw blurRad="38100" dist="38100" dir="2700000" algn="tl">
                    <a:srgbClr val="000000">
                      <a:alpha val="43137"/>
                    </a:srgbClr>
                  </a:outerShdw>
                </a:effectLst>
              </a:rPr>
              <a:t>nation</a:t>
            </a:r>
          </a:p>
          <a:p>
            <a:r>
              <a:rPr lang="en-US" b="1" dirty="0" smtClean="0">
                <a:solidFill>
                  <a:srgbClr val="FFFFFF"/>
                </a:solidFill>
                <a:effectLst>
                  <a:outerShdw blurRad="38100" dist="38100" dir="2700000" algn="tl">
                    <a:srgbClr val="000000">
                      <a:alpha val="43137"/>
                    </a:srgbClr>
                  </a:outerShdw>
                </a:effectLst>
              </a:rPr>
              <a:t>One file </a:t>
            </a:r>
            <a:r>
              <a:rPr lang="en-US" dirty="0" smtClean="0">
                <a:solidFill>
                  <a:srgbClr val="FFFFFF"/>
                </a:solidFill>
                <a:effectLst>
                  <a:outerShdw blurRad="38100" dist="38100" dir="2700000" algn="tl">
                    <a:srgbClr val="000000">
                      <a:alpha val="43137"/>
                    </a:srgbClr>
                  </a:outerShdw>
                </a:effectLst>
              </a:rPr>
              <a:t>submission of course grade data from sending institution</a:t>
            </a:r>
          </a:p>
          <a:p>
            <a:r>
              <a:rPr lang="en-US" dirty="0" smtClean="0">
                <a:solidFill>
                  <a:srgbClr val="FFFFFF"/>
                </a:solidFill>
                <a:effectLst>
                  <a:outerShdw blurRad="38100" dist="38100" dir="2700000" algn="tl">
                    <a:srgbClr val="000000">
                      <a:alpha val="43137"/>
                    </a:srgbClr>
                  </a:outerShdw>
                </a:effectLst>
              </a:rPr>
              <a:t>No need to send transcripts throughout the semester</a:t>
            </a:r>
          </a:p>
          <a:p>
            <a:endParaRPr lang="en-US" dirty="0" smtClean="0">
              <a:solidFill>
                <a:srgbClr val="FFFFFF"/>
              </a:solidFill>
              <a:effectLst>
                <a:outerShdw blurRad="38100" dist="38100" dir="2700000" algn="tl">
                  <a:srgbClr val="000000">
                    <a:alpha val="43137"/>
                  </a:srgbClr>
                </a:outerShdw>
              </a:effectLst>
            </a:endParaRPr>
          </a:p>
          <a:p>
            <a:endParaRPr lang="en-US" dirty="0" smtClean="0">
              <a:solidFill>
                <a:srgbClr val="FFFFFF"/>
              </a:solidFill>
              <a:effectLst>
                <a:outerShdw blurRad="38100" dist="38100" dir="2700000" algn="tl">
                  <a:srgbClr val="000000">
                    <a:alpha val="43137"/>
                  </a:srgbClr>
                </a:outerShdw>
              </a:effectLst>
            </a:endParaRPr>
          </a:p>
          <a:p>
            <a:endParaRPr lang="en-US"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8064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14AA880-58C2-F143-AB9C-BE7C7816A5B0}" type="slidenum">
              <a:rPr lang="en-US" smtClean="0">
                <a:solidFill>
                  <a:srgbClr val="F2F2F2"/>
                </a:solidFill>
              </a:rPr>
              <a:pPr/>
              <a:t>27</a:t>
            </a:fld>
            <a:endParaRPr lang="en-US" dirty="0">
              <a:solidFill>
                <a:srgbClr val="F2F2F2"/>
              </a:solidFill>
            </a:endParaRPr>
          </a:p>
        </p:txBody>
      </p:sp>
      <p:sp>
        <p:nvSpPr>
          <p:cNvPr id="6" name="Title 5"/>
          <p:cNvSpPr>
            <a:spLocks noGrp="1"/>
          </p:cNvSpPr>
          <p:nvPr>
            <p:ph type="title" idx="4294967295"/>
          </p:nvPr>
        </p:nvSpPr>
        <p:spPr>
          <a:xfrm>
            <a:off x="0" y="3602038"/>
            <a:ext cx="9144000" cy="946150"/>
          </a:xfrm>
        </p:spPr>
        <p:txBody>
          <a:bodyPr>
            <a:normAutofit fontScale="90000"/>
          </a:bodyPr>
          <a:lstStyle/>
          <a:p>
            <a:pPr>
              <a:lnSpc>
                <a:spcPct val="100000"/>
              </a:lnSpc>
            </a:pPr>
            <a:r>
              <a:rPr lang="en-US" sz="4000" dirty="0" smtClean="0">
                <a:solidFill>
                  <a:srgbClr val="FFFFFF"/>
                </a:solidFill>
                <a:effectLst>
                  <a:outerShdw blurRad="38100" dist="38100" dir="2700000" algn="tl">
                    <a:srgbClr val="000000">
                      <a:alpha val="43137"/>
                    </a:srgbClr>
                  </a:outerShdw>
                </a:effectLst>
              </a:rPr>
              <a:t>Become Part of the </a:t>
            </a:r>
            <a:br>
              <a:rPr lang="en-US" sz="4000" dirty="0" smtClean="0">
                <a:solidFill>
                  <a:srgbClr val="FFFFFF"/>
                </a:solidFill>
                <a:effectLst>
                  <a:outerShdw blurRad="38100" dist="38100" dir="2700000" algn="tl">
                    <a:srgbClr val="000000">
                      <a:alpha val="43137"/>
                    </a:srgbClr>
                  </a:outerShdw>
                </a:effectLst>
              </a:rPr>
            </a:br>
            <a:r>
              <a:rPr lang="en-US" sz="4000" dirty="0" smtClean="0">
                <a:solidFill>
                  <a:srgbClr val="FFFFFF"/>
                </a:solidFill>
                <a:effectLst>
                  <a:outerShdw blurRad="38100" dist="38100" dir="2700000" algn="tl">
                    <a:srgbClr val="000000">
                      <a:alpha val="43137"/>
                    </a:srgbClr>
                  </a:outerShdw>
                </a:effectLst>
              </a:rPr>
              <a:t>National Solution Today!</a:t>
            </a:r>
            <a:endParaRPr lang="en-US" sz="4000" dirty="0">
              <a:solidFill>
                <a:srgbClr val="FFFF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75" y="333792"/>
            <a:ext cx="8698273" cy="1937298"/>
          </a:xfrm>
          <a:prstGeom prst="rect">
            <a:avLst/>
          </a:prstGeom>
        </p:spPr>
      </p:pic>
    </p:spTree>
    <p:extLst>
      <p:ext uri="{BB962C8B-B14F-4D97-AF65-F5344CB8AC3E}">
        <p14:creationId xmlns:p14="http://schemas.microsoft.com/office/powerpoint/2010/main" val="25305748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idx="4294967295"/>
          </p:nvPr>
        </p:nvSpPr>
        <p:spPr>
          <a:xfrm>
            <a:off x="3752850" y="959637"/>
            <a:ext cx="5182710" cy="946150"/>
          </a:xfrm>
        </p:spPr>
        <p:txBody>
          <a:bodyPr>
            <a:normAutofit/>
          </a:bodyPr>
          <a:lstStyle/>
          <a:p>
            <a:r>
              <a:rPr lang="en-US" sz="3800" dirty="0" smtClean="0"/>
              <a:t>Transcript Services</a:t>
            </a:r>
            <a:endParaRPr lang="en-US" sz="3800" dirty="0"/>
          </a:p>
        </p:txBody>
      </p:sp>
      <p:sp>
        <p:nvSpPr>
          <p:cNvPr id="6" name="Content Placeholder 2"/>
          <p:cNvSpPr>
            <a:spLocks noGrp="1"/>
          </p:cNvSpPr>
          <p:nvPr>
            <p:ph idx="4294967295"/>
          </p:nvPr>
        </p:nvSpPr>
        <p:spPr>
          <a:xfrm>
            <a:off x="3896835" y="2852255"/>
            <a:ext cx="5038725" cy="1850691"/>
          </a:xfrm>
        </p:spPr>
        <p:txBody>
          <a:bodyPr>
            <a:normAutofit/>
          </a:bodyPr>
          <a:lstStyle/>
          <a:p>
            <a:pPr algn="ctr">
              <a:lnSpc>
                <a:spcPct val="100000"/>
              </a:lnSpc>
              <a:buNone/>
            </a:pPr>
            <a:r>
              <a:rPr lang="en-US" sz="2800" b="1" dirty="0" smtClean="0"/>
              <a:t>Your Trusted Source for Postsecondary Transcript Services </a:t>
            </a:r>
            <a:endParaRPr lang="en-US" sz="2800" b="1" dirty="0"/>
          </a:p>
        </p:txBody>
      </p:sp>
    </p:spTree>
    <p:extLst>
      <p:ext uri="{BB962C8B-B14F-4D97-AF65-F5344CB8AC3E}">
        <p14:creationId xmlns:p14="http://schemas.microsoft.com/office/powerpoint/2010/main" val="2780761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4294967295"/>
          </p:nvPr>
        </p:nvSpPr>
        <p:spPr>
          <a:xfrm>
            <a:off x="3791823" y="1094873"/>
            <a:ext cx="5226341" cy="4138864"/>
          </a:xfrm>
        </p:spPr>
        <p:txBody>
          <a:bodyPr>
            <a:noAutofit/>
          </a:bodyPr>
          <a:lstStyle/>
          <a:p>
            <a:pPr indent="-342900">
              <a:spcAft>
                <a:spcPts val="600"/>
              </a:spcAft>
              <a:buClr>
                <a:srgbClr val="FFFFFF"/>
              </a:buClr>
            </a:pPr>
            <a:r>
              <a:rPr lang="en-US" sz="1800" b="1" dirty="0" smtClean="0">
                <a:solidFill>
                  <a:srgbClr val="FFFFFF"/>
                </a:solidFill>
                <a:effectLst>
                  <a:outerShdw blurRad="38100" dist="38100" dir="2700000" algn="tl">
                    <a:srgbClr val="000000">
                      <a:alpha val="43137"/>
                    </a:srgbClr>
                  </a:outerShdw>
                </a:effectLst>
              </a:rPr>
              <a:t>It is our goal to provide you relief </a:t>
            </a:r>
            <a:r>
              <a:rPr lang="en-US" sz="1800" b="1" dirty="0">
                <a:solidFill>
                  <a:srgbClr val="FFFFFF"/>
                </a:solidFill>
                <a:effectLst>
                  <a:outerShdw blurRad="38100" dist="38100" dir="2700000" algn="tl">
                    <a:srgbClr val="000000">
                      <a:alpha val="43137"/>
                    </a:srgbClr>
                  </a:outerShdw>
                </a:effectLst>
              </a:rPr>
              <a:t>from administrative burdens and costs related to the ordering and fulfillment of </a:t>
            </a:r>
            <a:r>
              <a:rPr lang="en-US" sz="1800" b="1" dirty="0" smtClean="0">
                <a:solidFill>
                  <a:srgbClr val="FFFFFF"/>
                </a:solidFill>
                <a:effectLst>
                  <a:outerShdw blurRad="38100" dist="38100" dir="2700000" algn="tl">
                    <a:srgbClr val="000000">
                      <a:alpha val="43137"/>
                    </a:srgbClr>
                  </a:outerShdw>
                </a:effectLst>
              </a:rPr>
              <a:t>transcripts by easing the process and continuing to align ourselves with Strategic Partners such as Ellucian</a:t>
            </a:r>
          </a:p>
          <a:p>
            <a:pPr marL="114300" indent="0">
              <a:spcAft>
                <a:spcPts val="600"/>
              </a:spcAft>
              <a:buClr>
                <a:srgbClr val="FFFFFF"/>
              </a:buClr>
              <a:buNone/>
            </a:pPr>
            <a:endParaRPr lang="en-US" sz="1800" b="1" dirty="0" smtClean="0">
              <a:solidFill>
                <a:srgbClr val="FFFFFF"/>
              </a:solidFill>
              <a:effectLst>
                <a:outerShdw blurRad="38100" dist="38100" dir="2700000" algn="tl">
                  <a:srgbClr val="000000">
                    <a:alpha val="43137"/>
                  </a:srgbClr>
                </a:outerShdw>
              </a:effectLst>
            </a:endParaRPr>
          </a:p>
          <a:p>
            <a:pPr indent="-342900">
              <a:spcAft>
                <a:spcPts val="600"/>
              </a:spcAft>
              <a:buClr>
                <a:srgbClr val="FFFFFF"/>
              </a:buClr>
            </a:pPr>
            <a:r>
              <a:rPr lang="en-US" sz="1800" b="1" dirty="0" smtClean="0">
                <a:solidFill>
                  <a:srgbClr val="FFFFFF"/>
                </a:solidFill>
                <a:effectLst>
                  <a:outerShdw blurRad="38100" dist="38100" dir="2700000" algn="tl">
                    <a:srgbClr val="000000">
                      <a:alpha val="43137"/>
                    </a:srgbClr>
                  </a:outerShdw>
                </a:effectLst>
              </a:rPr>
              <a:t>With nearly 1,000 schools participating in Transcript Services, we strive to continue to make your transcript process easy by providing </a:t>
            </a:r>
            <a:r>
              <a:rPr lang="en-US" sz="1800" b="1" i="1" dirty="0" smtClean="0">
                <a:solidFill>
                  <a:srgbClr val="FFFFFF"/>
                </a:solidFill>
                <a:effectLst>
                  <a:outerShdw blurRad="38100" dist="38100" dir="2700000" algn="tl">
                    <a:srgbClr val="000000">
                      <a:alpha val="43137"/>
                    </a:srgbClr>
                  </a:outerShdw>
                </a:effectLst>
              </a:rPr>
              <a:t>FAST</a:t>
            </a:r>
            <a:r>
              <a:rPr lang="en-US" sz="1800" b="1" dirty="0" smtClean="0">
                <a:solidFill>
                  <a:srgbClr val="FFFFFF"/>
                </a:solidFill>
                <a:effectLst>
                  <a:outerShdw blurRad="38100" dist="38100" dir="2700000" algn="tl">
                    <a:srgbClr val="000000">
                      <a:alpha val="43137"/>
                    </a:srgbClr>
                  </a:outerShdw>
                </a:effectLst>
              </a:rPr>
              <a:t>, </a:t>
            </a:r>
            <a:r>
              <a:rPr lang="en-US" sz="1800" b="1" i="1" dirty="0" smtClean="0">
                <a:solidFill>
                  <a:srgbClr val="FFFFFF"/>
                </a:solidFill>
                <a:effectLst>
                  <a:outerShdw blurRad="38100" dist="38100" dir="2700000" algn="tl">
                    <a:srgbClr val="000000">
                      <a:alpha val="43137"/>
                    </a:srgbClr>
                  </a:outerShdw>
                </a:effectLst>
              </a:rPr>
              <a:t>FASTER</a:t>
            </a:r>
            <a:r>
              <a:rPr lang="en-US" sz="1800" b="1" dirty="0" smtClean="0">
                <a:solidFill>
                  <a:srgbClr val="FFFFFF"/>
                </a:solidFill>
                <a:effectLst>
                  <a:outerShdw blurRad="38100" dist="38100" dir="2700000" algn="tl">
                    <a:srgbClr val="000000">
                      <a:alpha val="43137"/>
                    </a:srgbClr>
                  </a:outerShdw>
                </a:effectLst>
              </a:rPr>
              <a:t>, and </a:t>
            </a:r>
            <a:r>
              <a:rPr lang="en-US" sz="1800" b="1" i="1" dirty="0" smtClean="0">
                <a:solidFill>
                  <a:srgbClr val="FFFFFF"/>
                </a:solidFill>
                <a:effectLst>
                  <a:outerShdw blurRad="38100" dist="38100" dir="2700000" algn="tl">
                    <a:srgbClr val="000000">
                      <a:alpha val="43137"/>
                    </a:srgbClr>
                  </a:outerShdw>
                </a:effectLst>
              </a:rPr>
              <a:t>FASTEST</a:t>
            </a:r>
            <a:r>
              <a:rPr lang="en-US" sz="1800" b="1" dirty="0" smtClean="0">
                <a:solidFill>
                  <a:srgbClr val="FFFFFF"/>
                </a:solidFill>
                <a:effectLst>
                  <a:outerShdw blurRad="38100" dist="38100" dir="2700000" algn="tl">
                    <a:srgbClr val="000000">
                      <a:alpha val="43137"/>
                    </a:srgbClr>
                  </a:outerShdw>
                </a:effectLst>
              </a:rPr>
              <a:t> service</a:t>
            </a:r>
            <a:endParaRPr lang="en-US" sz="1800" b="1" dirty="0">
              <a:solidFill>
                <a:srgbClr val="FFFFFF"/>
              </a:solidFill>
              <a:effectLst>
                <a:outerShdw blurRad="38100" dist="38100" dir="2700000" algn="tl">
                  <a:srgbClr val="000000">
                    <a:alpha val="43137"/>
                  </a:srgbClr>
                </a:outerShdw>
              </a:effectLst>
            </a:endParaRPr>
          </a:p>
        </p:txBody>
      </p:sp>
      <p:grpSp>
        <p:nvGrpSpPr>
          <p:cNvPr id="3" name="Group 2"/>
          <p:cNvGrpSpPr>
            <a:grpSpLocks noChangeAspect="1"/>
          </p:cNvGrpSpPr>
          <p:nvPr/>
        </p:nvGrpSpPr>
        <p:grpSpPr>
          <a:xfrm>
            <a:off x="2289908" y="5142207"/>
            <a:ext cx="1242646" cy="1575486"/>
            <a:chOff x="-2819400" y="-1140322"/>
            <a:chExt cx="4431801" cy="6041520"/>
          </a:xfrm>
        </p:grpSpPr>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819400" y="3288802"/>
              <a:ext cx="4431801" cy="1612396"/>
            </a:xfrm>
            <a:prstGeom prst="rect">
              <a:avLst/>
            </a:prstGeom>
          </p:spPr>
        </p:pic>
        <p:pic>
          <p:nvPicPr>
            <p:cNvPr id="6"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400" y="-1140322"/>
              <a:ext cx="4425950" cy="442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565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idx="4294967295"/>
          </p:nvPr>
        </p:nvSpPr>
        <p:spPr>
          <a:xfrm>
            <a:off x="0" y="1906588"/>
            <a:ext cx="4832350" cy="3541712"/>
          </a:xfrm>
          <a:effectLst/>
        </p:spPr>
        <p:txBody>
          <a:bodyPr>
            <a:normAutofit/>
          </a:bodyPr>
          <a:lstStyle/>
          <a:p>
            <a:pPr indent="0" algn="ctr">
              <a:lnSpc>
                <a:spcPct val="100000"/>
              </a:lnSpc>
              <a:buNone/>
            </a:pPr>
            <a:r>
              <a:rPr lang="en-US" sz="2700" dirty="0">
                <a:latin typeface="+mn-lt"/>
              </a:rPr>
              <a:t>We serve the education community by </a:t>
            </a:r>
            <a:r>
              <a:rPr lang="en-US" sz="2700" i="1" dirty="0">
                <a:solidFill>
                  <a:schemeClr val="bg1"/>
                </a:solidFill>
                <a:latin typeface="+mn-lt"/>
              </a:rPr>
              <a:t>facilitating</a:t>
            </a:r>
            <a:r>
              <a:rPr lang="en-US" sz="2700" dirty="0">
                <a:solidFill>
                  <a:schemeClr val="bg1"/>
                </a:solidFill>
                <a:latin typeface="+mn-lt"/>
              </a:rPr>
              <a:t> </a:t>
            </a:r>
            <a:r>
              <a:rPr lang="en-US" sz="2700" dirty="0">
                <a:latin typeface="+mn-lt"/>
              </a:rPr>
              <a:t>the exchange and understanding of student enrollment, performance, and related </a:t>
            </a:r>
            <a:r>
              <a:rPr lang="en-US" sz="2700" dirty="0" smtClean="0">
                <a:latin typeface="+mn-lt"/>
              </a:rPr>
              <a:t>information.</a:t>
            </a:r>
            <a:endParaRPr lang="en-US" sz="3000" dirty="0">
              <a:latin typeface="+mn-lt"/>
            </a:endParaRPr>
          </a:p>
          <a:p>
            <a:pPr indent="0" algn="ctr">
              <a:buNone/>
            </a:pPr>
            <a:endParaRPr lang="en-US" b="1" dirty="0" smtClean="0">
              <a:latin typeface="Helvetica" pitchFamily="1" charset="0"/>
            </a:endParaRPr>
          </a:p>
        </p:txBody>
      </p:sp>
      <p:sp>
        <p:nvSpPr>
          <p:cNvPr id="5" name="Rectangle 2"/>
          <p:cNvSpPr>
            <a:spLocks noChangeArrowheads="1"/>
          </p:cNvSpPr>
          <p:nvPr/>
        </p:nvSpPr>
        <p:spPr bwMode="auto">
          <a:xfrm>
            <a:off x="286720" y="535385"/>
            <a:ext cx="4881966" cy="857250"/>
          </a:xfrm>
          <a:prstGeom prst="rect">
            <a:avLst/>
          </a:prstGeom>
          <a:noFill/>
          <a:ln w="9525">
            <a:noFill/>
            <a:miter lim="800000"/>
            <a:headEnd/>
            <a:tailEnd/>
          </a:ln>
        </p:spPr>
        <p:txBody>
          <a:bodyPr anchor="ctr"/>
          <a:lstStyle/>
          <a:p>
            <a:pPr algn="ctr" defTabSz="685800" eaLnBrk="0" fontAlgn="base" hangingPunct="0">
              <a:spcBef>
                <a:spcPct val="0"/>
              </a:spcBef>
              <a:spcAft>
                <a:spcPct val="0"/>
              </a:spcAft>
            </a:pPr>
            <a:r>
              <a:rPr lang="en-US" sz="3200" b="1" dirty="0">
                <a:solidFill>
                  <a:srgbClr val="003144"/>
                </a:solidFill>
                <a:effectLst>
                  <a:outerShdw blurRad="38100" dist="38100" dir="2700000" algn="tl">
                    <a:srgbClr val="000000">
                      <a:alpha val="43137"/>
                    </a:srgbClr>
                  </a:outerShdw>
                </a:effectLst>
              </a:rPr>
              <a:t> </a:t>
            </a:r>
            <a:r>
              <a:rPr lang="en-US" sz="3200" b="1" dirty="0">
                <a:solidFill>
                  <a:srgbClr val="003144"/>
                </a:solidFill>
              </a:rPr>
              <a:t>The Clearinghouse Mission</a:t>
            </a:r>
          </a:p>
        </p:txBody>
      </p:sp>
    </p:spTree>
    <p:extLst>
      <p:ext uri="{BB962C8B-B14F-4D97-AF65-F5344CB8AC3E}">
        <p14:creationId xmlns:p14="http://schemas.microsoft.com/office/powerpoint/2010/main" val="16405934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Options</a:t>
            </a:r>
            <a:endParaRPr lang="en-US" dirty="0"/>
          </a:p>
        </p:txBody>
      </p:sp>
      <p:sp>
        <p:nvSpPr>
          <p:cNvPr id="3" name="Content Placeholder 2"/>
          <p:cNvSpPr>
            <a:spLocks noGrp="1"/>
          </p:cNvSpPr>
          <p:nvPr>
            <p:ph idx="1"/>
          </p:nvPr>
        </p:nvSpPr>
        <p:spPr>
          <a:xfrm>
            <a:off x="457200" y="1649897"/>
            <a:ext cx="8229600" cy="4336038"/>
          </a:xfrm>
        </p:spPr>
        <p:txBody>
          <a:bodyPr>
            <a:normAutofit/>
          </a:bodyPr>
          <a:lstStyle/>
          <a:p>
            <a:pPr>
              <a:lnSpc>
                <a:spcPct val="150000"/>
              </a:lnSpc>
            </a:pPr>
            <a:r>
              <a:rPr lang="en-US" sz="2800" dirty="0" smtClean="0"/>
              <a:t>eTranscripts with </a:t>
            </a:r>
            <a:r>
              <a:rPr lang="en-US" sz="2800" dirty="0"/>
              <a:t>Ellucian integration </a:t>
            </a:r>
          </a:p>
          <a:p>
            <a:pPr>
              <a:lnSpc>
                <a:spcPct val="150000"/>
              </a:lnSpc>
            </a:pPr>
            <a:r>
              <a:rPr lang="en-US" sz="2800" dirty="0" smtClean="0"/>
              <a:t>PeopleSoft/Campus Solutions </a:t>
            </a:r>
            <a:r>
              <a:rPr lang="en-US" sz="2800" dirty="0"/>
              <a:t>Integration</a:t>
            </a:r>
          </a:p>
          <a:p>
            <a:pPr>
              <a:lnSpc>
                <a:spcPct val="150000"/>
              </a:lnSpc>
            </a:pPr>
            <a:r>
              <a:rPr lang="en-US" sz="2800" dirty="0" smtClean="0"/>
              <a:t>API integration for any SIS</a:t>
            </a:r>
          </a:p>
          <a:p>
            <a:endParaRPr lang="en-US" dirty="0" smtClean="0"/>
          </a:p>
          <a:p>
            <a:endParaRPr lang="en-US" dirty="0"/>
          </a:p>
        </p:txBody>
      </p:sp>
    </p:spTree>
    <p:extLst>
      <p:ext uri="{BB962C8B-B14F-4D97-AF65-F5344CB8AC3E}">
        <p14:creationId xmlns:p14="http://schemas.microsoft.com/office/powerpoint/2010/main" val="581558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nagit_PPT66DD"/>
          <p:cNvPicPr>
            <a:picLocks noChangeAspect="1"/>
          </p:cNvPicPr>
          <p:nvPr/>
        </p:nvPicPr>
        <p:blipFill rotWithShape="1">
          <a:blip r:embed="rId3" cstate="print">
            <a:extLst>
              <a:ext uri="{28A0092B-C50C-407E-A947-70E740481C1C}">
                <a14:useLocalDpi xmlns:a14="http://schemas.microsoft.com/office/drawing/2010/main" val="0"/>
              </a:ext>
            </a:extLst>
          </a:blip>
          <a:srcRect l="1730" t="2493" r="34471" b="12924"/>
          <a:stretch/>
        </p:blipFill>
        <p:spPr>
          <a:xfrm>
            <a:off x="133847" y="327991"/>
            <a:ext cx="8888548" cy="5734880"/>
          </a:xfrm>
          <a:prstGeom prst="rect">
            <a:avLst/>
          </a:prstGeom>
        </p:spPr>
      </p:pic>
    </p:spTree>
    <p:extLst>
      <p:ext uri="{BB962C8B-B14F-4D97-AF65-F5344CB8AC3E}">
        <p14:creationId xmlns:p14="http://schemas.microsoft.com/office/powerpoint/2010/main" val="70725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9242" y="274638"/>
            <a:ext cx="7327557" cy="1143000"/>
          </a:xfrm>
        </p:spPr>
        <p:txBody>
          <a:bodyPr>
            <a:normAutofit fontScale="90000"/>
          </a:bodyPr>
          <a:lstStyle/>
          <a:p>
            <a:pPr algn="l"/>
            <a:r>
              <a:rPr lang="en-US" b="1" dirty="0" smtClean="0">
                <a:solidFill>
                  <a:srgbClr val="0B2333"/>
                </a:solidFill>
              </a:rPr>
              <a:t>Transcript Delivered In Minutes</a:t>
            </a:r>
            <a:endParaRPr lang="en-US" b="1" dirty="0">
              <a:solidFill>
                <a:srgbClr val="0B2333"/>
              </a:solidFill>
            </a:endParaRPr>
          </a:p>
        </p:txBody>
      </p:sp>
      <p:pic>
        <p:nvPicPr>
          <p:cNvPr id="4" name="Picture 3" descr="Icon_Flower-150dpi.png"/>
          <p:cNvPicPr>
            <a:picLocks noChangeAspect="1"/>
          </p:cNvPicPr>
          <p:nvPr/>
        </p:nvPicPr>
        <p:blipFill>
          <a:blip r:embed="rId3">
            <a:alphaModFix amt="15000"/>
            <a:extLst>
              <a:ext uri="{28A0092B-C50C-407E-A947-70E740481C1C}">
                <a14:useLocalDpi xmlns:a14="http://schemas.microsoft.com/office/drawing/2010/main" val="0"/>
              </a:ext>
            </a:extLst>
          </a:blip>
          <a:stretch>
            <a:fillRect/>
          </a:stretch>
        </p:blipFill>
        <p:spPr>
          <a:xfrm rot="20397192">
            <a:off x="-250080" y="-259645"/>
            <a:ext cx="1911773" cy="1911773"/>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243356" y="1731523"/>
            <a:ext cx="6157443" cy="2388883"/>
          </a:xfrm>
          <a:prstGeom prst="rect">
            <a:avLst/>
          </a:prstGeom>
          <a:noFill/>
          <a:ln>
            <a:solidFill>
              <a:schemeClr val="bg1">
                <a:lumMod val="75000"/>
              </a:schemeClr>
            </a:solidFill>
          </a:ln>
        </p:spPr>
      </p:pic>
      <p:sp>
        <p:nvSpPr>
          <p:cNvPr id="6" name="TextBox 5"/>
          <p:cNvSpPr txBox="1"/>
          <p:nvPr/>
        </p:nvSpPr>
        <p:spPr>
          <a:xfrm>
            <a:off x="6480407" y="2677858"/>
            <a:ext cx="2287577" cy="1354217"/>
          </a:xfrm>
          <a:prstGeom prst="rect">
            <a:avLst/>
          </a:prstGeom>
          <a:noFill/>
        </p:spPr>
        <p:txBody>
          <a:bodyPr wrap="square" rtlCol="0">
            <a:spAutoFit/>
          </a:bodyPr>
          <a:lstStyle/>
          <a:p>
            <a:pPr algn="ctr"/>
            <a:r>
              <a:rPr lang="en-US" b="1" dirty="0" smtClean="0">
                <a:solidFill>
                  <a:srgbClr val="8064A2">
                    <a:lumMod val="75000"/>
                  </a:srgbClr>
                </a:solidFill>
              </a:rPr>
              <a:t>14 minutes:</a:t>
            </a:r>
            <a:br>
              <a:rPr lang="en-US" b="1" dirty="0" smtClean="0">
                <a:solidFill>
                  <a:srgbClr val="8064A2">
                    <a:lumMod val="75000"/>
                  </a:srgbClr>
                </a:solidFill>
              </a:rPr>
            </a:br>
            <a:r>
              <a:rPr lang="en-US" sz="1600" b="1" i="1" dirty="0" smtClean="0">
                <a:solidFill>
                  <a:srgbClr val="6E2246"/>
                </a:solidFill>
              </a:rPr>
              <a:t>Order placed,</a:t>
            </a:r>
            <a:br>
              <a:rPr lang="en-US" sz="1600" b="1" i="1" dirty="0" smtClean="0">
                <a:solidFill>
                  <a:srgbClr val="6E2246"/>
                </a:solidFill>
              </a:rPr>
            </a:br>
            <a:r>
              <a:rPr lang="en-US" sz="1600" b="1" i="1" dirty="0" smtClean="0">
                <a:solidFill>
                  <a:srgbClr val="6E2246"/>
                </a:solidFill>
              </a:rPr>
              <a:t>consent form complete, and PDF ready to be securely picked up!</a:t>
            </a:r>
            <a:endParaRPr lang="en-US" sz="1600" b="1" i="1" dirty="0">
              <a:solidFill>
                <a:srgbClr val="6E2246"/>
              </a:solidFill>
            </a:endParaRPr>
          </a:p>
        </p:txBody>
      </p:sp>
      <p:sp>
        <p:nvSpPr>
          <p:cNvPr id="3" name="Rectangle 2"/>
          <p:cNvSpPr/>
          <p:nvPr/>
        </p:nvSpPr>
        <p:spPr>
          <a:xfrm>
            <a:off x="284665" y="2803020"/>
            <a:ext cx="6080532" cy="196553"/>
          </a:xfrm>
          <a:prstGeom prst="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284665" y="3612763"/>
            <a:ext cx="6080532" cy="196553"/>
          </a:xfrm>
          <a:prstGeom prst="rect">
            <a:avLst/>
          </a:prstGeom>
          <a:solidFill>
            <a:srgbClr val="FFFF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Footer Placeholder 6"/>
          <p:cNvSpPr>
            <a:spLocks noGrp="1"/>
          </p:cNvSpPr>
          <p:nvPr>
            <p:ph type="ftr" sz="quarter" idx="3"/>
          </p:nvPr>
        </p:nvSpPr>
        <p:spPr>
          <a:xfrm>
            <a:off x="3124200" y="6356350"/>
            <a:ext cx="2895600" cy="365125"/>
          </a:xfrm>
        </p:spPr>
        <p:txBody>
          <a:bodyPr/>
          <a:lstStyle/>
          <a:p>
            <a:r>
              <a:rPr>
                <a:solidFill>
                  <a:prstClr val="white">
                    <a:lumMod val="75000"/>
                  </a:prstClr>
                </a:solidFill>
              </a:rPr>
              <a:t>Confidential and Proprietary</a:t>
            </a:r>
          </a:p>
        </p:txBody>
      </p:sp>
      <p:sp>
        <p:nvSpPr>
          <p:cNvPr id="9" name="TextBox 8"/>
          <p:cNvSpPr txBox="1"/>
          <p:nvPr/>
        </p:nvSpPr>
        <p:spPr>
          <a:xfrm>
            <a:off x="471948" y="4444181"/>
            <a:ext cx="6784258" cy="1200329"/>
          </a:xfrm>
          <a:prstGeom prst="rect">
            <a:avLst/>
          </a:prstGeom>
          <a:noFill/>
        </p:spPr>
        <p:txBody>
          <a:bodyPr wrap="square" rtlCol="0">
            <a:spAutoFit/>
          </a:bodyPr>
          <a:lstStyle/>
          <a:p>
            <a:r>
              <a:rPr lang="en-US" dirty="0" smtClean="0">
                <a:solidFill>
                  <a:prstClr val="black"/>
                </a:solidFill>
              </a:rPr>
              <a:t>Electronic Transcripts sent out of network are available for download up to 30 days. Transcripts through ETX will be available for 180 days. After the expiration period is reached in both cases, the Clearinghouse permanently removes the transcript from our servers.</a:t>
            </a:r>
            <a:endParaRPr lang="en-US" dirty="0">
              <a:solidFill>
                <a:prstClr val="black"/>
              </a:solidFill>
            </a:endParaRPr>
          </a:p>
        </p:txBody>
      </p:sp>
      <p:sp>
        <p:nvSpPr>
          <p:cNvPr id="10" name="Date Placeholder 3"/>
          <p:cNvSpPr>
            <a:spLocks noGrp="1"/>
          </p:cNvSpPr>
          <p:nvPr>
            <p:ph type="dt" sz="half" idx="2"/>
          </p:nvPr>
        </p:nvSpPr>
        <p:spPr>
          <a:xfrm>
            <a:off x="6956690" y="6224753"/>
            <a:ext cx="1494247" cy="196371"/>
          </a:xfrm>
          <a:prstGeom prst="rect">
            <a:avLst/>
          </a:prstGeom>
        </p:spPr>
        <p:txBody>
          <a:bodyPr/>
          <a:lstStyle>
            <a:lvl1pPr algn="r">
              <a:defRPr sz="700">
                <a:solidFill>
                  <a:schemeClr val="bg1">
                    <a:lumMod val="75000"/>
                  </a:schemeClr>
                </a:solidFill>
                <a:latin typeface="Arial"/>
                <a:cs typeface="Arial"/>
              </a:defRPr>
            </a:lvl1pPr>
          </a:lstStyle>
          <a:p>
            <a:fld id="{6CD4ABEB-B189-471A-BF46-B14FBB2C0C72}" type="datetime1">
              <a:rPr lang="en-US" smtClean="0">
                <a:solidFill>
                  <a:srgbClr val="B5B5B5"/>
                </a:solidFill>
              </a:rPr>
              <a:pPr/>
              <a:t>7/19/2018</a:t>
            </a:fld>
            <a:endParaRPr lang="en-US" dirty="0">
              <a:solidFill>
                <a:srgbClr val="B5B5B5"/>
              </a:solidFill>
            </a:endParaRPr>
          </a:p>
        </p:txBody>
      </p:sp>
      <p:sp>
        <p:nvSpPr>
          <p:cNvPr id="11" name="Slide Number Placeholder 5"/>
          <p:cNvSpPr>
            <a:spLocks noGrp="1"/>
          </p:cNvSpPr>
          <p:nvPr>
            <p:ph type="sldNum" sz="quarter" idx="4"/>
          </p:nvPr>
        </p:nvSpPr>
        <p:spPr>
          <a:xfrm>
            <a:off x="8524875" y="6224753"/>
            <a:ext cx="497520" cy="196371"/>
          </a:xfrm>
          <a:prstGeom prst="rect">
            <a:avLst/>
          </a:prstGeom>
        </p:spPr>
        <p:txBody>
          <a:bodyPr/>
          <a:lstStyle>
            <a:lvl1pPr algn="r">
              <a:defRPr sz="700">
                <a:solidFill>
                  <a:schemeClr val="bg1">
                    <a:lumMod val="75000"/>
                  </a:schemeClr>
                </a:solidFill>
                <a:latin typeface="Arial"/>
                <a:cs typeface="Arial"/>
              </a:defRPr>
            </a:lvl1pPr>
          </a:lstStyle>
          <a:p>
            <a:fld id="{9D526904-5419-45C4-971E-676DA8645B22}" type="slidenum">
              <a:rPr lang="en-US" smtClean="0">
                <a:solidFill>
                  <a:srgbClr val="B5B5B5"/>
                </a:solidFill>
              </a:rPr>
              <a:pPr/>
              <a:t>32</a:t>
            </a:fld>
            <a:endParaRPr lang="en-US" dirty="0">
              <a:solidFill>
                <a:srgbClr val="B5B5B5"/>
              </a:solidFill>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6300216"/>
            <a:ext cx="1947672" cy="520431"/>
          </a:xfrm>
          <a:prstGeom prst="rect">
            <a:avLst/>
          </a:prstGeom>
        </p:spPr>
      </p:pic>
    </p:spTree>
    <p:extLst>
      <p:ext uri="{BB962C8B-B14F-4D97-AF65-F5344CB8AC3E}">
        <p14:creationId xmlns:p14="http://schemas.microsoft.com/office/powerpoint/2010/main" val="354457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HOLD FOR </a:t>
            </a:r>
            <a:br>
              <a:rPr lang="en-US" dirty="0" smtClean="0"/>
            </a:br>
            <a:r>
              <a:rPr lang="en-US" dirty="0" smtClean="0"/>
              <a:t>BLUE RIBBON PDF Customized PDF Options</a:t>
            </a:r>
            <a:endParaRPr lang="en-US" dirty="0"/>
          </a:p>
        </p:txBody>
      </p:sp>
      <p:grpSp>
        <p:nvGrpSpPr>
          <p:cNvPr id="10" name="Group 9"/>
          <p:cNvGrpSpPr/>
          <p:nvPr/>
        </p:nvGrpSpPr>
        <p:grpSpPr>
          <a:xfrm>
            <a:off x="504408" y="1478518"/>
            <a:ext cx="8021345" cy="4207300"/>
            <a:chOff x="504408" y="1478518"/>
            <a:chExt cx="8021345" cy="420730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505173">
              <a:off x="504408" y="1821752"/>
              <a:ext cx="4041748" cy="3111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3293">
              <a:off x="1292382" y="2473580"/>
              <a:ext cx="4136566" cy="3211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9825">
              <a:off x="5271488" y="1478518"/>
              <a:ext cx="3254265" cy="4207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60965">
              <a:off x="3962287" y="2308833"/>
              <a:ext cx="4222323" cy="32485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pic>
        <p:nvPicPr>
          <p:cNvPr id="3" name="Picture 2"/>
          <p:cNvPicPr>
            <a:picLocks noChangeAspect="1"/>
          </p:cNvPicPr>
          <p:nvPr/>
        </p:nvPicPr>
        <p:blipFill>
          <a:blip r:embed="rId6"/>
          <a:stretch>
            <a:fillRect/>
          </a:stretch>
        </p:blipFill>
        <p:spPr>
          <a:xfrm>
            <a:off x="1" y="0"/>
            <a:ext cx="9144000" cy="6858000"/>
          </a:xfrm>
          <a:prstGeom prst="rect">
            <a:avLst/>
          </a:prstGeom>
        </p:spPr>
      </p:pic>
      <p:sp>
        <p:nvSpPr>
          <p:cNvPr id="12" name="Rounded Rectangular Callout 11"/>
          <p:cNvSpPr/>
          <p:nvPr/>
        </p:nvSpPr>
        <p:spPr>
          <a:xfrm>
            <a:off x="6757864" y="1616916"/>
            <a:ext cx="2202131" cy="1030031"/>
          </a:xfrm>
          <a:prstGeom prst="wedgeRoundRectCallout">
            <a:avLst>
              <a:gd name="adj1" fmla="val -193759"/>
              <a:gd name="adj2" fmla="val -80325"/>
              <a:gd name="adj3" fmla="val 16667"/>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2F2F2"/>
                </a:solidFill>
              </a:rPr>
              <a:t>Brand ‘Blue Ribbon with your school name</a:t>
            </a:r>
          </a:p>
        </p:txBody>
      </p:sp>
      <p:sp>
        <p:nvSpPr>
          <p:cNvPr id="13" name="Rounded Rectangular Callout 12"/>
          <p:cNvSpPr/>
          <p:nvPr/>
        </p:nvSpPr>
        <p:spPr>
          <a:xfrm>
            <a:off x="112160" y="5598375"/>
            <a:ext cx="2202131" cy="1030031"/>
          </a:xfrm>
          <a:prstGeom prst="wedgeRoundRectCallout">
            <a:avLst>
              <a:gd name="adj1" fmla="val 85977"/>
              <a:gd name="adj2" fmla="val -96678"/>
              <a:gd name="adj3" fmla="val 16667"/>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2F2F2"/>
                </a:solidFill>
              </a:rPr>
              <a:t>Customized PDF transcript to look like your paper </a:t>
            </a:r>
          </a:p>
        </p:txBody>
      </p:sp>
    </p:spTree>
    <p:extLst>
      <p:ext uri="{BB962C8B-B14F-4D97-AF65-F5344CB8AC3E}">
        <p14:creationId xmlns:p14="http://schemas.microsoft.com/office/powerpoint/2010/main" val="3804980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2466" y="115835"/>
            <a:ext cx="8229600" cy="946150"/>
          </a:xfrm>
        </p:spPr>
        <p:txBody>
          <a:bodyPr/>
          <a:lstStyle/>
          <a:p>
            <a:r>
              <a:rPr lang="en-US" dirty="0" smtClean="0">
                <a:effectLst>
                  <a:outerShdw blurRad="38100" dist="38100" dir="2700000" algn="tl">
                    <a:srgbClr val="000000">
                      <a:alpha val="43137"/>
                    </a:srgbClr>
                  </a:outerShdw>
                </a:effectLst>
              </a:rPr>
              <a:t>Transcript Services Redesign </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512466" y="1487156"/>
            <a:ext cx="8229600" cy="4067228"/>
          </a:xfrm>
        </p:spPr>
        <p:txBody>
          <a:bodyPr>
            <a:normAutofit/>
          </a:bodyPr>
          <a:lstStyle/>
          <a:p>
            <a:pPr>
              <a:buClr>
                <a:srgbClr val="FFFFFF"/>
              </a:buClr>
            </a:pPr>
            <a:r>
              <a:rPr lang="en-US" sz="2200" dirty="0">
                <a:effectLst>
                  <a:outerShdw blurRad="38100" dist="38100" dir="2700000" algn="tl">
                    <a:srgbClr val="000000">
                      <a:alpha val="43137"/>
                    </a:srgbClr>
                  </a:outerShdw>
                </a:effectLst>
              </a:rPr>
              <a:t>Major enhancement is the website is now </a:t>
            </a:r>
            <a:r>
              <a:rPr lang="en-US" sz="2200" dirty="0" smtClean="0">
                <a:effectLst>
                  <a:outerShdw blurRad="38100" dist="38100" dir="2700000" algn="tl">
                    <a:srgbClr val="000000">
                      <a:alpha val="43137"/>
                    </a:srgbClr>
                  </a:outerShdw>
                </a:effectLst>
              </a:rPr>
              <a:t>mobile responsive </a:t>
            </a:r>
            <a:r>
              <a:rPr lang="en-US" sz="2200" dirty="0">
                <a:effectLst>
                  <a:outerShdw blurRad="38100" dist="38100" dir="2700000" algn="tl">
                    <a:srgbClr val="000000">
                      <a:alpha val="43137"/>
                    </a:srgbClr>
                  </a:outerShdw>
                </a:effectLst>
              </a:rPr>
              <a:t>resulting in availability on desktop, tablets and MOBILE.</a:t>
            </a:r>
          </a:p>
          <a:p>
            <a:pPr>
              <a:buClr>
                <a:srgbClr val="FFFFFF"/>
              </a:buClr>
            </a:pPr>
            <a:r>
              <a:rPr lang="en-US" sz="2200" dirty="0">
                <a:effectLst>
                  <a:outerShdw blurRad="38100" dist="38100" dir="2700000" algn="tl">
                    <a:srgbClr val="000000">
                      <a:alpha val="43137"/>
                    </a:srgbClr>
                  </a:outerShdw>
                </a:effectLst>
              </a:rPr>
              <a:t>Goal is to decrease number of fields and keystrokes so total processing time is cut 50%.</a:t>
            </a:r>
          </a:p>
          <a:p>
            <a:pPr>
              <a:buClr>
                <a:srgbClr val="FFFFFF"/>
              </a:buClr>
            </a:pPr>
            <a:r>
              <a:rPr lang="en-US" sz="2200" dirty="0" smtClean="0">
                <a:effectLst>
                  <a:outerShdw blurRad="38100" dist="38100" dir="2700000" algn="tl">
                    <a:srgbClr val="000000">
                      <a:alpha val="43137"/>
                    </a:srgbClr>
                  </a:outerShdw>
                </a:effectLst>
              </a:rPr>
              <a:t>New student ordering experiences was </a:t>
            </a:r>
            <a:r>
              <a:rPr lang="en-US" sz="2200" dirty="0">
                <a:effectLst>
                  <a:outerShdw blurRad="38100" dist="38100" dir="2700000" algn="tl">
                    <a:srgbClr val="000000">
                      <a:alpha val="43137"/>
                    </a:srgbClr>
                  </a:outerShdw>
                </a:effectLst>
              </a:rPr>
              <a:t>shown at ACCRAO </a:t>
            </a:r>
            <a:r>
              <a:rPr lang="en-US" sz="2200" dirty="0" smtClean="0">
                <a:effectLst>
                  <a:outerShdw blurRad="38100" dist="38100" dir="2700000" algn="tl">
                    <a:srgbClr val="000000">
                      <a:alpha val="43137"/>
                    </a:srgbClr>
                  </a:outerShdw>
                </a:effectLst>
              </a:rPr>
              <a:t>and Ellucian Live garnering </a:t>
            </a:r>
            <a:r>
              <a:rPr lang="en-US" sz="2200" dirty="0">
                <a:effectLst>
                  <a:outerShdw blurRad="38100" dist="38100" dir="2700000" algn="tl">
                    <a:srgbClr val="000000">
                      <a:alpha val="43137"/>
                    </a:srgbClr>
                  </a:outerShdw>
                </a:effectLst>
              </a:rPr>
              <a:t>positive comments and requests for participation in MVP.  </a:t>
            </a:r>
          </a:p>
          <a:p>
            <a:pPr>
              <a:buClr>
                <a:srgbClr val="FFFFFF"/>
              </a:buClr>
            </a:pPr>
            <a:r>
              <a:rPr lang="en-US" sz="2200" dirty="0" smtClean="0">
                <a:effectLst>
                  <a:outerShdw blurRad="38100" dist="38100" dir="2700000" algn="tl">
                    <a:srgbClr val="000000">
                      <a:alpha val="43137"/>
                    </a:srgbClr>
                  </a:outerShdw>
                </a:effectLst>
              </a:rPr>
              <a:t>Scheduled </a:t>
            </a:r>
            <a:r>
              <a:rPr lang="en-US" sz="2200" dirty="0">
                <a:effectLst>
                  <a:outerShdw blurRad="38100" dist="38100" dir="2700000" algn="tl">
                    <a:srgbClr val="000000">
                      <a:alpha val="43137"/>
                    </a:srgbClr>
                  </a:outerShdw>
                </a:effectLst>
              </a:rPr>
              <a:t>for </a:t>
            </a:r>
            <a:r>
              <a:rPr lang="en-US" sz="2200" dirty="0" smtClean="0">
                <a:effectLst>
                  <a:outerShdw blurRad="38100" dist="38100" dir="2700000" algn="tl">
                    <a:srgbClr val="000000">
                      <a:alpha val="43137"/>
                    </a:srgbClr>
                  </a:outerShdw>
                </a:effectLst>
              </a:rPr>
              <a:t>testing in July, </a:t>
            </a:r>
            <a:r>
              <a:rPr lang="en-US" sz="2200" dirty="0">
                <a:effectLst>
                  <a:outerShdw blurRad="38100" dist="38100" dir="2700000" algn="tl">
                    <a:srgbClr val="000000">
                      <a:alpha val="43137"/>
                    </a:srgbClr>
                  </a:outerShdw>
                </a:effectLst>
              </a:rPr>
              <a:t>2018.  </a:t>
            </a:r>
            <a:r>
              <a:rPr lang="en-US" sz="2200" dirty="0" smtClean="0">
                <a:effectLst>
                  <a:outerShdw blurRad="38100" dist="38100" dir="2700000" algn="tl">
                    <a:srgbClr val="000000">
                      <a:alpha val="43137"/>
                    </a:srgbClr>
                  </a:outerShdw>
                </a:effectLst>
              </a:rPr>
              <a:t>General Availability is scheduled for the fall of this year.</a:t>
            </a:r>
            <a:endParaRPr lang="en-US" sz="2200" dirty="0">
              <a:effectLst>
                <a:outerShdw blurRad="38100" dist="38100" dir="2700000" algn="tl">
                  <a:srgbClr val="000000">
                    <a:alpha val="43137"/>
                  </a:srgbClr>
                </a:outerShdw>
              </a:effectLst>
            </a:endParaRPr>
          </a:p>
          <a:p>
            <a:endParaRPr lang="en-US" sz="2200" dirty="0">
              <a:effectLst>
                <a:outerShdw blurRad="38100" dist="38100" dir="2700000" algn="tl">
                  <a:srgbClr val="000000">
                    <a:alpha val="43137"/>
                  </a:srgbClr>
                </a:outerShdw>
              </a:effectLst>
            </a:endParaRPr>
          </a:p>
          <a:p>
            <a:endParaRPr lang="en-US" sz="2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090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82DB698A-FFC2-DA42-8487-BE12C11AD98C}"/>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xmlns="" id="{838202EF-9B64-904E-9EF2-BDABCDEE438E}"/>
              </a:ext>
            </a:extLst>
          </p:cNvPr>
          <p:cNvSpPr>
            <a:spLocks noGrp="1"/>
          </p:cNvSpPr>
          <p:nvPr>
            <p:ph idx="1"/>
          </p:nvPr>
        </p:nvSpPr>
        <p:spPr/>
        <p:txBody>
          <a:bodyPr/>
          <a:lstStyle/>
          <a:p>
            <a:endParaRPr lang="en-US"/>
          </a:p>
        </p:txBody>
      </p:sp>
      <p:sp>
        <p:nvSpPr>
          <p:cNvPr id="2" name="Slide Number Placeholder 1">
            <a:extLst>
              <a:ext uri="{FF2B5EF4-FFF2-40B4-BE49-F238E27FC236}">
                <a16:creationId xmlns:a16="http://schemas.microsoft.com/office/drawing/2014/main" xmlns="" id="{2FD6B4B2-FA62-8043-A265-E7B2F538FDD2}"/>
              </a:ext>
            </a:extLst>
          </p:cNvPr>
          <p:cNvSpPr>
            <a:spLocks noGrp="1"/>
          </p:cNvSpPr>
          <p:nvPr>
            <p:ph type="sldNum" sz="quarter" idx="4"/>
          </p:nvPr>
        </p:nvSpPr>
        <p:spPr/>
        <p:txBody>
          <a:bodyPr/>
          <a:lstStyle/>
          <a:p>
            <a:fld id="{114AA880-58C2-F143-AB9C-BE7C7816A5B0}" type="slidenum">
              <a:rPr lang="en-US" smtClean="0">
                <a:solidFill>
                  <a:srgbClr val="F2F2F2"/>
                </a:solidFill>
              </a:rPr>
              <a:pPr/>
              <a:t>35</a:t>
            </a:fld>
            <a:endParaRPr lang="en-US" dirty="0">
              <a:solidFill>
                <a:srgbClr val="F2F2F2"/>
              </a:solidFill>
            </a:endParaRPr>
          </a:p>
        </p:txBody>
      </p:sp>
      <p:sp>
        <p:nvSpPr>
          <p:cNvPr id="3" name="Rectangle 2">
            <a:extLst>
              <a:ext uri="{FF2B5EF4-FFF2-40B4-BE49-F238E27FC236}">
                <a16:creationId xmlns:a16="http://schemas.microsoft.com/office/drawing/2014/main" xmlns="" id="{B12CB0B4-A79E-094A-90B4-3F2B9FA74518}"/>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3144"/>
              </a:solidFill>
            </a:endParaRPr>
          </a:p>
        </p:txBody>
      </p:sp>
      <p:pic>
        <p:nvPicPr>
          <p:cNvPr id="1025" name="B7114B72-6FAD-4B90-8BFB-460CC5AAE8C0" descr="cid:image001.jpg@01D39C04.53E4C460">
            <a:extLst>
              <a:ext uri="{FF2B5EF4-FFF2-40B4-BE49-F238E27FC236}">
                <a16:creationId xmlns:a16="http://schemas.microsoft.com/office/drawing/2014/main" xmlns="" id="{BF7021CF-1F77-F241-A863-9893C4AE84B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19477" y="0"/>
            <a:ext cx="6624523" cy="83453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C810190A-D9F5-F345-A479-9D8FDB3CB19A}"/>
              </a:ext>
            </a:extLst>
          </p:cNvPr>
          <p:cNvSpPr/>
          <p:nvPr/>
        </p:nvSpPr>
        <p:spPr>
          <a:xfrm>
            <a:off x="2519477" y="516577"/>
            <a:ext cx="300913" cy="944088"/>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1" name="Rectangle 10">
            <a:extLst>
              <a:ext uri="{FF2B5EF4-FFF2-40B4-BE49-F238E27FC236}">
                <a16:creationId xmlns:a16="http://schemas.microsoft.com/office/drawing/2014/main" xmlns="" id="{FFFEA3B2-6BB6-0F45-86FA-CB0627C44041}"/>
              </a:ext>
            </a:extLst>
          </p:cNvPr>
          <p:cNvSpPr/>
          <p:nvPr/>
        </p:nvSpPr>
        <p:spPr>
          <a:xfrm>
            <a:off x="7422007" y="2065"/>
            <a:ext cx="961972" cy="3821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2" name="Rectangle 11">
            <a:extLst>
              <a:ext uri="{FF2B5EF4-FFF2-40B4-BE49-F238E27FC236}">
                <a16:creationId xmlns:a16="http://schemas.microsoft.com/office/drawing/2014/main" xmlns="" id="{8229EB84-4567-9B48-B574-E870AC4C60C9}"/>
              </a:ext>
            </a:extLst>
          </p:cNvPr>
          <p:cNvSpPr/>
          <p:nvPr/>
        </p:nvSpPr>
        <p:spPr>
          <a:xfrm>
            <a:off x="8843087" y="516577"/>
            <a:ext cx="300913" cy="944088"/>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3" name="Rectangle 12">
            <a:extLst>
              <a:ext uri="{FF2B5EF4-FFF2-40B4-BE49-F238E27FC236}">
                <a16:creationId xmlns:a16="http://schemas.microsoft.com/office/drawing/2014/main" xmlns="" id="{B2A6C5C0-C753-2C4B-B26F-C595B2B0C513}"/>
              </a:ext>
            </a:extLst>
          </p:cNvPr>
          <p:cNvSpPr/>
          <p:nvPr/>
        </p:nvSpPr>
        <p:spPr>
          <a:xfrm>
            <a:off x="2820391" y="516576"/>
            <a:ext cx="6041460" cy="680045"/>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2F2F2"/>
                </a:solidFill>
              </a:rPr>
              <a:t>Personal Information</a:t>
            </a:r>
          </a:p>
        </p:txBody>
      </p:sp>
    </p:spTree>
    <p:extLst>
      <p:ext uri="{BB962C8B-B14F-4D97-AF65-F5344CB8AC3E}">
        <p14:creationId xmlns:p14="http://schemas.microsoft.com/office/powerpoint/2010/main" val="855494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30A15855-B8EE-A741-8D76-FE243C9962C2}"/>
              </a:ext>
            </a:extLst>
          </p:cNvPr>
          <p:cNvSpPr>
            <a:spLocks noGrp="1"/>
          </p:cNvSpPr>
          <p:nvPr>
            <p:ph type="sldNum" sz="quarter" idx="4"/>
          </p:nvPr>
        </p:nvSpPr>
        <p:spPr/>
        <p:txBody>
          <a:bodyPr/>
          <a:lstStyle/>
          <a:p>
            <a:fld id="{114AA880-58C2-F143-AB9C-BE7C7816A5B0}" type="slidenum">
              <a:rPr lang="en-US" smtClean="0">
                <a:solidFill>
                  <a:srgbClr val="F2F2F2"/>
                </a:solidFill>
              </a:rPr>
              <a:pPr/>
              <a:t>36</a:t>
            </a:fld>
            <a:endParaRPr lang="en-US" dirty="0">
              <a:solidFill>
                <a:srgbClr val="F2F2F2"/>
              </a:solidFill>
            </a:endParaRPr>
          </a:p>
        </p:txBody>
      </p:sp>
      <p:sp>
        <p:nvSpPr>
          <p:cNvPr id="11" name="Rectangle 2">
            <a:extLst>
              <a:ext uri="{FF2B5EF4-FFF2-40B4-BE49-F238E27FC236}">
                <a16:creationId xmlns:a16="http://schemas.microsoft.com/office/drawing/2014/main" xmlns="" id="{783158E0-C713-5149-9E83-87BB3D3C3905}"/>
              </a:ext>
            </a:extLst>
          </p:cNvPr>
          <p:cNvSpPr>
            <a:spLocks noChangeArrowheads="1"/>
          </p:cNvSpPr>
          <p:nvPr/>
        </p:nvSpPr>
        <p:spPr bwMode="auto">
          <a:xfrm>
            <a:off x="3541690" y="128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3144"/>
              </a:solidFill>
            </a:endParaRPr>
          </a:p>
        </p:txBody>
      </p:sp>
      <p:pic>
        <p:nvPicPr>
          <p:cNvPr id="2049" name="B20832B6-958A-4E88-BAC4-C2EF881ADF99" descr="cid:image002.jpg@01D39C04.53E4C460">
            <a:extLst>
              <a:ext uri="{FF2B5EF4-FFF2-40B4-BE49-F238E27FC236}">
                <a16:creationId xmlns:a16="http://schemas.microsoft.com/office/drawing/2014/main" xmlns="" id="{CD3D62F8-9936-A549-B4D6-73ECCBF9A15E}"/>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b="53019"/>
          <a:stretch>
            <a:fillRect/>
          </a:stretch>
        </p:blipFill>
        <p:spPr bwMode="auto">
          <a:xfrm>
            <a:off x="2173310" y="0"/>
            <a:ext cx="3429000" cy="71151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a:extLst>
              <a:ext uri="{FF2B5EF4-FFF2-40B4-BE49-F238E27FC236}">
                <a16:creationId xmlns:a16="http://schemas.microsoft.com/office/drawing/2014/main" xmlns="" id="{C532C30A-F6E0-8A41-848D-C9960FDCDA0C}"/>
              </a:ext>
            </a:extLst>
          </p:cNvPr>
          <p:cNvSpPr>
            <a:spLocks noChangeArrowheads="1"/>
          </p:cNvSpPr>
          <p:nvPr/>
        </p:nvSpPr>
        <p:spPr bwMode="auto">
          <a:xfrm>
            <a:off x="5506560" y="-1753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003144"/>
              </a:solidFill>
            </a:endParaRPr>
          </a:p>
        </p:txBody>
      </p:sp>
      <p:pic>
        <p:nvPicPr>
          <p:cNvPr id="14" name="B20832B6-958A-4E88-BAC4-C2EF881ADF99" descr="cid:image002.jpg@01D39C04.53E4C460">
            <a:extLst>
              <a:ext uri="{FF2B5EF4-FFF2-40B4-BE49-F238E27FC236}">
                <a16:creationId xmlns:a16="http://schemas.microsoft.com/office/drawing/2014/main" xmlns="" id="{06725CC4-047F-0948-869D-29CBCAE7E3D0}"/>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t="42449"/>
          <a:stretch>
            <a:fillRect/>
          </a:stretch>
        </p:blipFill>
        <p:spPr bwMode="auto">
          <a:xfrm>
            <a:off x="5715000" y="0"/>
            <a:ext cx="3429000" cy="87160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xmlns="" id="{F71BCC31-2ECE-3845-B3DC-6AA54C090F25}"/>
              </a:ext>
            </a:extLst>
          </p:cNvPr>
          <p:cNvSpPr/>
          <p:nvPr/>
        </p:nvSpPr>
        <p:spPr>
          <a:xfrm>
            <a:off x="2173310" y="768525"/>
            <a:ext cx="149861" cy="1361358"/>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18" name="Rectangle 17">
            <a:extLst>
              <a:ext uri="{FF2B5EF4-FFF2-40B4-BE49-F238E27FC236}">
                <a16:creationId xmlns:a16="http://schemas.microsoft.com/office/drawing/2014/main" xmlns="" id="{D8C91385-9986-2C4E-A528-20938D180574}"/>
              </a:ext>
            </a:extLst>
          </p:cNvPr>
          <p:cNvSpPr/>
          <p:nvPr/>
        </p:nvSpPr>
        <p:spPr>
          <a:xfrm>
            <a:off x="3966842" y="300244"/>
            <a:ext cx="961972" cy="38211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20" name="Rectangle 19">
            <a:extLst>
              <a:ext uri="{FF2B5EF4-FFF2-40B4-BE49-F238E27FC236}">
                <a16:creationId xmlns:a16="http://schemas.microsoft.com/office/drawing/2014/main" xmlns="" id="{26CD6153-2657-994B-9D71-0AA16DB86AF0}"/>
              </a:ext>
            </a:extLst>
          </p:cNvPr>
          <p:cNvSpPr/>
          <p:nvPr/>
        </p:nvSpPr>
        <p:spPr>
          <a:xfrm>
            <a:off x="5453388" y="768524"/>
            <a:ext cx="148921" cy="1361359"/>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2F2F2"/>
              </a:solidFill>
            </a:endParaRPr>
          </a:p>
        </p:txBody>
      </p:sp>
      <p:sp>
        <p:nvSpPr>
          <p:cNvPr id="21" name="Rectangle 20">
            <a:extLst>
              <a:ext uri="{FF2B5EF4-FFF2-40B4-BE49-F238E27FC236}">
                <a16:creationId xmlns:a16="http://schemas.microsoft.com/office/drawing/2014/main" xmlns="" id="{4553E5DB-101C-2A47-815A-0B7B81EB3D38}"/>
              </a:ext>
            </a:extLst>
          </p:cNvPr>
          <p:cNvSpPr/>
          <p:nvPr/>
        </p:nvSpPr>
        <p:spPr>
          <a:xfrm>
            <a:off x="2323171" y="769159"/>
            <a:ext cx="3130217" cy="1010268"/>
          </a:xfrm>
          <a:prstGeom prst="rect">
            <a:avLst/>
          </a:prstGeom>
          <a:solidFill>
            <a:srgbClr val="F054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2F2F2"/>
                </a:solidFill>
              </a:rPr>
              <a:t>Personal Information</a:t>
            </a:r>
          </a:p>
        </p:txBody>
      </p:sp>
    </p:spTree>
    <p:extLst>
      <p:ext uri="{BB962C8B-B14F-4D97-AF65-F5344CB8AC3E}">
        <p14:creationId xmlns:p14="http://schemas.microsoft.com/office/powerpoint/2010/main" val="3815391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Key Differentiators</a:t>
            </a:r>
            <a:endParaRPr lang="en-US" dirty="0">
              <a:solidFill>
                <a:schemeClr val="tx1"/>
              </a:solidFill>
            </a:endParaRPr>
          </a:p>
        </p:txBody>
      </p:sp>
      <p:sp>
        <p:nvSpPr>
          <p:cNvPr id="3" name="Content Placeholder 2"/>
          <p:cNvSpPr>
            <a:spLocks noGrp="1"/>
          </p:cNvSpPr>
          <p:nvPr>
            <p:ph idx="1"/>
          </p:nvPr>
        </p:nvSpPr>
        <p:spPr/>
        <p:txBody>
          <a:bodyPr>
            <a:normAutofit/>
          </a:bodyPr>
          <a:lstStyle/>
          <a:p>
            <a:r>
              <a:rPr lang="en-US" sz="2200" dirty="0" smtClean="0"/>
              <a:t>Transcript Services is provided at no cost to your institution</a:t>
            </a:r>
          </a:p>
          <a:p>
            <a:pPr lvl="1"/>
            <a:r>
              <a:rPr lang="en-US" sz="2200" dirty="0" smtClean="0"/>
              <a:t>No minimum usage fees, implementation fees or  maintenance fees</a:t>
            </a:r>
          </a:p>
          <a:p>
            <a:r>
              <a:rPr lang="en-US" sz="2200" dirty="0" smtClean="0"/>
              <a:t>Gold standard digital security and document control</a:t>
            </a:r>
          </a:p>
          <a:p>
            <a:r>
              <a:rPr lang="en-US" sz="2200" dirty="0" smtClean="0"/>
              <a:t>Secure level 2 PCI compliant delivery of transcripts</a:t>
            </a:r>
          </a:p>
          <a:p>
            <a:r>
              <a:rPr lang="en-US" sz="2200" dirty="0" smtClean="0"/>
              <a:t>FISMA, SOC2, and PCI compliant print facility that prints, inserts, and mails transcripts</a:t>
            </a:r>
          </a:p>
          <a:p>
            <a:r>
              <a:rPr lang="en-US" sz="2200" dirty="0" smtClean="0"/>
              <a:t>Touch-free transcript delivery</a:t>
            </a:r>
          </a:p>
          <a:p>
            <a:r>
              <a:rPr lang="en-US" sz="2200" dirty="0" smtClean="0"/>
              <a:t>Non Profit Status</a:t>
            </a:r>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37</a:t>
            </a:fld>
            <a:endParaRPr lang="en-US" dirty="0">
              <a:solidFill>
                <a:srgbClr val="F2F2F2"/>
              </a:solidFill>
            </a:endParaRPr>
          </a:p>
        </p:txBody>
      </p:sp>
    </p:spTree>
    <p:extLst>
      <p:ext uri="{BB962C8B-B14F-4D97-AF65-F5344CB8AC3E}">
        <p14:creationId xmlns:p14="http://schemas.microsoft.com/office/powerpoint/2010/main" val="13001273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91426"/>
            <a:ext cx="8229600" cy="944880"/>
          </a:xfrm>
        </p:spPr>
        <p:txBody>
          <a:bodyPr>
            <a:normAutofit/>
          </a:bodyPr>
          <a:lstStyle/>
          <a:p>
            <a:r>
              <a:rPr lang="en-US" sz="4400" dirty="0" smtClean="0">
                <a:solidFill>
                  <a:srgbClr val="61A544"/>
                </a:solidFill>
              </a:rPr>
              <a:t>NSC </a:t>
            </a:r>
            <a:r>
              <a:rPr lang="en-US" sz="4400" dirty="0" err="1" smtClean="0">
                <a:solidFill>
                  <a:srgbClr val="61A544"/>
                </a:solidFill>
              </a:rPr>
              <a:t>SecurePrint</a:t>
            </a:r>
            <a:r>
              <a:rPr lang="en-US" sz="4400" dirty="0" smtClean="0">
                <a:solidFill>
                  <a:srgbClr val="61A544"/>
                </a:solidFill>
              </a:rPr>
              <a:t> is…</a:t>
            </a:r>
            <a:endParaRPr lang="en-US" sz="4400" dirty="0">
              <a:solidFill>
                <a:srgbClr val="61A544"/>
              </a:solidFill>
            </a:endParaRPr>
          </a:p>
        </p:txBody>
      </p:sp>
      <p:sp>
        <p:nvSpPr>
          <p:cNvPr id="3" name="Slide Number Placeholder 2"/>
          <p:cNvSpPr>
            <a:spLocks noGrp="1"/>
          </p:cNvSpPr>
          <p:nvPr>
            <p:ph type="sldNum" sz="quarter" idx="11"/>
          </p:nvPr>
        </p:nvSpPr>
        <p:spPr/>
        <p:txBody>
          <a:bodyPr/>
          <a:lstStyle/>
          <a:p>
            <a:fld id="{114AA880-58C2-F143-AB9C-BE7C7816A5B0}" type="slidenum">
              <a:rPr lang="en-US" smtClean="0">
                <a:solidFill>
                  <a:srgbClr val="F2F2F2"/>
                </a:solidFill>
              </a:rPr>
              <a:pPr/>
              <a:t>38</a:t>
            </a:fld>
            <a:endParaRPr lang="en-US" dirty="0">
              <a:solidFill>
                <a:srgbClr val="F2F2F2"/>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837"/>
          <a:stretch/>
        </p:blipFill>
        <p:spPr>
          <a:xfrm>
            <a:off x="0" y="1368792"/>
            <a:ext cx="9144000" cy="485875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894" y="-1767839"/>
            <a:ext cx="4491788" cy="4491788"/>
          </a:xfrm>
          <a:prstGeom prst="rect">
            <a:avLst/>
          </a:prstGeom>
        </p:spPr>
      </p:pic>
    </p:spTree>
    <p:extLst>
      <p:ext uri="{BB962C8B-B14F-4D97-AF65-F5344CB8AC3E}">
        <p14:creationId xmlns:p14="http://schemas.microsoft.com/office/powerpoint/2010/main" val="7982904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910013" y="473075"/>
            <a:ext cx="5233987" cy="946150"/>
          </a:xfrm>
        </p:spPr>
        <p:txBody>
          <a:bodyPr/>
          <a:lstStyle/>
          <a:p>
            <a:r>
              <a:rPr lang="en-US" dirty="0" smtClean="0">
                <a:solidFill>
                  <a:srgbClr val="FFFFFF"/>
                </a:solidFill>
                <a:effectLst>
                  <a:outerShdw blurRad="38100" dist="38100" dir="2700000" algn="tl">
                    <a:srgbClr val="000000">
                      <a:alpha val="43137"/>
                    </a:srgbClr>
                  </a:outerShdw>
                </a:effectLst>
              </a:rPr>
              <a:t>Flexible</a:t>
            </a:r>
            <a:endParaRPr lang="en-US"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4294967295"/>
          </p:nvPr>
        </p:nvSpPr>
        <p:spPr>
          <a:xfrm>
            <a:off x="3973513" y="1533525"/>
            <a:ext cx="5170487" cy="4389438"/>
          </a:xfrm>
        </p:spPr>
        <p:txBody>
          <a:bodyPr/>
          <a:lstStyle/>
          <a:p>
            <a:pPr marL="336550" indent="-336550">
              <a:buClr>
                <a:schemeClr val="bg1"/>
              </a:buClr>
            </a:pPr>
            <a:r>
              <a:rPr lang="en-US" dirty="0" smtClean="0">
                <a:solidFill>
                  <a:srgbClr val="FFFFFF"/>
                </a:solidFill>
                <a:effectLst>
                  <a:outerShdw blurRad="38100" dist="38100" dir="2700000" algn="tl">
                    <a:srgbClr val="000000">
                      <a:alpha val="43137"/>
                    </a:srgbClr>
                  </a:outerShdw>
                </a:effectLst>
              </a:rPr>
              <a:t>Monday through Saturday production and mailing</a:t>
            </a:r>
          </a:p>
          <a:p>
            <a:pPr marL="336550" indent="-336550">
              <a:buClr>
                <a:schemeClr val="bg1"/>
              </a:buClr>
            </a:pPr>
            <a:r>
              <a:rPr lang="en-US" dirty="0" smtClean="0">
                <a:solidFill>
                  <a:srgbClr val="FFFFFF"/>
                </a:solidFill>
                <a:effectLst>
                  <a:outerShdw blurRad="38100" dist="38100" dir="2700000" algn="tl">
                    <a:srgbClr val="000000">
                      <a:alpha val="43137"/>
                    </a:srgbClr>
                  </a:outerShdw>
                </a:effectLst>
              </a:rPr>
              <a:t>Standard First Class Mail and Express shipping</a:t>
            </a:r>
            <a:endParaRPr lang="en-US" dirty="0">
              <a:solidFill>
                <a:srgbClr val="FFFFFF"/>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743" r="26592"/>
          <a:stretch/>
        </p:blipFill>
        <p:spPr>
          <a:xfrm>
            <a:off x="0" y="0"/>
            <a:ext cx="3657600" cy="6837430"/>
          </a:xfrm>
          <a:prstGeom prst="rect">
            <a:avLst/>
          </a:prstGeom>
        </p:spPr>
      </p:pic>
      <p:sp>
        <p:nvSpPr>
          <p:cNvPr id="5" name="Rectangle 4"/>
          <p:cNvSpPr/>
          <p:nvPr/>
        </p:nvSpPr>
        <p:spPr>
          <a:xfrm>
            <a:off x="2816415"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Tree>
    <p:extLst>
      <p:ext uri="{BB962C8B-B14F-4D97-AF65-F5344CB8AC3E}">
        <p14:creationId xmlns:p14="http://schemas.microsoft.com/office/powerpoint/2010/main" val="2915667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307"/>
          <p:cNvSpPr/>
          <p:nvPr/>
        </p:nvSpPr>
        <p:spPr>
          <a:xfrm>
            <a:off x="336550" y="3836266"/>
            <a:ext cx="8470900" cy="19279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1" name="Group 360"/>
          <p:cNvGrpSpPr/>
          <p:nvPr/>
        </p:nvGrpSpPr>
        <p:grpSpPr>
          <a:xfrm>
            <a:off x="6242415" y="4076899"/>
            <a:ext cx="2309200" cy="1410481"/>
            <a:chOff x="6242415" y="4076899"/>
            <a:chExt cx="2309200" cy="1410481"/>
          </a:xfrm>
        </p:grpSpPr>
        <p:sp>
          <p:nvSpPr>
            <p:cNvPr id="227" name="Rectangle 226"/>
            <p:cNvSpPr/>
            <p:nvPr/>
          </p:nvSpPr>
          <p:spPr>
            <a:xfrm>
              <a:off x="6362452" y="5118047"/>
              <a:ext cx="2189163" cy="276999"/>
            </a:xfrm>
            <a:prstGeom prst="rect">
              <a:avLst/>
            </a:prstGeom>
          </p:spPr>
          <p:txBody>
            <a:bodyPr wrap="square" lIns="0" tIns="0" rIns="0" bIns="0">
              <a:spAutoFit/>
            </a:bodyPr>
            <a:lstStyle/>
            <a:p>
              <a:r>
                <a:rPr lang="en-US" dirty="0" smtClean="0">
                  <a:solidFill>
                    <a:schemeClr val="bg1">
                      <a:lumMod val="25000"/>
                    </a:schemeClr>
                  </a:solidFill>
                </a:rPr>
                <a:t>degree verifications</a:t>
              </a:r>
              <a:endParaRPr lang="en-US" dirty="0">
                <a:solidFill>
                  <a:schemeClr val="bg1">
                    <a:lumMod val="25000"/>
                  </a:schemeClr>
                </a:solidFill>
              </a:endParaRPr>
            </a:p>
          </p:txBody>
        </p:sp>
        <p:cxnSp>
          <p:nvCxnSpPr>
            <p:cNvPr id="230" name="Straight Connector 229"/>
            <p:cNvCxnSpPr/>
            <p:nvPr/>
          </p:nvCxnSpPr>
          <p:spPr>
            <a:xfrm>
              <a:off x="6242415" y="4076900"/>
              <a:ext cx="0" cy="141048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6362452" y="4531677"/>
              <a:ext cx="2188100" cy="553998"/>
            </a:xfrm>
            <a:prstGeom prst="rect">
              <a:avLst/>
            </a:prstGeom>
            <a:noFill/>
          </p:spPr>
          <p:txBody>
            <a:bodyPr wrap="none" lIns="0" tIns="0" rIns="0" bIns="0" rtlCol="0">
              <a:spAutoFit/>
            </a:bodyPr>
            <a:lstStyle/>
            <a:p>
              <a:r>
                <a:rPr lang="en-US" sz="3600" b="1" dirty="0" smtClean="0">
                  <a:solidFill>
                    <a:srgbClr val="C76725"/>
                  </a:solidFill>
                  <a:latin typeface="Arial Narrow" panose="020B0606020202030204" pitchFamily="34" charset="0"/>
                </a:rPr>
                <a:t>4.5 MILLION</a:t>
              </a:r>
              <a:endParaRPr lang="en-US" sz="3600" b="1" dirty="0">
                <a:solidFill>
                  <a:srgbClr val="C76725"/>
                </a:solidFill>
                <a:latin typeface="Arial Narrow" panose="020B0606020202030204" pitchFamily="34" charset="0"/>
              </a:endParaRPr>
            </a:p>
          </p:txBody>
        </p:sp>
        <p:sp>
          <p:nvSpPr>
            <p:cNvPr id="283" name="Freeform 189"/>
            <p:cNvSpPr>
              <a:spLocks noEditPoints="1"/>
            </p:cNvSpPr>
            <p:nvPr/>
          </p:nvSpPr>
          <p:spPr bwMode="auto">
            <a:xfrm>
              <a:off x="6362452" y="4076899"/>
              <a:ext cx="541176" cy="394437"/>
            </a:xfrm>
            <a:custGeom>
              <a:avLst/>
              <a:gdLst>
                <a:gd name="T0" fmla="*/ 0 w 402"/>
                <a:gd name="T1" fmla="*/ 293 h 293"/>
                <a:gd name="T2" fmla="*/ 402 w 402"/>
                <a:gd name="T3" fmla="*/ 0 h 293"/>
                <a:gd name="T4" fmla="*/ 385 w 402"/>
                <a:gd name="T5" fmla="*/ 277 h 293"/>
                <a:gd name="T6" fmla="*/ 17 w 402"/>
                <a:gd name="T7" fmla="*/ 17 h 293"/>
                <a:gd name="T8" fmla="*/ 385 w 402"/>
                <a:gd name="T9" fmla="*/ 277 h 293"/>
                <a:gd name="T10" fmla="*/ 344 w 402"/>
                <a:gd name="T11" fmla="*/ 186 h 293"/>
                <a:gd name="T12" fmla="*/ 328 w 402"/>
                <a:gd name="T13" fmla="*/ 204 h 293"/>
                <a:gd name="T14" fmla="*/ 328 w 402"/>
                <a:gd name="T15" fmla="*/ 208 h 293"/>
                <a:gd name="T16" fmla="*/ 328 w 402"/>
                <a:gd name="T17" fmla="*/ 226 h 293"/>
                <a:gd name="T18" fmla="*/ 328 w 402"/>
                <a:gd name="T19" fmla="*/ 250 h 293"/>
                <a:gd name="T20" fmla="*/ 328 w 402"/>
                <a:gd name="T21" fmla="*/ 260 h 293"/>
                <a:gd name="T22" fmla="*/ 292 w 402"/>
                <a:gd name="T23" fmla="*/ 260 h 293"/>
                <a:gd name="T24" fmla="*/ 292 w 402"/>
                <a:gd name="T25" fmla="*/ 204 h 293"/>
                <a:gd name="T26" fmla="*/ 277 w 402"/>
                <a:gd name="T27" fmla="*/ 186 h 293"/>
                <a:gd name="T28" fmla="*/ 277 w 402"/>
                <a:gd name="T29" fmla="*/ 159 h 293"/>
                <a:gd name="T30" fmla="*/ 296 w 402"/>
                <a:gd name="T31" fmla="*/ 140 h 293"/>
                <a:gd name="T32" fmla="*/ 325 w 402"/>
                <a:gd name="T33" fmla="*/ 140 h 293"/>
                <a:gd name="T34" fmla="*/ 344 w 402"/>
                <a:gd name="T35" fmla="*/ 159 h 293"/>
                <a:gd name="T36" fmla="*/ 45 w 402"/>
                <a:gd name="T37" fmla="*/ 61 h 293"/>
                <a:gd name="T38" fmla="*/ 48 w 402"/>
                <a:gd name="T39" fmla="*/ 57 h 293"/>
                <a:gd name="T40" fmla="*/ 343 w 402"/>
                <a:gd name="T41" fmla="*/ 56 h 293"/>
                <a:gd name="T42" fmla="*/ 348 w 402"/>
                <a:gd name="T43" fmla="*/ 59 h 293"/>
                <a:gd name="T44" fmla="*/ 348 w 402"/>
                <a:gd name="T45" fmla="*/ 65 h 293"/>
                <a:gd name="T46" fmla="*/ 343 w 402"/>
                <a:gd name="T47" fmla="*/ 67 h 293"/>
                <a:gd name="T48" fmla="*/ 48 w 402"/>
                <a:gd name="T49" fmla="*/ 67 h 293"/>
                <a:gd name="T50" fmla="*/ 45 w 402"/>
                <a:gd name="T51" fmla="*/ 61 h 293"/>
                <a:gd name="T52" fmla="*/ 78 w 402"/>
                <a:gd name="T53" fmla="*/ 110 h 293"/>
                <a:gd name="T54" fmla="*/ 72 w 402"/>
                <a:gd name="T55" fmla="*/ 108 h 293"/>
                <a:gd name="T56" fmla="*/ 72 w 402"/>
                <a:gd name="T57" fmla="*/ 102 h 293"/>
                <a:gd name="T58" fmla="*/ 78 w 402"/>
                <a:gd name="T59" fmla="*/ 99 h 293"/>
                <a:gd name="T60" fmla="*/ 304 w 402"/>
                <a:gd name="T61" fmla="*/ 99 h 293"/>
                <a:gd name="T62" fmla="*/ 306 w 402"/>
                <a:gd name="T63" fmla="*/ 105 h 293"/>
                <a:gd name="T64" fmla="*/ 304 w 402"/>
                <a:gd name="T65" fmla="*/ 109 h 293"/>
                <a:gd name="T66" fmla="*/ 220 w 402"/>
                <a:gd name="T67" fmla="*/ 177 h 293"/>
                <a:gd name="T68" fmla="*/ 217 w 402"/>
                <a:gd name="T69" fmla="*/ 182 h 293"/>
                <a:gd name="T70" fmla="*/ 87 w 402"/>
                <a:gd name="T71" fmla="*/ 183 h 293"/>
                <a:gd name="T72" fmla="*/ 82 w 402"/>
                <a:gd name="T73" fmla="*/ 179 h 293"/>
                <a:gd name="T74" fmla="*/ 82 w 402"/>
                <a:gd name="T75" fmla="*/ 174 h 293"/>
                <a:gd name="T76" fmla="*/ 87 w 402"/>
                <a:gd name="T77" fmla="*/ 171 h 293"/>
                <a:gd name="T78" fmla="*/ 217 w 402"/>
                <a:gd name="T79" fmla="*/ 172 h 293"/>
                <a:gd name="T80" fmla="*/ 220 w 402"/>
                <a:gd name="T81" fmla="*/ 177 h 293"/>
                <a:gd name="T82" fmla="*/ 219 w 402"/>
                <a:gd name="T83" fmla="*/ 222 h 293"/>
                <a:gd name="T84" fmla="*/ 215 w 402"/>
                <a:gd name="T85" fmla="*/ 225 h 293"/>
                <a:gd name="T86" fmla="*/ 84 w 402"/>
                <a:gd name="T87" fmla="*/ 224 h 293"/>
                <a:gd name="T88" fmla="*/ 81 w 402"/>
                <a:gd name="T89" fmla="*/ 218 h 293"/>
                <a:gd name="T90" fmla="*/ 84 w 402"/>
                <a:gd name="T91" fmla="*/ 214 h 293"/>
                <a:gd name="T92" fmla="*/ 215 w 402"/>
                <a:gd name="T93" fmla="*/ 213 h 293"/>
                <a:gd name="T94" fmla="*/ 219 w 402"/>
                <a:gd name="T95" fmla="*/ 21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2" h="293">
                  <a:moveTo>
                    <a:pt x="0" y="0"/>
                  </a:moveTo>
                  <a:lnTo>
                    <a:pt x="0" y="293"/>
                  </a:lnTo>
                  <a:lnTo>
                    <a:pt x="402" y="293"/>
                  </a:lnTo>
                  <a:lnTo>
                    <a:pt x="402" y="0"/>
                  </a:lnTo>
                  <a:lnTo>
                    <a:pt x="0" y="0"/>
                  </a:lnTo>
                  <a:close/>
                  <a:moveTo>
                    <a:pt x="385" y="277"/>
                  </a:moveTo>
                  <a:lnTo>
                    <a:pt x="17" y="277"/>
                  </a:lnTo>
                  <a:lnTo>
                    <a:pt x="17" y="17"/>
                  </a:lnTo>
                  <a:lnTo>
                    <a:pt x="385" y="17"/>
                  </a:lnTo>
                  <a:lnTo>
                    <a:pt x="385" y="277"/>
                  </a:lnTo>
                  <a:close/>
                  <a:moveTo>
                    <a:pt x="346" y="173"/>
                  </a:moveTo>
                  <a:lnTo>
                    <a:pt x="344" y="186"/>
                  </a:lnTo>
                  <a:lnTo>
                    <a:pt x="338" y="196"/>
                  </a:lnTo>
                  <a:lnTo>
                    <a:pt x="328" y="204"/>
                  </a:lnTo>
                  <a:lnTo>
                    <a:pt x="328" y="205"/>
                  </a:lnTo>
                  <a:lnTo>
                    <a:pt x="328" y="208"/>
                  </a:lnTo>
                  <a:lnTo>
                    <a:pt x="328" y="216"/>
                  </a:lnTo>
                  <a:lnTo>
                    <a:pt x="328" y="226"/>
                  </a:lnTo>
                  <a:lnTo>
                    <a:pt x="328" y="238"/>
                  </a:lnTo>
                  <a:lnTo>
                    <a:pt x="328" y="250"/>
                  </a:lnTo>
                  <a:lnTo>
                    <a:pt x="328" y="257"/>
                  </a:lnTo>
                  <a:lnTo>
                    <a:pt x="328" y="260"/>
                  </a:lnTo>
                  <a:lnTo>
                    <a:pt x="310" y="236"/>
                  </a:lnTo>
                  <a:lnTo>
                    <a:pt x="292" y="260"/>
                  </a:lnTo>
                  <a:lnTo>
                    <a:pt x="292" y="205"/>
                  </a:lnTo>
                  <a:lnTo>
                    <a:pt x="292" y="204"/>
                  </a:lnTo>
                  <a:lnTo>
                    <a:pt x="282" y="196"/>
                  </a:lnTo>
                  <a:lnTo>
                    <a:pt x="277" y="186"/>
                  </a:lnTo>
                  <a:lnTo>
                    <a:pt x="274" y="173"/>
                  </a:lnTo>
                  <a:lnTo>
                    <a:pt x="277" y="159"/>
                  </a:lnTo>
                  <a:lnTo>
                    <a:pt x="285" y="147"/>
                  </a:lnTo>
                  <a:lnTo>
                    <a:pt x="296" y="140"/>
                  </a:lnTo>
                  <a:lnTo>
                    <a:pt x="310" y="137"/>
                  </a:lnTo>
                  <a:lnTo>
                    <a:pt x="325" y="140"/>
                  </a:lnTo>
                  <a:lnTo>
                    <a:pt x="336" y="147"/>
                  </a:lnTo>
                  <a:lnTo>
                    <a:pt x="344" y="159"/>
                  </a:lnTo>
                  <a:lnTo>
                    <a:pt x="346" y="173"/>
                  </a:lnTo>
                  <a:close/>
                  <a:moveTo>
                    <a:pt x="45" y="61"/>
                  </a:moveTo>
                  <a:lnTo>
                    <a:pt x="45" y="59"/>
                  </a:lnTo>
                  <a:lnTo>
                    <a:pt x="48" y="57"/>
                  </a:lnTo>
                  <a:lnTo>
                    <a:pt x="51" y="56"/>
                  </a:lnTo>
                  <a:lnTo>
                    <a:pt x="343" y="56"/>
                  </a:lnTo>
                  <a:lnTo>
                    <a:pt x="346" y="57"/>
                  </a:lnTo>
                  <a:lnTo>
                    <a:pt x="348" y="59"/>
                  </a:lnTo>
                  <a:lnTo>
                    <a:pt x="349" y="61"/>
                  </a:lnTo>
                  <a:lnTo>
                    <a:pt x="348" y="65"/>
                  </a:lnTo>
                  <a:lnTo>
                    <a:pt x="346" y="67"/>
                  </a:lnTo>
                  <a:lnTo>
                    <a:pt x="343" y="67"/>
                  </a:lnTo>
                  <a:lnTo>
                    <a:pt x="51" y="67"/>
                  </a:lnTo>
                  <a:lnTo>
                    <a:pt x="48" y="67"/>
                  </a:lnTo>
                  <a:lnTo>
                    <a:pt x="45" y="65"/>
                  </a:lnTo>
                  <a:lnTo>
                    <a:pt x="45" y="61"/>
                  </a:lnTo>
                  <a:close/>
                  <a:moveTo>
                    <a:pt x="300" y="110"/>
                  </a:moveTo>
                  <a:lnTo>
                    <a:pt x="78" y="110"/>
                  </a:lnTo>
                  <a:lnTo>
                    <a:pt x="74" y="109"/>
                  </a:lnTo>
                  <a:lnTo>
                    <a:pt x="72" y="108"/>
                  </a:lnTo>
                  <a:lnTo>
                    <a:pt x="72" y="105"/>
                  </a:lnTo>
                  <a:lnTo>
                    <a:pt x="72" y="102"/>
                  </a:lnTo>
                  <a:lnTo>
                    <a:pt x="74" y="99"/>
                  </a:lnTo>
                  <a:lnTo>
                    <a:pt x="78" y="99"/>
                  </a:lnTo>
                  <a:lnTo>
                    <a:pt x="300" y="99"/>
                  </a:lnTo>
                  <a:lnTo>
                    <a:pt x="304" y="99"/>
                  </a:lnTo>
                  <a:lnTo>
                    <a:pt x="305" y="102"/>
                  </a:lnTo>
                  <a:lnTo>
                    <a:pt x="306" y="105"/>
                  </a:lnTo>
                  <a:lnTo>
                    <a:pt x="305" y="108"/>
                  </a:lnTo>
                  <a:lnTo>
                    <a:pt x="304" y="109"/>
                  </a:lnTo>
                  <a:lnTo>
                    <a:pt x="300" y="110"/>
                  </a:lnTo>
                  <a:close/>
                  <a:moveTo>
                    <a:pt x="220" y="177"/>
                  </a:moveTo>
                  <a:lnTo>
                    <a:pt x="219" y="179"/>
                  </a:lnTo>
                  <a:lnTo>
                    <a:pt x="217" y="182"/>
                  </a:lnTo>
                  <a:lnTo>
                    <a:pt x="215" y="183"/>
                  </a:lnTo>
                  <a:lnTo>
                    <a:pt x="87" y="183"/>
                  </a:lnTo>
                  <a:lnTo>
                    <a:pt x="84" y="182"/>
                  </a:lnTo>
                  <a:lnTo>
                    <a:pt x="82" y="179"/>
                  </a:lnTo>
                  <a:lnTo>
                    <a:pt x="81" y="177"/>
                  </a:lnTo>
                  <a:lnTo>
                    <a:pt x="82" y="174"/>
                  </a:lnTo>
                  <a:lnTo>
                    <a:pt x="84" y="172"/>
                  </a:lnTo>
                  <a:lnTo>
                    <a:pt x="87" y="171"/>
                  </a:lnTo>
                  <a:lnTo>
                    <a:pt x="215" y="171"/>
                  </a:lnTo>
                  <a:lnTo>
                    <a:pt x="217" y="172"/>
                  </a:lnTo>
                  <a:lnTo>
                    <a:pt x="219" y="174"/>
                  </a:lnTo>
                  <a:lnTo>
                    <a:pt x="220" y="177"/>
                  </a:lnTo>
                  <a:close/>
                  <a:moveTo>
                    <a:pt x="220" y="218"/>
                  </a:moveTo>
                  <a:lnTo>
                    <a:pt x="219" y="222"/>
                  </a:lnTo>
                  <a:lnTo>
                    <a:pt x="217" y="224"/>
                  </a:lnTo>
                  <a:lnTo>
                    <a:pt x="215" y="225"/>
                  </a:lnTo>
                  <a:lnTo>
                    <a:pt x="87" y="225"/>
                  </a:lnTo>
                  <a:lnTo>
                    <a:pt x="84" y="224"/>
                  </a:lnTo>
                  <a:lnTo>
                    <a:pt x="82" y="222"/>
                  </a:lnTo>
                  <a:lnTo>
                    <a:pt x="81" y="218"/>
                  </a:lnTo>
                  <a:lnTo>
                    <a:pt x="82" y="216"/>
                  </a:lnTo>
                  <a:lnTo>
                    <a:pt x="84" y="214"/>
                  </a:lnTo>
                  <a:lnTo>
                    <a:pt x="87" y="213"/>
                  </a:lnTo>
                  <a:lnTo>
                    <a:pt x="215" y="213"/>
                  </a:lnTo>
                  <a:lnTo>
                    <a:pt x="217" y="214"/>
                  </a:lnTo>
                  <a:lnTo>
                    <a:pt x="219" y="216"/>
                  </a:lnTo>
                  <a:lnTo>
                    <a:pt x="220" y="218"/>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0" name="Group 359"/>
          <p:cNvGrpSpPr/>
          <p:nvPr/>
        </p:nvGrpSpPr>
        <p:grpSpPr>
          <a:xfrm>
            <a:off x="3394028" y="4076900"/>
            <a:ext cx="2386160" cy="1595145"/>
            <a:chOff x="3394028" y="4076900"/>
            <a:chExt cx="2386160" cy="1595145"/>
          </a:xfrm>
        </p:grpSpPr>
        <p:sp>
          <p:nvSpPr>
            <p:cNvPr id="226" name="Rectangle 225"/>
            <p:cNvSpPr/>
            <p:nvPr/>
          </p:nvSpPr>
          <p:spPr>
            <a:xfrm>
              <a:off x="3488739" y="5118047"/>
              <a:ext cx="2291449" cy="553998"/>
            </a:xfrm>
            <a:prstGeom prst="rect">
              <a:avLst/>
            </a:prstGeom>
          </p:spPr>
          <p:txBody>
            <a:bodyPr wrap="square" lIns="0" tIns="0" rIns="0" bIns="0">
              <a:spAutoFit/>
            </a:bodyPr>
            <a:lstStyle/>
            <a:p>
              <a:r>
                <a:rPr lang="en-US" dirty="0" smtClean="0">
                  <a:solidFill>
                    <a:schemeClr val="bg1">
                      <a:lumMod val="25000"/>
                    </a:schemeClr>
                  </a:solidFill>
                </a:rPr>
                <a:t>student record verifications</a:t>
              </a:r>
              <a:endParaRPr lang="en-US" dirty="0">
                <a:solidFill>
                  <a:schemeClr val="bg1">
                    <a:lumMod val="25000"/>
                  </a:schemeClr>
                </a:solidFill>
              </a:endParaRPr>
            </a:p>
          </p:txBody>
        </p:sp>
        <p:cxnSp>
          <p:nvCxnSpPr>
            <p:cNvPr id="229" name="Straight Connector 228"/>
            <p:cNvCxnSpPr/>
            <p:nvPr/>
          </p:nvCxnSpPr>
          <p:spPr>
            <a:xfrm>
              <a:off x="3394028" y="4076900"/>
              <a:ext cx="0" cy="1410480"/>
            </a:xfrm>
            <a:prstGeom prst="line">
              <a:avLst/>
            </a:prstGeom>
            <a:ln>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35" name="TextBox 234"/>
            <p:cNvSpPr txBox="1"/>
            <p:nvPr/>
          </p:nvSpPr>
          <p:spPr>
            <a:xfrm>
              <a:off x="3487894" y="4531677"/>
              <a:ext cx="2292294" cy="553998"/>
            </a:xfrm>
            <a:prstGeom prst="rect">
              <a:avLst/>
            </a:prstGeom>
            <a:noFill/>
          </p:spPr>
          <p:txBody>
            <a:bodyPr wrap="none" lIns="0" tIns="0" rIns="0" bIns="0" rtlCol="0">
              <a:spAutoFit/>
            </a:bodyPr>
            <a:lstStyle/>
            <a:p>
              <a:r>
                <a:rPr lang="en-US" sz="3600" b="1" dirty="0" smtClean="0">
                  <a:solidFill>
                    <a:schemeClr val="accent2"/>
                  </a:solidFill>
                  <a:latin typeface="Arial Narrow" panose="020B0606020202030204" pitchFamily="34" charset="0"/>
                </a:rPr>
                <a:t>700 MILLION</a:t>
              </a:r>
              <a:endParaRPr lang="en-US" sz="3600" b="1" dirty="0">
                <a:solidFill>
                  <a:schemeClr val="accent2"/>
                </a:solidFill>
                <a:latin typeface="Arial Narrow" panose="020B0606020202030204" pitchFamily="34" charset="0"/>
              </a:endParaRPr>
            </a:p>
          </p:txBody>
        </p:sp>
        <p:sp>
          <p:nvSpPr>
            <p:cNvPr id="304" name="Freeform 220"/>
            <p:cNvSpPr>
              <a:spLocks noEditPoints="1"/>
            </p:cNvSpPr>
            <p:nvPr/>
          </p:nvSpPr>
          <p:spPr bwMode="auto">
            <a:xfrm>
              <a:off x="3528721" y="4077593"/>
              <a:ext cx="474876" cy="393868"/>
            </a:xfrm>
            <a:custGeom>
              <a:avLst/>
              <a:gdLst>
                <a:gd name="T0" fmla="*/ 400 w 510"/>
                <a:gd name="T1" fmla="*/ 12 h 423"/>
                <a:gd name="T2" fmla="*/ 441 w 510"/>
                <a:gd name="T3" fmla="*/ 65 h 423"/>
                <a:gd name="T4" fmla="*/ 431 w 510"/>
                <a:gd name="T5" fmla="*/ 132 h 423"/>
                <a:gd name="T6" fmla="*/ 380 w 510"/>
                <a:gd name="T7" fmla="*/ 171 h 423"/>
                <a:gd name="T8" fmla="*/ 339 w 510"/>
                <a:gd name="T9" fmla="*/ 165 h 423"/>
                <a:gd name="T10" fmla="*/ 369 w 510"/>
                <a:gd name="T11" fmla="*/ 109 h 423"/>
                <a:gd name="T12" fmla="*/ 362 w 510"/>
                <a:gd name="T13" fmla="*/ 45 h 423"/>
                <a:gd name="T14" fmla="*/ 332 w 510"/>
                <a:gd name="T15" fmla="*/ 4 h 423"/>
                <a:gd name="T16" fmla="*/ 177 w 510"/>
                <a:gd name="T17" fmla="*/ 4 h 423"/>
                <a:gd name="T18" fmla="*/ 228 w 510"/>
                <a:gd name="T19" fmla="*/ 43 h 423"/>
                <a:gd name="T20" fmla="*/ 238 w 510"/>
                <a:gd name="T21" fmla="*/ 110 h 423"/>
                <a:gd name="T22" fmla="*/ 197 w 510"/>
                <a:gd name="T23" fmla="*/ 163 h 423"/>
                <a:gd name="T24" fmla="*/ 130 w 510"/>
                <a:gd name="T25" fmla="*/ 171 h 423"/>
                <a:gd name="T26" fmla="*/ 79 w 510"/>
                <a:gd name="T27" fmla="*/ 132 h 423"/>
                <a:gd name="T28" fmla="*/ 70 w 510"/>
                <a:gd name="T29" fmla="*/ 65 h 423"/>
                <a:gd name="T30" fmla="*/ 110 w 510"/>
                <a:gd name="T31" fmla="*/ 12 h 423"/>
                <a:gd name="T32" fmla="*/ 297 w 510"/>
                <a:gd name="T33" fmla="*/ 311 h 423"/>
                <a:gd name="T34" fmla="*/ 299 w 510"/>
                <a:gd name="T35" fmla="*/ 415 h 423"/>
                <a:gd name="T36" fmla="*/ 30 w 510"/>
                <a:gd name="T37" fmla="*/ 423 h 423"/>
                <a:gd name="T38" fmla="*/ 1 w 510"/>
                <a:gd name="T39" fmla="*/ 405 h 423"/>
                <a:gd name="T40" fmla="*/ 17 w 510"/>
                <a:gd name="T41" fmla="*/ 288 h 423"/>
                <a:gd name="T42" fmla="*/ 68 w 510"/>
                <a:gd name="T43" fmla="*/ 232 h 423"/>
                <a:gd name="T44" fmla="*/ 154 w 510"/>
                <a:gd name="T45" fmla="*/ 210 h 423"/>
                <a:gd name="T46" fmla="*/ 232 w 510"/>
                <a:gd name="T47" fmla="*/ 227 h 423"/>
                <a:gd name="T48" fmla="*/ 283 w 510"/>
                <a:gd name="T49" fmla="*/ 273 h 423"/>
                <a:gd name="T50" fmla="*/ 501 w 510"/>
                <a:gd name="T51" fmla="*/ 311 h 423"/>
                <a:gd name="T52" fmla="*/ 502 w 510"/>
                <a:gd name="T53" fmla="*/ 415 h 423"/>
                <a:gd name="T54" fmla="*/ 429 w 510"/>
                <a:gd name="T55" fmla="*/ 423 h 423"/>
                <a:gd name="T56" fmla="*/ 437 w 510"/>
                <a:gd name="T57" fmla="*/ 391 h 423"/>
                <a:gd name="T58" fmla="*/ 422 w 510"/>
                <a:gd name="T59" fmla="*/ 284 h 423"/>
                <a:gd name="T60" fmla="*/ 374 w 510"/>
                <a:gd name="T61" fmla="*/ 223 h 423"/>
                <a:gd name="T62" fmla="*/ 385 w 510"/>
                <a:gd name="T63" fmla="*/ 212 h 423"/>
                <a:gd name="T64" fmla="*/ 456 w 510"/>
                <a:gd name="T65" fmla="*/ 241 h 423"/>
                <a:gd name="T66" fmla="*/ 496 w 510"/>
                <a:gd name="T67" fmla="*/ 291 h 423"/>
                <a:gd name="T68" fmla="*/ 244 w 510"/>
                <a:gd name="T69" fmla="*/ 3 h 423"/>
                <a:gd name="T70" fmla="*/ 245 w 510"/>
                <a:gd name="T71" fmla="*/ 27 h 423"/>
                <a:gd name="T72" fmla="*/ 263 w 510"/>
                <a:gd name="T73" fmla="*/ 88 h 423"/>
                <a:gd name="T74" fmla="*/ 245 w 510"/>
                <a:gd name="T75" fmla="*/ 149 h 423"/>
                <a:gd name="T76" fmla="*/ 244 w 510"/>
                <a:gd name="T77" fmla="*/ 172 h 423"/>
                <a:gd name="T78" fmla="*/ 306 w 510"/>
                <a:gd name="T79" fmla="*/ 163 h 423"/>
                <a:gd name="T80" fmla="*/ 345 w 510"/>
                <a:gd name="T81" fmla="*/ 110 h 423"/>
                <a:gd name="T82" fmla="*/ 337 w 510"/>
                <a:gd name="T83" fmla="*/ 43 h 423"/>
                <a:gd name="T84" fmla="*/ 284 w 510"/>
                <a:gd name="T85" fmla="*/ 4 h 423"/>
                <a:gd name="T86" fmla="*/ 400 w 510"/>
                <a:gd name="T87" fmla="*/ 291 h 423"/>
                <a:gd name="T88" fmla="*/ 361 w 510"/>
                <a:gd name="T89" fmla="*/ 241 h 423"/>
                <a:gd name="T90" fmla="*/ 289 w 510"/>
                <a:gd name="T91" fmla="*/ 212 h 423"/>
                <a:gd name="T92" fmla="*/ 266 w 510"/>
                <a:gd name="T93" fmla="*/ 223 h 423"/>
                <a:gd name="T94" fmla="*/ 313 w 510"/>
                <a:gd name="T95" fmla="*/ 284 h 423"/>
                <a:gd name="T96" fmla="*/ 330 w 510"/>
                <a:gd name="T97" fmla="*/ 391 h 423"/>
                <a:gd name="T98" fmla="*/ 321 w 510"/>
                <a:gd name="T99" fmla="*/ 423 h 423"/>
                <a:gd name="T100" fmla="*/ 407 w 510"/>
                <a:gd name="T101" fmla="*/ 415 h 423"/>
                <a:gd name="T102" fmla="*/ 405 w 510"/>
                <a:gd name="T103" fmla="*/ 31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0" h="423">
                  <a:moveTo>
                    <a:pt x="357" y="0"/>
                  </a:moveTo>
                  <a:lnTo>
                    <a:pt x="380" y="4"/>
                  </a:lnTo>
                  <a:lnTo>
                    <a:pt x="400" y="12"/>
                  </a:lnTo>
                  <a:lnTo>
                    <a:pt x="418" y="27"/>
                  </a:lnTo>
                  <a:lnTo>
                    <a:pt x="431" y="43"/>
                  </a:lnTo>
                  <a:lnTo>
                    <a:pt x="441" y="65"/>
                  </a:lnTo>
                  <a:lnTo>
                    <a:pt x="443" y="88"/>
                  </a:lnTo>
                  <a:lnTo>
                    <a:pt x="441" y="110"/>
                  </a:lnTo>
                  <a:lnTo>
                    <a:pt x="431" y="132"/>
                  </a:lnTo>
                  <a:lnTo>
                    <a:pt x="418" y="149"/>
                  </a:lnTo>
                  <a:lnTo>
                    <a:pt x="400" y="163"/>
                  </a:lnTo>
                  <a:lnTo>
                    <a:pt x="380" y="171"/>
                  </a:lnTo>
                  <a:lnTo>
                    <a:pt x="357" y="174"/>
                  </a:lnTo>
                  <a:lnTo>
                    <a:pt x="332" y="171"/>
                  </a:lnTo>
                  <a:lnTo>
                    <a:pt x="339" y="165"/>
                  </a:lnTo>
                  <a:lnTo>
                    <a:pt x="352" y="149"/>
                  </a:lnTo>
                  <a:lnTo>
                    <a:pt x="362" y="131"/>
                  </a:lnTo>
                  <a:lnTo>
                    <a:pt x="369" y="109"/>
                  </a:lnTo>
                  <a:lnTo>
                    <a:pt x="370" y="88"/>
                  </a:lnTo>
                  <a:lnTo>
                    <a:pt x="369" y="65"/>
                  </a:lnTo>
                  <a:lnTo>
                    <a:pt x="362" y="45"/>
                  </a:lnTo>
                  <a:lnTo>
                    <a:pt x="352" y="27"/>
                  </a:lnTo>
                  <a:lnTo>
                    <a:pt x="339" y="10"/>
                  </a:lnTo>
                  <a:lnTo>
                    <a:pt x="332" y="4"/>
                  </a:lnTo>
                  <a:lnTo>
                    <a:pt x="357" y="0"/>
                  </a:lnTo>
                  <a:close/>
                  <a:moveTo>
                    <a:pt x="154" y="0"/>
                  </a:moveTo>
                  <a:lnTo>
                    <a:pt x="177" y="4"/>
                  </a:lnTo>
                  <a:lnTo>
                    <a:pt x="197" y="12"/>
                  </a:lnTo>
                  <a:lnTo>
                    <a:pt x="215" y="27"/>
                  </a:lnTo>
                  <a:lnTo>
                    <a:pt x="228" y="43"/>
                  </a:lnTo>
                  <a:lnTo>
                    <a:pt x="238" y="65"/>
                  </a:lnTo>
                  <a:lnTo>
                    <a:pt x="240" y="88"/>
                  </a:lnTo>
                  <a:lnTo>
                    <a:pt x="238" y="110"/>
                  </a:lnTo>
                  <a:lnTo>
                    <a:pt x="228" y="132"/>
                  </a:lnTo>
                  <a:lnTo>
                    <a:pt x="215" y="149"/>
                  </a:lnTo>
                  <a:lnTo>
                    <a:pt x="197" y="163"/>
                  </a:lnTo>
                  <a:lnTo>
                    <a:pt x="177" y="171"/>
                  </a:lnTo>
                  <a:lnTo>
                    <a:pt x="154" y="174"/>
                  </a:lnTo>
                  <a:lnTo>
                    <a:pt x="130" y="171"/>
                  </a:lnTo>
                  <a:lnTo>
                    <a:pt x="110" y="163"/>
                  </a:lnTo>
                  <a:lnTo>
                    <a:pt x="92" y="149"/>
                  </a:lnTo>
                  <a:lnTo>
                    <a:pt x="79" y="132"/>
                  </a:lnTo>
                  <a:lnTo>
                    <a:pt x="70" y="110"/>
                  </a:lnTo>
                  <a:lnTo>
                    <a:pt x="67" y="88"/>
                  </a:lnTo>
                  <a:lnTo>
                    <a:pt x="70" y="65"/>
                  </a:lnTo>
                  <a:lnTo>
                    <a:pt x="79" y="43"/>
                  </a:lnTo>
                  <a:lnTo>
                    <a:pt x="92" y="27"/>
                  </a:lnTo>
                  <a:lnTo>
                    <a:pt x="110" y="12"/>
                  </a:lnTo>
                  <a:lnTo>
                    <a:pt x="130" y="4"/>
                  </a:lnTo>
                  <a:lnTo>
                    <a:pt x="154" y="0"/>
                  </a:lnTo>
                  <a:close/>
                  <a:moveTo>
                    <a:pt x="297" y="311"/>
                  </a:moveTo>
                  <a:lnTo>
                    <a:pt x="307" y="393"/>
                  </a:lnTo>
                  <a:lnTo>
                    <a:pt x="306" y="405"/>
                  </a:lnTo>
                  <a:lnTo>
                    <a:pt x="299" y="415"/>
                  </a:lnTo>
                  <a:lnTo>
                    <a:pt x="289" y="421"/>
                  </a:lnTo>
                  <a:lnTo>
                    <a:pt x="277" y="423"/>
                  </a:lnTo>
                  <a:lnTo>
                    <a:pt x="30" y="423"/>
                  </a:lnTo>
                  <a:lnTo>
                    <a:pt x="18" y="421"/>
                  </a:lnTo>
                  <a:lnTo>
                    <a:pt x="8" y="415"/>
                  </a:lnTo>
                  <a:lnTo>
                    <a:pt x="1" y="405"/>
                  </a:lnTo>
                  <a:lnTo>
                    <a:pt x="0" y="393"/>
                  </a:lnTo>
                  <a:lnTo>
                    <a:pt x="10" y="312"/>
                  </a:lnTo>
                  <a:lnTo>
                    <a:pt x="17" y="288"/>
                  </a:lnTo>
                  <a:lnTo>
                    <a:pt x="29" y="267"/>
                  </a:lnTo>
                  <a:lnTo>
                    <a:pt x="47" y="248"/>
                  </a:lnTo>
                  <a:lnTo>
                    <a:pt x="68" y="232"/>
                  </a:lnTo>
                  <a:lnTo>
                    <a:pt x="94" y="220"/>
                  </a:lnTo>
                  <a:lnTo>
                    <a:pt x="123" y="213"/>
                  </a:lnTo>
                  <a:lnTo>
                    <a:pt x="154" y="210"/>
                  </a:lnTo>
                  <a:lnTo>
                    <a:pt x="182" y="212"/>
                  </a:lnTo>
                  <a:lnTo>
                    <a:pt x="208" y="218"/>
                  </a:lnTo>
                  <a:lnTo>
                    <a:pt x="232" y="227"/>
                  </a:lnTo>
                  <a:lnTo>
                    <a:pt x="253" y="241"/>
                  </a:lnTo>
                  <a:lnTo>
                    <a:pt x="270" y="256"/>
                  </a:lnTo>
                  <a:lnTo>
                    <a:pt x="283" y="273"/>
                  </a:lnTo>
                  <a:lnTo>
                    <a:pt x="293" y="291"/>
                  </a:lnTo>
                  <a:lnTo>
                    <a:pt x="297" y="311"/>
                  </a:lnTo>
                  <a:close/>
                  <a:moveTo>
                    <a:pt x="501" y="311"/>
                  </a:moveTo>
                  <a:lnTo>
                    <a:pt x="510" y="393"/>
                  </a:lnTo>
                  <a:lnTo>
                    <a:pt x="509" y="405"/>
                  </a:lnTo>
                  <a:lnTo>
                    <a:pt x="502" y="415"/>
                  </a:lnTo>
                  <a:lnTo>
                    <a:pt x="492" y="421"/>
                  </a:lnTo>
                  <a:lnTo>
                    <a:pt x="480" y="423"/>
                  </a:lnTo>
                  <a:lnTo>
                    <a:pt x="429" y="423"/>
                  </a:lnTo>
                  <a:lnTo>
                    <a:pt x="436" y="410"/>
                  </a:lnTo>
                  <a:lnTo>
                    <a:pt x="438" y="396"/>
                  </a:lnTo>
                  <a:lnTo>
                    <a:pt x="437" y="391"/>
                  </a:lnTo>
                  <a:lnTo>
                    <a:pt x="428" y="309"/>
                  </a:lnTo>
                  <a:lnTo>
                    <a:pt x="428" y="309"/>
                  </a:lnTo>
                  <a:lnTo>
                    <a:pt x="422" y="284"/>
                  </a:lnTo>
                  <a:lnTo>
                    <a:pt x="410" y="261"/>
                  </a:lnTo>
                  <a:lnTo>
                    <a:pt x="394" y="241"/>
                  </a:lnTo>
                  <a:lnTo>
                    <a:pt x="374" y="223"/>
                  </a:lnTo>
                  <a:lnTo>
                    <a:pt x="354" y="210"/>
                  </a:lnTo>
                  <a:lnTo>
                    <a:pt x="357" y="210"/>
                  </a:lnTo>
                  <a:lnTo>
                    <a:pt x="385" y="212"/>
                  </a:lnTo>
                  <a:lnTo>
                    <a:pt x="411" y="218"/>
                  </a:lnTo>
                  <a:lnTo>
                    <a:pt x="435" y="227"/>
                  </a:lnTo>
                  <a:lnTo>
                    <a:pt x="456" y="241"/>
                  </a:lnTo>
                  <a:lnTo>
                    <a:pt x="473" y="256"/>
                  </a:lnTo>
                  <a:lnTo>
                    <a:pt x="486" y="273"/>
                  </a:lnTo>
                  <a:lnTo>
                    <a:pt x="496" y="291"/>
                  </a:lnTo>
                  <a:lnTo>
                    <a:pt x="501" y="311"/>
                  </a:lnTo>
                  <a:close/>
                  <a:moveTo>
                    <a:pt x="262" y="0"/>
                  </a:moveTo>
                  <a:lnTo>
                    <a:pt x="244" y="3"/>
                  </a:lnTo>
                  <a:lnTo>
                    <a:pt x="228" y="8"/>
                  </a:lnTo>
                  <a:lnTo>
                    <a:pt x="231" y="10"/>
                  </a:lnTo>
                  <a:lnTo>
                    <a:pt x="245" y="27"/>
                  </a:lnTo>
                  <a:lnTo>
                    <a:pt x="254" y="45"/>
                  </a:lnTo>
                  <a:lnTo>
                    <a:pt x="260" y="65"/>
                  </a:lnTo>
                  <a:lnTo>
                    <a:pt x="263" y="88"/>
                  </a:lnTo>
                  <a:lnTo>
                    <a:pt x="260" y="109"/>
                  </a:lnTo>
                  <a:lnTo>
                    <a:pt x="254" y="131"/>
                  </a:lnTo>
                  <a:lnTo>
                    <a:pt x="245" y="149"/>
                  </a:lnTo>
                  <a:lnTo>
                    <a:pt x="231" y="165"/>
                  </a:lnTo>
                  <a:lnTo>
                    <a:pt x="228" y="168"/>
                  </a:lnTo>
                  <a:lnTo>
                    <a:pt x="244" y="172"/>
                  </a:lnTo>
                  <a:lnTo>
                    <a:pt x="262" y="174"/>
                  </a:lnTo>
                  <a:lnTo>
                    <a:pt x="284" y="171"/>
                  </a:lnTo>
                  <a:lnTo>
                    <a:pt x="306" y="163"/>
                  </a:lnTo>
                  <a:lnTo>
                    <a:pt x="323" y="149"/>
                  </a:lnTo>
                  <a:lnTo>
                    <a:pt x="337" y="132"/>
                  </a:lnTo>
                  <a:lnTo>
                    <a:pt x="345" y="110"/>
                  </a:lnTo>
                  <a:lnTo>
                    <a:pt x="349" y="88"/>
                  </a:lnTo>
                  <a:lnTo>
                    <a:pt x="345" y="65"/>
                  </a:lnTo>
                  <a:lnTo>
                    <a:pt x="337" y="43"/>
                  </a:lnTo>
                  <a:lnTo>
                    <a:pt x="323" y="27"/>
                  </a:lnTo>
                  <a:lnTo>
                    <a:pt x="306" y="12"/>
                  </a:lnTo>
                  <a:lnTo>
                    <a:pt x="284" y="4"/>
                  </a:lnTo>
                  <a:lnTo>
                    <a:pt x="262" y="0"/>
                  </a:lnTo>
                  <a:close/>
                  <a:moveTo>
                    <a:pt x="405" y="311"/>
                  </a:moveTo>
                  <a:lnTo>
                    <a:pt x="400" y="291"/>
                  </a:lnTo>
                  <a:lnTo>
                    <a:pt x="391" y="273"/>
                  </a:lnTo>
                  <a:lnTo>
                    <a:pt x="378" y="256"/>
                  </a:lnTo>
                  <a:lnTo>
                    <a:pt x="361" y="241"/>
                  </a:lnTo>
                  <a:lnTo>
                    <a:pt x="339" y="227"/>
                  </a:lnTo>
                  <a:lnTo>
                    <a:pt x="315" y="218"/>
                  </a:lnTo>
                  <a:lnTo>
                    <a:pt x="289" y="212"/>
                  </a:lnTo>
                  <a:lnTo>
                    <a:pt x="262" y="210"/>
                  </a:lnTo>
                  <a:lnTo>
                    <a:pt x="247" y="211"/>
                  </a:lnTo>
                  <a:lnTo>
                    <a:pt x="266" y="223"/>
                  </a:lnTo>
                  <a:lnTo>
                    <a:pt x="287" y="241"/>
                  </a:lnTo>
                  <a:lnTo>
                    <a:pt x="302" y="261"/>
                  </a:lnTo>
                  <a:lnTo>
                    <a:pt x="313" y="284"/>
                  </a:lnTo>
                  <a:lnTo>
                    <a:pt x="320" y="309"/>
                  </a:lnTo>
                  <a:lnTo>
                    <a:pt x="320" y="309"/>
                  </a:lnTo>
                  <a:lnTo>
                    <a:pt x="330" y="391"/>
                  </a:lnTo>
                  <a:lnTo>
                    <a:pt x="330" y="396"/>
                  </a:lnTo>
                  <a:lnTo>
                    <a:pt x="327" y="410"/>
                  </a:lnTo>
                  <a:lnTo>
                    <a:pt x="321" y="423"/>
                  </a:lnTo>
                  <a:lnTo>
                    <a:pt x="386" y="423"/>
                  </a:lnTo>
                  <a:lnTo>
                    <a:pt x="397" y="421"/>
                  </a:lnTo>
                  <a:lnTo>
                    <a:pt x="407" y="415"/>
                  </a:lnTo>
                  <a:lnTo>
                    <a:pt x="413" y="405"/>
                  </a:lnTo>
                  <a:lnTo>
                    <a:pt x="415" y="393"/>
                  </a:lnTo>
                  <a:lnTo>
                    <a:pt x="405" y="311"/>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chemeClr val="accent2"/>
                </a:solidFill>
              </a:endParaRPr>
            </a:p>
          </p:txBody>
        </p:sp>
      </p:grpSp>
      <p:grpSp>
        <p:nvGrpSpPr>
          <p:cNvPr id="359" name="Group 358"/>
          <p:cNvGrpSpPr/>
          <p:nvPr/>
        </p:nvGrpSpPr>
        <p:grpSpPr>
          <a:xfrm>
            <a:off x="545641" y="4076900"/>
            <a:ext cx="2277003" cy="1595145"/>
            <a:chOff x="545641" y="4076900"/>
            <a:chExt cx="2277003" cy="1595145"/>
          </a:xfrm>
        </p:grpSpPr>
        <p:sp>
          <p:nvSpPr>
            <p:cNvPr id="225" name="Rectangle 224"/>
            <p:cNvSpPr/>
            <p:nvPr/>
          </p:nvSpPr>
          <p:spPr>
            <a:xfrm>
              <a:off x="633481" y="5118047"/>
              <a:ext cx="2189163" cy="553998"/>
            </a:xfrm>
            <a:prstGeom prst="rect">
              <a:avLst/>
            </a:prstGeom>
          </p:spPr>
          <p:txBody>
            <a:bodyPr wrap="square" lIns="0" tIns="0" rIns="0" bIns="0">
              <a:spAutoFit/>
            </a:bodyPr>
            <a:lstStyle/>
            <a:p>
              <a:r>
                <a:rPr lang="en-US" dirty="0">
                  <a:solidFill>
                    <a:schemeClr val="bg1">
                      <a:lumMod val="25000"/>
                    </a:schemeClr>
                  </a:solidFill>
                </a:rPr>
                <a:t>e</a:t>
              </a:r>
              <a:r>
                <a:rPr lang="en-US" dirty="0" smtClean="0">
                  <a:solidFill>
                    <a:schemeClr val="bg1">
                      <a:lumMod val="25000"/>
                    </a:schemeClr>
                  </a:solidFill>
                </a:rPr>
                <a:t>nrollment verifications</a:t>
              </a:r>
              <a:endParaRPr lang="en-US" dirty="0">
                <a:solidFill>
                  <a:schemeClr val="bg1">
                    <a:lumMod val="25000"/>
                  </a:schemeClr>
                </a:solidFill>
              </a:endParaRPr>
            </a:p>
          </p:txBody>
        </p:sp>
        <p:cxnSp>
          <p:nvCxnSpPr>
            <p:cNvPr id="228" name="Straight Connector 227"/>
            <p:cNvCxnSpPr/>
            <p:nvPr/>
          </p:nvCxnSpPr>
          <p:spPr>
            <a:xfrm>
              <a:off x="545641" y="4076900"/>
              <a:ext cx="0" cy="141048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234" name="TextBox 233"/>
            <p:cNvSpPr txBox="1"/>
            <p:nvPr/>
          </p:nvSpPr>
          <p:spPr>
            <a:xfrm>
              <a:off x="631790" y="4531677"/>
              <a:ext cx="2188100" cy="553998"/>
            </a:xfrm>
            <a:prstGeom prst="rect">
              <a:avLst/>
            </a:prstGeom>
            <a:noFill/>
          </p:spPr>
          <p:txBody>
            <a:bodyPr wrap="none" lIns="0" tIns="0" rIns="0" bIns="0" rtlCol="0">
              <a:spAutoFit/>
            </a:bodyPr>
            <a:lstStyle/>
            <a:p>
              <a:r>
                <a:rPr lang="en-US" sz="3600" b="1" dirty="0" smtClean="0">
                  <a:solidFill>
                    <a:srgbClr val="597C3A"/>
                  </a:solidFill>
                  <a:latin typeface="Arial Narrow" panose="020B0606020202030204" pitchFamily="34" charset="0"/>
                </a:rPr>
                <a:t>1.1 </a:t>
              </a:r>
              <a:r>
                <a:rPr lang="en-US" sz="3600" b="1" dirty="0">
                  <a:solidFill>
                    <a:srgbClr val="597C3A"/>
                  </a:solidFill>
                  <a:latin typeface="Arial Narrow" panose="020B0606020202030204" pitchFamily="34" charset="0"/>
                </a:rPr>
                <a:t>M</a:t>
              </a:r>
              <a:r>
                <a:rPr lang="en-US" sz="3600" b="1" dirty="0" smtClean="0">
                  <a:solidFill>
                    <a:srgbClr val="597C3A"/>
                  </a:solidFill>
                  <a:latin typeface="Arial Narrow" panose="020B0606020202030204" pitchFamily="34" charset="0"/>
                </a:rPr>
                <a:t>ILLION</a:t>
              </a:r>
              <a:endParaRPr lang="en-US" sz="3600" b="1" dirty="0">
                <a:solidFill>
                  <a:srgbClr val="597C3A"/>
                </a:solidFill>
                <a:latin typeface="Arial Narrow" panose="020B0606020202030204" pitchFamily="34" charset="0"/>
              </a:endParaRPr>
            </a:p>
          </p:txBody>
        </p:sp>
        <p:sp>
          <p:nvSpPr>
            <p:cNvPr id="305" name="Freeform 233"/>
            <p:cNvSpPr>
              <a:spLocks noEditPoints="1"/>
            </p:cNvSpPr>
            <p:nvPr/>
          </p:nvSpPr>
          <p:spPr bwMode="auto">
            <a:xfrm>
              <a:off x="673950" y="4076901"/>
              <a:ext cx="492564" cy="394436"/>
            </a:xfrm>
            <a:custGeom>
              <a:avLst/>
              <a:gdLst>
                <a:gd name="T0" fmla="*/ 78 w 512"/>
                <a:gd name="T1" fmla="*/ 13 h 410"/>
                <a:gd name="T2" fmla="*/ 56 w 512"/>
                <a:gd name="T3" fmla="*/ 0 h 410"/>
                <a:gd name="T4" fmla="*/ 34 w 512"/>
                <a:gd name="T5" fmla="*/ 13 h 410"/>
                <a:gd name="T6" fmla="*/ 31 w 512"/>
                <a:gd name="T7" fmla="*/ 48 h 410"/>
                <a:gd name="T8" fmla="*/ 13 w 512"/>
                <a:gd name="T9" fmla="*/ 51 h 410"/>
                <a:gd name="T10" fmla="*/ 0 w 512"/>
                <a:gd name="T11" fmla="*/ 73 h 410"/>
                <a:gd name="T12" fmla="*/ 13 w 512"/>
                <a:gd name="T13" fmla="*/ 94 h 410"/>
                <a:gd name="T14" fmla="*/ 31 w 512"/>
                <a:gd name="T15" fmla="*/ 98 h 410"/>
                <a:gd name="T16" fmla="*/ 25 w 512"/>
                <a:gd name="T17" fmla="*/ 149 h 410"/>
                <a:gd name="T18" fmla="*/ 3 w 512"/>
                <a:gd name="T19" fmla="*/ 161 h 410"/>
                <a:gd name="T20" fmla="*/ 3 w 512"/>
                <a:gd name="T21" fmla="*/ 188 h 410"/>
                <a:gd name="T22" fmla="*/ 25 w 512"/>
                <a:gd name="T23" fmla="*/ 199 h 410"/>
                <a:gd name="T24" fmla="*/ 31 w 512"/>
                <a:gd name="T25" fmla="*/ 250 h 410"/>
                <a:gd name="T26" fmla="*/ 13 w 512"/>
                <a:gd name="T27" fmla="*/ 253 h 410"/>
                <a:gd name="T28" fmla="*/ 0 w 512"/>
                <a:gd name="T29" fmla="*/ 276 h 410"/>
                <a:gd name="T30" fmla="*/ 13 w 512"/>
                <a:gd name="T31" fmla="*/ 297 h 410"/>
                <a:gd name="T32" fmla="*/ 31 w 512"/>
                <a:gd name="T33" fmla="*/ 301 h 410"/>
                <a:gd name="T34" fmla="*/ 34 w 512"/>
                <a:gd name="T35" fmla="*/ 366 h 410"/>
                <a:gd name="T36" fmla="*/ 56 w 512"/>
                <a:gd name="T37" fmla="*/ 377 h 410"/>
                <a:gd name="T38" fmla="*/ 109 w 512"/>
                <a:gd name="T39" fmla="*/ 385 h 410"/>
                <a:gd name="T40" fmla="*/ 121 w 512"/>
                <a:gd name="T41" fmla="*/ 406 h 410"/>
                <a:gd name="T42" fmla="*/ 146 w 512"/>
                <a:gd name="T43" fmla="*/ 406 h 410"/>
                <a:gd name="T44" fmla="*/ 160 w 512"/>
                <a:gd name="T45" fmla="*/ 385 h 410"/>
                <a:gd name="T46" fmla="*/ 210 w 512"/>
                <a:gd name="T47" fmla="*/ 377 h 410"/>
                <a:gd name="T48" fmla="*/ 213 w 512"/>
                <a:gd name="T49" fmla="*/ 398 h 410"/>
                <a:gd name="T50" fmla="*/ 235 w 512"/>
                <a:gd name="T51" fmla="*/ 410 h 410"/>
                <a:gd name="T52" fmla="*/ 258 w 512"/>
                <a:gd name="T53" fmla="*/ 398 h 410"/>
                <a:gd name="T54" fmla="*/ 261 w 512"/>
                <a:gd name="T55" fmla="*/ 377 h 410"/>
                <a:gd name="T56" fmla="*/ 311 w 512"/>
                <a:gd name="T57" fmla="*/ 385 h 410"/>
                <a:gd name="T58" fmla="*/ 323 w 512"/>
                <a:gd name="T59" fmla="*/ 406 h 410"/>
                <a:gd name="T60" fmla="*/ 350 w 512"/>
                <a:gd name="T61" fmla="*/ 406 h 410"/>
                <a:gd name="T62" fmla="*/ 362 w 512"/>
                <a:gd name="T63" fmla="*/ 385 h 410"/>
                <a:gd name="T64" fmla="*/ 413 w 512"/>
                <a:gd name="T65" fmla="*/ 377 h 410"/>
                <a:gd name="T66" fmla="*/ 417 w 512"/>
                <a:gd name="T67" fmla="*/ 398 h 410"/>
                <a:gd name="T68" fmla="*/ 438 w 512"/>
                <a:gd name="T69" fmla="*/ 410 h 410"/>
                <a:gd name="T70" fmla="*/ 460 w 512"/>
                <a:gd name="T71" fmla="*/ 398 h 410"/>
                <a:gd name="T72" fmla="*/ 463 w 512"/>
                <a:gd name="T73" fmla="*/ 377 h 410"/>
                <a:gd name="T74" fmla="*/ 497 w 512"/>
                <a:gd name="T75" fmla="*/ 374 h 410"/>
                <a:gd name="T76" fmla="*/ 510 w 512"/>
                <a:gd name="T77" fmla="*/ 352 h 410"/>
                <a:gd name="T78" fmla="*/ 497 w 512"/>
                <a:gd name="T79" fmla="*/ 331 h 410"/>
                <a:gd name="T80" fmla="*/ 81 w 512"/>
                <a:gd name="T81" fmla="*/ 327 h 410"/>
                <a:gd name="T82" fmla="*/ 142 w 512"/>
                <a:gd name="T83" fmla="*/ 240 h 410"/>
                <a:gd name="T84" fmla="*/ 248 w 512"/>
                <a:gd name="T85" fmla="*/ 94 h 410"/>
                <a:gd name="T86" fmla="*/ 262 w 512"/>
                <a:gd name="T87" fmla="*/ 93 h 410"/>
                <a:gd name="T88" fmla="*/ 362 w 512"/>
                <a:gd name="T89" fmla="*/ 170 h 410"/>
                <a:gd name="T90" fmla="*/ 488 w 512"/>
                <a:gd name="T91" fmla="*/ 27 h 410"/>
                <a:gd name="T92" fmla="*/ 506 w 512"/>
                <a:gd name="T93" fmla="*/ 31 h 410"/>
                <a:gd name="T94" fmla="*/ 512 w 512"/>
                <a:gd name="T95" fmla="*/ 49 h 410"/>
                <a:gd name="T96" fmla="*/ 379 w 512"/>
                <a:gd name="T97" fmla="*/ 207 h 410"/>
                <a:gd name="T98" fmla="*/ 362 w 512"/>
                <a:gd name="T99" fmla="*/ 215 h 410"/>
                <a:gd name="T100" fmla="*/ 261 w 512"/>
                <a:gd name="T101" fmla="*/ 137 h 410"/>
                <a:gd name="T102" fmla="*/ 164 w 512"/>
                <a:gd name="T103" fmla="*/ 269 h 410"/>
                <a:gd name="T104" fmla="*/ 145 w 512"/>
                <a:gd name="T105" fmla="*/ 266 h 410"/>
                <a:gd name="T106" fmla="*/ 138 w 512"/>
                <a:gd name="T107" fmla="*/ 25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2" h="410">
                  <a:moveTo>
                    <a:pt x="81" y="25"/>
                  </a:moveTo>
                  <a:lnTo>
                    <a:pt x="78" y="13"/>
                  </a:lnTo>
                  <a:lnTo>
                    <a:pt x="69" y="4"/>
                  </a:lnTo>
                  <a:lnTo>
                    <a:pt x="56" y="0"/>
                  </a:lnTo>
                  <a:lnTo>
                    <a:pt x="44" y="4"/>
                  </a:lnTo>
                  <a:lnTo>
                    <a:pt x="34" y="13"/>
                  </a:lnTo>
                  <a:lnTo>
                    <a:pt x="31" y="25"/>
                  </a:lnTo>
                  <a:lnTo>
                    <a:pt x="31" y="48"/>
                  </a:lnTo>
                  <a:lnTo>
                    <a:pt x="25" y="48"/>
                  </a:lnTo>
                  <a:lnTo>
                    <a:pt x="13" y="51"/>
                  </a:lnTo>
                  <a:lnTo>
                    <a:pt x="3" y="60"/>
                  </a:lnTo>
                  <a:lnTo>
                    <a:pt x="0" y="73"/>
                  </a:lnTo>
                  <a:lnTo>
                    <a:pt x="3" y="86"/>
                  </a:lnTo>
                  <a:lnTo>
                    <a:pt x="13" y="94"/>
                  </a:lnTo>
                  <a:lnTo>
                    <a:pt x="25" y="98"/>
                  </a:lnTo>
                  <a:lnTo>
                    <a:pt x="31" y="98"/>
                  </a:lnTo>
                  <a:lnTo>
                    <a:pt x="31" y="149"/>
                  </a:lnTo>
                  <a:lnTo>
                    <a:pt x="25" y="149"/>
                  </a:lnTo>
                  <a:lnTo>
                    <a:pt x="13" y="153"/>
                  </a:lnTo>
                  <a:lnTo>
                    <a:pt x="3" y="161"/>
                  </a:lnTo>
                  <a:lnTo>
                    <a:pt x="0" y="174"/>
                  </a:lnTo>
                  <a:lnTo>
                    <a:pt x="3" y="188"/>
                  </a:lnTo>
                  <a:lnTo>
                    <a:pt x="13" y="196"/>
                  </a:lnTo>
                  <a:lnTo>
                    <a:pt x="25" y="199"/>
                  </a:lnTo>
                  <a:lnTo>
                    <a:pt x="31" y="199"/>
                  </a:lnTo>
                  <a:lnTo>
                    <a:pt x="31" y="250"/>
                  </a:lnTo>
                  <a:lnTo>
                    <a:pt x="25" y="250"/>
                  </a:lnTo>
                  <a:lnTo>
                    <a:pt x="13" y="253"/>
                  </a:lnTo>
                  <a:lnTo>
                    <a:pt x="3" y="263"/>
                  </a:lnTo>
                  <a:lnTo>
                    <a:pt x="0" y="276"/>
                  </a:lnTo>
                  <a:lnTo>
                    <a:pt x="3" y="288"/>
                  </a:lnTo>
                  <a:lnTo>
                    <a:pt x="13" y="297"/>
                  </a:lnTo>
                  <a:lnTo>
                    <a:pt x="25" y="301"/>
                  </a:lnTo>
                  <a:lnTo>
                    <a:pt x="31" y="301"/>
                  </a:lnTo>
                  <a:lnTo>
                    <a:pt x="31" y="352"/>
                  </a:lnTo>
                  <a:lnTo>
                    <a:pt x="34" y="366"/>
                  </a:lnTo>
                  <a:lnTo>
                    <a:pt x="44" y="374"/>
                  </a:lnTo>
                  <a:lnTo>
                    <a:pt x="56" y="377"/>
                  </a:lnTo>
                  <a:lnTo>
                    <a:pt x="109" y="377"/>
                  </a:lnTo>
                  <a:lnTo>
                    <a:pt x="109" y="385"/>
                  </a:lnTo>
                  <a:lnTo>
                    <a:pt x="112" y="398"/>
                  </a:lnTo>
                  <a:lnTo>
                    <a:pt x="121" y="406"/>
                  </a:lnTo>
                  <a:lnTo>
                    <a:pt x="135" y="410"/>
                  </a:lnTo>
                  <a:lnTo>
                    <a:pt x="146" y="406"/>
                  </a:lnTo>
                  <a:lnTo>
                    <a:pt x="156" y="398"/>
                  </a:lnTo>
                  <a:lnTo>
                    <a:pt x="160" y="385"/>
                  </a:lnTo>
                  <a:lnTo>
                    <a:pt x="160" y="377"/>
                  </a:lnTo>
                  <a:lnTo>
                    <a:pt x="210" y="377"/>
                  </a:lnTo>
                  <a:lnTo>
                    <a:pt x="210" y="385"/>
                  </a:lnTo>
                  <a:lnTo>
                    <a:pt x="213" y="398"/>
                  </a:lnTo>
                  <a:lnTo>
                    <a:pt x="223" y="406"/>
                  </a:lnTo>
                  <a:lnTo>
                    <a:pt x="235" y="410"/>
                  </a:lnTo>
                  <a:lnTo>
                    <a:pt x="248" y="406"/>
                  </a:lnTo>
                  <a:lnTo>
                    <a:pt x="258" y="398"/>
                  </a:lnTo>
                  <a:lnTo>
                    <a:pt x="261" y="385"/>
                  </a:lnTo>
                  <a:lnTo>
                    <a:pt x="261" y="377"/>
                  </a:lnTo>
                  <a:lnTo>
                    <a:pt x="311" y="377"/>
                  </a:lnTo>
                  <a:lnTo>
                    <a:pt x="311" y="385"/>
                  </a:lnTo>
                  <a:lnTo>
                    <a:pt x="315" y="398"/>
                  </a:lnTo>
                  <a:lnTo>
                    <a:pt x="323" y="406"/>
                  </a:lnTo>
                  <a:lnTo>
                    <a:pt x="336" y="410"/>
                  </a:lnTo>
                  <a:lnTo>
                    <a:pt x="350" y="406"/>
                  </a:lnTo>
                  <a:lnTo>
                    <a:pt x="358" y="398"/>
                  </a:lnTo>
                  <a:lnTo>
                    <a:pt x="362" y="385"/>
                  </a:lnTo>
                  <a:lnTo>
                    <a:pt x="362" y="377"/>
                  </a:lnTo>
                  <a:lnTo>
                    <a:pt x="413" y="377"/>
                  </a:lnTo>
                  <a:lnTo>
                    <a:pt x="413" y="385"/>
                  </a:lnTo>
                  <a:lnTo>
                    <a:pt x="417" y="398"/>
                  </a:lnTo>
                  <a:lnTo>
                    <a:pt x="425" y="406"/>
                  </a:lnTo>
                  <a:lnTo>
                    <a:pt x="438" y="410"/>
                  </a:lnTo>
                  <a:lnTo>
                    <a:pt x="451" y="406"/>
                  </a:lnTo>
                  <a:lnTo>
                    <a:pt x="460" y="398"/>
                  </a:lnTo>
                  <a:lnTo>
                    <a:pt x="463" y="385"/>
                  </a:lnTo>
                  <a:lnTo>
                    <a:pt x="463" y="377"/>
                  </a:lnTo>
                  <a:lnTo>
                    <a:pt x="485" y="377"/>
                  </a:lnTo>
                  <a:lnTo>
                    <a:pt x="497" y="374"/>
                  </a:lnTo>
                  <a:lnTo>
                    <a:pt x="506" y="366"/>
                  </a:lnTo>
                  <a:lnTo>
                    <a:pt x="510" y="352"/>
                  </a:lnTo>
                  <a:lnTo>
                    <a:pt x="506" y="339"/>
                  </a:lnTo>
                  <a:lnTo>
                    <a:pt x="497" y="331"/>
                  </a:lnTo>
                  <a:lnTo>
                    <a:pt x="485" y="327"/>
                  </a:lnTo>
                  <a:lnTo>
                    <a:pt x="81" y="327"/>
                  </a:lnTo>
                  <a:lnTo>
                    <a:pt x="81" y="25"/>
                  </a:lnTo>
                  <a:close/>
                  <a:moveTo>
                    <a:pt x="142" y="240"/>
                  </a:moveTo>
                  <a:lnTo>
                    <a:pt x="242" y="100"/>
                  </a:lnTo>
                  <a:lnTo>
                    <a:pt x="248" y="94"/>
                  </a:lnTo>
                  <a:lnTo>
                    <a:pt x="255" y="92"/>
                  </a:lnTo>
                  <a:lnTo>
                    <a:pt x="262" y="93"/>
                  </a:lnTo>
                  <a:lnTo>
                    <a:pt x="270" y="97"/>
                  </a:lnTo>
                  <a:lnTo>
                    <a:pt x="362" y="170"/>
                  </a:lnTo>
                  <a:lnTo>
                    <a:pt x="480" y="33"/>
                  </a:lnTo>
                  <a:lnTo>
                    <a:pt x="488" y="27"/>
                  </a:lnTo>
                  <a:lnTo>
                    <a:pt x="498" y="27"/>
                  </a:lnTo>
                  <a:lnTo>
                    <a:pt x="506" y="31"/>
                  </a:lnTo>
                  <a:lnTo>
                    <a:pt x="512" y="39"/>
                  </a:lnTo>
                  <a:lnTo>
                    <a:pt x="512" y="49"/>
                  </a:lnTo>
                  <a:lnTo>
                    <a:pt x="509" y="59"/>
                  </a:lnTo>
                  <a:lnTo>
                    <a:pt x="379" y="207"/>
                  </a:lnTo>
                  <a:lnTo>
                    <a:pt x="371" y="213"/>
                  </a:lnTo>
                  <a:lnTo>
                    <a:pt x="362" y="215"/>
                  </a:lnTo>
                  <a:lnTo>
                    <a:pt x="352" y="210"/>
                  </a:lnTo>
                  <a:lnTo>
                    <a:pt x="261" y="137"/>
                  </a:lnTo>
                  <a:lnTo>
                    <a:pt x="172" y="263"/>
                  </a:lnTo>
                  <a:lnTo>
                    <a:pt x="164" y="269"/>
                  </a:lnTo>
                  <a:lnTo>
                    <a:pt x="155" y="270"/>
                  </a:lnTo>
                  <a:lnTo>
                    <a:pt x="145" y="266"/>
                  </a:lnTo>
                  <a:lnTo>
                    <a:pt x="139" y="259"/>
                  </a:lnTo>
                  <a:lnTo>
                    <a:pt x="138" y="250"/>
                  </a:lnTo>
                  <a:lnTo>
                    <a:pt x="142" y="240"/>
                  </a:lnTo>
                  <a:close/>
                </a:path>
              </a:pathLst>
            </a:custGeom>
            <a:solidFill>
              <a:srgbClr val="597C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1" name="TextBox 310"/>
          <p:cNvSpPr txBox="1"/>
          <p:nvPr/>
        </p:nvSpPr>
        <p:spPr>
          <a:xfrm>
            <a:off x="325301" y="944943"/>
            <a:ext cx="1800173" cy="738664"/>
          </a:xfrm>
          <a:prstGeom prst="rect">
            <a:avLst/>
          </a:prstGeom>
          <a:noFill/>
        </p:spPr>
        <p:txBody>
          <a:bodyPr wrap="none" lIns="0" tIns="0" rIns="0" bIns="0" rtlCol="0" anchor="ctr">
            <a:spAutoFit/>
          </a:bodyPr>
          <a:lstStyle/>
          <a:p>
            <a:r>
              <a:rPr lang="en-US" sz="4800" b="1" spc="400" dirty="0" smtClean="0">
                <a:solidFill>
                  <a:srgbClr val="597C3A"/>
                </a:solidFill>
              </a:rPr>
              <a:t>3,600</a:t>
            </a:r>
          </a:p>
        </p:txBody>
      </p:sp>
      <p:sp>
        <p:nvSpPr>
          <p:cNvPr id="312" name="Rectangle 311"/>
          <p:cNvSpPr/>
          <p:nvPr/>
        </p:nvSpPr>
        <p:spPr>
          <a:xfrm>
            <a:off x="2450775" y="969074"/>
            <a:ext cx="6321179" cy="707886"/>
          </a:xfrm>
          <a:prstGeom prst="rect">
            <a:avLst/>
          </a:prstGeom>
        </p:spPr>
        <p:txBody>
          <a:bodyPr wrap="square" anchor="ctr">
            <a:spAutoFit/>
          </a:bodyPr>
          <a:lstStyle/>
          <a:p>
            <a:pPr>
              <a:lnSpc>
                <a:spcPct val="100000"/>
              </a:lnSpc>
              <a:spcBef>
                <a:spcPts val="0"/>
              </a:spcBef>
              <a:spcAft>
                <a:spcPts val="0"/>
              </a:spcAft>
            </a:pPr>
            <a:r>
              <a:rPr lang="en-US" sz="2000" dirty="0">
                <a:solidFill>
                  <a:schemeClr val="bg1">
                    <a:lumMod val="25000"/>
                  </a:schemeClr>
                </a:solidFill>
              </a:rPr>
              <a:t>c</a:t>
            </a:r>
            <a:r>
              <a:rPr lang="en-US" sz="2000" dirty="0" smtClean="0">
                <a:solidFill>
                  <a:schemeClr val="bg1">
                    <a:lumMod val="25000"/>
                  </a:schemeClr>
                </a:solidFill>
              </a:rPr>
              <a:t>olleges and universities participate with the Clearinghouse</a:t>
            </a:r>
            <a:endParaRPr lang="en-US" sz="2000" dirty="0">
              <a:solidFill>
                <a:schemeClr val="bg1">
                  <a:lumMod val="25000"/>
                </a:schemeClr>
              </a:solidFill>
            </a:endParaRPr>
          </a:p>
        </p:txBody>
      </p:sp>
      <p:sp>
        <p:nvSpPr>
          <p:cNvPr id="325" name="Rectangle 324"/>
          <p:cNvSpPr/>
          <p:nvPr/>
        </p:nvSpPr>
        <p:spPr>
          <a:xfrm>
            <a:off x="0" y="0"/>
            <a:ext cx="9144000" cy="889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25301" y="30805"/>
            <a:ext cx="7693891" cy="938213"/>
          </a:xfrm>
        </p:spPr>
        <p:txBody>
          <a:bodyPr>
            <a:normAutofit/>
          </a:bodyPr>
          <a:lstStyle/>
          <a:p>
            <a:pPr algn="l"/>
            <a:r>
              <a:rPr lang="en-US" sz="3200" dirty="0" smtClean="0">
                <a:latin typeface="+mn-lt"/>
              </a:rPr>
              <a:t>OUR REACH  - ENROLLMENT</a:t>
            </a:r>
            <a:endParaRPr lang="en-US" sz="3200" dirty="0">
              <a:latin typeface="+mn-lt"/>
            </a:endParaRPr>
          </a:p>
        </p:txBody>
      </p:sp>
      <p:sp>
        <p:nvSpPr>
          <p:cNvPr id="9" name="Donut 8"/>
          <p:cNvSpPr/>
          <p:nvPr/>
        </p:nvSpPr>
        <p:spPr>
          <a:xfrm>
            <a:off x="336550" y="1977584"/>
            <a:ext cx="1602114" cy="1602112"/>
          </a:xfrm>
          <a:prstGeom prst="donut">
            <a:avLst>
              <a:gd name="adj" fmla="val 83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Block Arc 9"/>
          <p:cNvSpPr/>
          <p:nvPr/>
        </p:nvSpPr>
        <p:spPr>
          <a:xfrm>
            <a:off x="336550" y="1977584"/>
            <a:ext cx="1602114" cy="1602112"/>
          </a:xfrm>
          <a:prstGeom prst="blockArc">
            <a:avLst>
              <a:gd name="adj1" fmla="val 16837159"/>
              <a:gd name="adj2" fmla="val 16142162"/>
              <a:gd name="adj3" fmla="val 6829"/>
            </a:avLst>
          </a:prstGeom>
          <a:solidFill>
            <a:srgbClr val="6E22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8" name="TextBox 167"/>
          <p:cNvSpPr txBox="1"/>
          <p:nvPr/>
        </p:nvSpPr>
        <p:spPr>
          <a:xfrm>
            <a:off x="721926" y="2446264"/>
            <a:ext cx="841577" cy="615553"/>
          </a:xfrm>
          <a:prstGeom prst="rect">
            <a:avLst/>
          </a:prstGeom>
          <a:noFill/>
        </p:spPr>
        <p:txBody>
          <a:bodyPr wrap="none" lIns="0" tIns="0" rIns="0" bIns="0" rtlCol="0" anchor="ctr">
            <a:spAutoFit/>
          </a:bodyPr>
          <a:lstStyle/>
          <a:p>
            <a:pPr algn="ctr"/>
            <a:r>
              <a:rPr lang="en-US" sz="4000" b="1" dirty="0" smtClean="0">
                <a:solidFill>
                  <a:schemeClr val="accent4"/>
                </a:solidFill>
                <a:latin typeface="Arial Narrow" panose="020B0606020202030204" pitchFamily="34" charset="0"/>
              </a:rPr>
              <a:t>98%</a:t>
            </a:r>
            <a:endParaRPr lang="en-US" sz="4000" b="1" dirty="0">
              <a:solidFill>
                <a:schemeClr val="accent4"/>
              </a:solidFill>
              <a:latin typeface="Arial Narrow" panose="020B0606020202030204" pitchFamily="34" charset="0"/>
            </a:endParaRPr>
          </a:p>
        </p:txBody>
      </p:sp>
      <p:sp>
        <p:nvSpPr>
          <p:cNvPr id="170" name="Rectangle 169"/>
          <p:cNvSpPr/>
          <p:nvPr/>
        </p:nvSpPr>
        <p:spPr>
          <a:xfrm>
            <a:off x="1996193" y="2735355"/>
            <a:ext cx="2380152" cy="1015663"/>
          </a:xfrm>
          <a:prstGeom prst="rect">
            <a:avLst/>
          </a:prstGeom>
        </p:spPr>
        <p:txBody>
          <a:bodyPr wrap="square" anchor="t">
            <a:spAutoFit/>
          </a:bodyPr>
          <a:lstStyle/>
          <a:p>
            <a:pPr>
              <a:lnSpc>
                <a:spcPct val="100000"/>
              </a:lnSpc>
              <a:spcBef>
                <a:spcPts val="0"/>
              </a:spcBef>
              <a:spcAft>
                <a:spcPts val="0"/>
              </a:spcAft>
            </a:pPr>
            <a:r>
              <a:rPr lang="en-US" sz="1200" dirty="0" smtClean="0">
                <a:solidFill>
                  <a:schemeClr val="bg1">
                    <a:lumMod val="25000"/>
                  </a:schemeClr>
                </a:solidFill>
              </a:rPr>
              <a:t>Title IV degree-granting institutions </a:t>
            </a:r>
            <a:r>
              <a:rPr lang="en-US" sz="1200" dirty="0">
                <a:solidFill>
                  <a:schemeClr val="bg1">
                    <a:lumMod val="25000"/>
                  </a:schemeClr>
                </a:solidFill>
              </a:rPr>
              <a:t>representing </a:t>
            </a:r>
            <a:r>
              <a:rPr lang="en-US" sz="1200" b="1" dirty="0">
                <a:solidFill>
                  <a:srgbClr val="6E2246"/>
                </a:solidFill>
              </a:rPr>
              <a:t>98%</a:t>
            </a:r>
            <a:r>
              <a:rPr lang="en-US" sz="1200" dirty="0">
                <a:solidFill>
                  <a:schemeClr val="bg1">
                    <a:lumMod val="25000"/>
                  </a:schemeClr>
                </a:solidFill>
              </a:rPr>
              <a:t> </a:t>
            </a:r>
            <a:r>
              <a:rPr lang="en-US" sz="1200" dirty="0" smtClean="0">
                <a:solidFill>
                  <a:schemeClr val="bg1">
                    <a:lumMod val="25000"/>
                  </a:schemeClr>
                </a:solidFill>
              </a:rPr>
              <a:t>of </a:t>
            </a:r>
            <a:r>
              <a:rPr lang="en-US" sz="1200" dirty="0">
                <a:solidFill>
                  <a:schemeClr val="bg1">
                    <a:lumMod val="25000"/>
                  </a:schemeClr>
                </a:solidFill>
              </a:rPr>
              <a:t>U.S. postsecondary education enrollments participate in the Clearinghouse</a:t>
            </a:r>
          </a:p>
        </p:txBody>
      </p:sp>
      <p:sp>
        <p:nvSpPr>
          <p:cNvPr id="177" name="Donut 176"/>
          <p:cNvSpPr/>
          <p:nvPr/>
        </p:nvSpPr>
        <p:spPr>
          <a:xfrm>
            <a:off x="4765635" y="1977584"/>
            <a:ext cx="1602114" cy="1602112"/>
          </a:xfrm>
          <a:prstGeom prst="donut">
            <a:avLst>
              <a:gd name="adj" fmla="val 838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9" name="TextBox 178"/>
          <p:cNvSpPr txBox="1"/>
          <p:nvPr/>
        </p:nvSpPr>
        <p:spPr>
          <a:xfrm>
            <a:off x="5151012" y="2446264"/>
            <a:ext cx="841577" cy="615553"/>
          </a:xfrm>
          <a:prstGeom prst="rect">
            <a:avLst/>
          </a:prstGeom>
          <a:noFill/>
        </p:spPr>
        <p:txBody>
          <a:bodyPr wrap="none" lIns="0" tIns="0" rIns="0" bIns="0" rtlCol="0" anchor="ctr">
            <a:spAutoFit/>
          </a:bodyPr>
          <a:lstStyle/>
          <a:p>
            <a:pPr algn="ctr"/>
            <a:r>
              <a:rPr lang="en-US" sz="4000" b="1" dirty="0" smtClean="0">
                <a:solidFill>
                  <a:srgbClr val="013145"/>
                </a:solidFill>
                <a:latin typeface="Arial Narrow" panose="020B0606020202030204" pitchFamily="34" charset="0"/>
              </a:rPr>
              <a:t>93%</a:t>
            </a:r>
            <a:endParaRPr lang="en-US" sz="4000" b="1" dirty="0">
              <a:solidFill>
                <a:srgbClr val="013145"/>
              </a:solidFill>
              <a:latin typeface="Arial Narrow" panose="020B0606020202030204" pitchFamily="34" charset="0"/>
            </a:endParaRPr>
          </a:p>
        </p:txBody>
      </p:sp>
      <p:sp>
        <p:nvSpPr>
          <p:cNvPr id="180" name="Rectangle 179"/>
          <p:cNvSpPr/>
          <p:nvPr/>
        </p:nvSpPr>
        <p:spPr>
          <a:xfrm>
            <a:off x="6425279" y="2735355"/>
            <a:ext cx="2241022" cy="830997"/>
          </a:xfrm>
          <a:prstGeom prst="rect">
            <a:avLst/>
          </a:prstGeom>
        </p:spPr>
        <p:txBody>
          <a:bodyPr wrap="square" anchor="t">
            <a:spAutoFit/>
          </a:bodyPr>
          <a:lstStyle/>
          <a:p>
            <a:pPr>
              <a:lnSpc>
                <a:spcPct val="100000"/>
              </a:lnSpc>
              <a:spcBef>
                <a:spcPts val="0"/>
              </a:spcBef>
              <a:spcAft>
                <a:spcPts val="0"/>
              </a:spcAft>
            </a:pPr>
            <a:r>
              <a:rPr lang="en-US" sz="1200" dirty="0" smtClean="0">
                <a:solidFill>
                  <a:schemeClr val="bg1">
                    <a:lumMod val="25000"/>
                  </a:schemeClr>
                </a:solidFill>
              </a:rPr>
              <a:t>Participating postsecondary institutions representing 92% of all degrees awarded in the U.S.</a:t>
            </a:r>
            <a:endParaRPr lang="en-US" sz="1200" dirty="0">
              <a:solidFill>
                <a:schemeClr val="bg1">
                  <a:lumMod val="25000"/>
                </a:schemeClr>
              </a:solidFill>
            </a:endParaRPr>
          </a:p>
        </p:txBody>
      </p:sp>
      <p:sp>
        <p:nvSpPr>
          <p:cNvPr id="218" name="Freeform 155"/>
          <p:cNvSpPr>
            <a:spLocks noEditPoints="1"/>
          </p:cNvSpPr>
          <p:nvPr/>
        </p:nvSpPr>
        <p:spPr bwMode="auto">
          <a:xfrm>
            <a:off x="2077648" y="1976099"/>
            <a:ext cx="565150" cy="584200"/>
          </a:xfrm>
          <a:custGeom>
            <a:avLst/>
            <a:gdLst>
              <a:gd name="T0" fmla="*/ 353 w 356"/>
              <a:gd name="T1" fmla="*/ 366 h 368"/>
              <a:gd name="T2" fmla="*/ 6 w 356"/>
              <a:gd name="T3" fmla="*/ 368 h 368"/>
              <a:gd name="T4" fmla="*/ 0 w 356"/>
              <a:gd name="T5" fmla="*/ 358 h 368"/>
              <a:gd name="T6" fmla="*/ 10 w 356"/>
              <a:gd name="T7" fmla="*/ 348 h 368"/>
              <a:gd name="T8" fmla="*/ 355 w 356"/>
              <a:gd name="T9" fmla="*/ 355 h 368"/>
              <a:gd name="T10" fmla="*/ 14 w 356"/>
              <a:gd name="T11" fmla="*/ 326 h 368"/>
              <a:gd name="T12" fmla="*/ 333 w 356"/>
              <a:gd name="T13" fmla="*/ 332 h 368"/>
              <a:gd name="T14" fmla="*/ 343 w 356"/>
              <a:gd name="T15" fmla="*/ 322 h 368"/>
              <a:gd name="T16" fmla="*/ 337 w 356"/>
              <a:gd name="T17" fmla="*/ 312 h 368"/>
              <a:gd name="T18" fmla="*/ 16 w 356"/>
              <a:gd name="T19" fmla="*/ 315 h 368"/>
              <a:gd name="T20" fmla="*/ 8 w 356"/>
              <a:gd name="T21" fmla="*/ 110 h 368"/>
              <a:gd name="T22" fmla="*/ 11 w 356"/>
              <a:gd name="T23" fmla="*/ 101 h 368"/>
              <a:gd name="T24" fmla="*/ 40 w 356"/>
              <a:gd name="T25" fmla="*/ 82 h 368"/>
              <a:gd name="T26" fmla="*/ 107 w 356"/>
              <a:gd name="T27" fmla="*/ 42 h 368"/>
              <a:gd name="T28" fmla="*/ 165 w 356"/>
              <a:gd name="T29" fmla="*/ 6 h 368"/>
              <a:gd name="T30" fmla="*/ 180 w 356"/>
              <a:gd name="T31" fmla="*/ 0 h 368"/>
              <a:gd name="T32" fmla="*/ 216 w 356"/>
              <a:gd name="T33" fmla="*/ 21 h 368"/>
              <a:gd name="T34" fmla="*/ 285 w 356"/>
              <a:gd name="T35" fmla="*/ 64 h 368"/>
              <a:gd name="T36" fmla="*/ 336 w 356"/>
              <a:gd name="T37" fmla="*/ 95 h 368"/>
              <a:gd name="T38" fmla="*/ 347 w 356"/>
              <a:gd name="T39" fmla="*/ 106 h 368"/>
              <a:gd name="T40" fmla="*/ 344 w 356"/>
              <a:gd name="T41" fmla="*/ 118 h 368"/>
              <a:gd name="T42" fmla="*/ 15 w 356"/>
              <a:gd name="T43" fmla="*/ 119 h 368"/>
              <a:gd name="T44" fmla="*/ 155 w 356"/>
              <a:gd name="T45" fmla="*/ 66 h 368"/>
              <a:gd name="T46" fmla="*/ 189 w 356"/>
              <a:gd name="T47" fmla="*/ 86 h 368"/>
              <a:gd name="T48" fmla="*/ 189 w 356"/>
              <a:gd name="T49" fmla="*/ 46 h 368"/>
              <a:gd name="T50" fmla="*/ 155 w 356"/>
              <a:gd name="T51" fmla="*/ 66 h 368"/>
              <a:gd name="T52" fmla="*/ 39 w 356"/>
              <a:gd name="T53" fmla="*/ 278 h 368"/>
              <a:gd name="T54" fmla="*/ 41 w 356"/>
              <a:gd name="T55" fmla="*/ 288 h 368"/>
              <a:gd name="T56" fmla="*/ 98 w 356"/>
              <a:gd name="T57" fmla="*/ 292 h 368"/>
              <a:gd name="T58" fmla="*/ 108 w 356"/>
              <a:gd name="T59" fmla="*/ 282 h 368"/>
              <a:gd name="T60" fmla="*/ 101 w 356"/>
              <a:gd name="T61" fmla="*/ 272 h 368"/>
              <a:gd name="T62" fmla="*/ 98 w 356"/>
              <a:gd name="T63" fmla="*/ 160 h 368"/>
              <a:gd name="T64" fmla="*/ 108 w 356"/>
              <a:gd name="T65" fmla="*/ 150 h 368"/>
              <a:gd name="T66" fmla="*/ 103 w 356"/>
              <a:gd name="T67" fmla="*/ 140 h 368"/>
              <a:gd name="T68" fmla="*/ 42 w 356"/>
              <a:gd name="T69" fmla="*/ 141 h 368"/>
              <a:gd name="T70" fmla="*/ 38 w 356"/>
              <a:gd name="T71" fmla="*/ 150 h 368"/>
              <a:gd name="T72" fmla="*/ 48 w 356"/>
              <a:gd name="T73" fmla="*/ 160 h 368"/>
              <a:gd name="T74" fmla="*/ 153 w 356"/>
              <a:gd name="T75" fmla="*/ 272 h 368"/>
              <a:gd name="T76" fmla="*/ 143 w 356"/>
              <a:gd name="T77" fmla="*/ 281 h 368"/>
              <a:gd name="T78" fmla="*/ 148 w 356"/>
              <a:gd name="T79" fmla="*/ 290 h 368"/>
              <a:gd name="T80" fmla="*/ 206 w 356"/>
              <a:gd name="T81" fmla="*/ 291 h 368"/>
              <a:gd name="T82" fmla="*/ 213 w 356"/>
              <a:gd name="T83" fmla="*/ 281 h 368"/>
              <a:gd name="T84" fmla="*/ 203 w 356"/>
              <a:gd name="T85" fmla="*/ 272 h 368"/>
              <a:gd name="T86" fmla="*/ 206 w 356"/>
              <a:gd name="T87" fmla="*/ 159 h 368"/>
              <a:gd name="T88" fmla="*/ 213 w 356"/>
              <a:gd name="T89" fmla="*/ 149 h 368"/>
              <a:gd name="T90" fmla="*/ 205 w 356"/>
              <a:gd name="T91" fmla="*/ 140 h 368"/>
              <a:gd name="T92" fmla="*/ 145 w 356"/>
              <a:gd name="T93" fmla="*/ 143 h 368"/>
              <a:gd name="T94" fmla="*/ 144 w 356"/>
              <a:gd name="T95" fmla="*/ 153 h 368"/>
              <a:gd name="T96" fmla="*/ 155 w 356"/>
              <a:gd name="T97" fmla="*/ 160 h 368"/>
              <a:gd name="T98" fmla="*/ 254 w 356"/>
              <a:gd name="T99" fmla="*/ 272 h 368"/>
              <a:gd name="T100" fmla="*/ 248 w 356"/>
              <a:gd name="T101" fmla="*/ 282 h 368"/>
              <a:gd name="T102" fmla="*/ 256 w 356"/>
              <a:gd name="T103" fmla="*/ 291 h 368"/>
              <a:gd name="T104" fmla="*/ 314 w 356"/>
              <a:gd name="T105" fmla="*/ 289 h 368"/>
              <a:gd name="T106" fmla="*/ 316 w 356"/>
              <a:gd name="T107" fmla="*/ 278 h 368"/>
              <a:gd name="T108" fmla="*/ 304 w 356"/>
              <a:gd name="T109" fmla="*/ 272 h 368"/>
              <a:gd name="T110" fmla="*/ 314 w 356"/>
              <a:gd name="T111" fmla="*/ 157 h 368"/>
              <a:gd name="T112" fmla="*/ 316 w 356"/>
              <a:gd name="T113" fmla="*/ 145 h 368"/>
              <a:gd name="T114" fmla="*/ 259 w 356"/>
              <a:gd name="T115" fmla="*/ 140 h 368"/>
              <a:gd name="T116" fmla="*/ 248 w 356"/>
              <a:gd name="T117" fmla="*/ 147 h 368"/>
              <a:gd name="T118" fmla="*/ 251 w 356"/>
              <a:gd name="T119" fmla="*/ 157 h 368"/>
              <a:gd name="T120" fmla="*/ 259 w 356"/>
              <a:gd name="T121"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368">
                <a:moveTo>
                  <a:pt x="356" y="358"/>
                </a:moveTo>
                <a:lnTo>
                  <a:pt x="356" y="359"/>
                </a:lnTo>
                <a:lnTo>
                  <a:pt x="355" y="363"/>
                </a:lnTo>
                <a:lnTo>
                  <a:pt x="353" y="366"/>
                </a:lnTo>
                <a:lnTo>
                  <a:pt x="350" y="368"/>
                </a:lnTo>
                <a:lnTo>
                  <a:pt x="345" y="368"/>
                </a:lnTo>
                <a:lnTo>
                  <a:pt x="10" y="368"/>
                </a:lnTo>
                <a:lnTo>
                  <a:pt x="6" y="368"/>
                </a:lnTo>
                <a:lnTo>
                  <a:pt x="4" y="366"/>
                </a:lnTo>
                <a:lnTo>
                  <a:pt x="1" y="363"/>
                </a:lnTo>
                <a:lnTo>
                  <a:pt x="0" y="359"/>
                </a:lnTo>
                <a:lnTo>
                  <a:pt x="0" y="358"/>
                </a:lnTo>
                <a:lnTo>
                  <a:pt x="1" y="355"/>
                </a:lnTo>
                <a:lnTo>
                  <a:pt x="4" y="351"/>
                </a:lnTo>
                <a:lnTo>
                  <a:pt x="6" y="349"/>
                </a:lnTo>
                <a:lnTo>
                  <a:pt x="10" y="348"/>
                </a:lnTo>
                <a:lnTo>
                  <a:pt x="345" y="348"/>
                </a:lnTo>
                <a:lnTo>
                  <a:pt x="350" y="349"/>
                </a:lnTo>
                <a:lnTo>
                  <a:pt x="353" y="351"/>
                </a:lnTo>
                <a:lnTo>
                  <a:pt x="355" y="355"/>
                </a:lnTo>
                <a:lnTo>
                  <a:pt x="356" y="358"/>
                </a:lnTo>
                <a:close/>
                <a:moveTo>
                  <a:pt x="12" y="322"/>
                </a:moveTo>
                <a:lnTo>
                  <a:pt x="12" y="322"/>
                </a:lnTo>
                <a:lnTo>
                  <a:pt x="14" y="326"/>
                </a:lnTo>
                <a:lnTo>
                  <a:pt x="16" y="329"/>
                </a:lnTo>
                <a:lnTo>
                  <a:pt x="19" y="331"/>
                </a:lnTo>
                <a:lnTo>
                  <a:pt x="22" y="332"/>
                </a:lnTo>
                <a:lnTo>
                  <a:pt x="333" y="332"/>
                </a:lnTo>
                <a:lnTo>
                  <a:pt x="337" y="331"/>
                </a:lnTo>
                <a:lnTo>
                  <a:pt x="341" y="329"/>
                </a:lnTo>
                <a:lnTo>
                  <a:pt x="343" y="326"/>
                </a:lnTo>
                <a:lnTo>
                  <a:pt x="343" y="322"/>
                </a:lnTo>
                <a:lnTo>
                  <a:pt x="343" y="322"/>
                </a:lnTo>
                <a:lnTo>
                  <a:pt x="343" y="318"/>
                </a:lnTo>
                <a:lnTo>
                  <a:pt x="341" y="315"/>
                </a:lnTo>
                <a:lnTo>
                  <a:pt x="337" y="312"/>
                </a:lnTo>
                <a:lnTo>
                  <a:pt x="333" y="312"/>
                </a:lnTo>
                <a:lnTo>
                  <a:pt x="22" y="312"/>
                </a:lnTo>
                <a:lnTo>
                  <a:pt x="19" y="312"/>
                </a:lnTo>
                <a:lnTo>
                  <a:pt x="16" y="315"/>
                </a:lnTo>
                <a:lnTo>
                  <a:pt x="14" y="318"/>
                </a:lnTo>
                <a:lnTo>
                  <a:pt x="12" y="322"/>
                </a:lnTo>
                <a:close/>
                <a:moveTo>
                  <a:pt x="8" y="112"/>
                </a:moveTo>
                <a:lnTo>
                  <a:pt x="8" y="110"/>
                </a:lnTo>
                <a:lnTo>
                  <a:pt x="8" y="108"/>
                </a:lnTo>
                <a:lnTo>
                  <a:pt x="8" y="105"/>
                </a:lnTo>
                <a:lnTo>
                  <a:pt x="9" y="103"/>
                </a:lnTo>
                <a:lnTo>
                  <a:pt x="11" y="101"/>
                </a:lnTo>
                <a:lnTo>
                  <a:pt x="15" y="98"/>
                </a:lnTo>
                <a:lnTo>
                  <a:pt x="19" y="95"/>
                </a:lnTo>
                <a:lnTo>
                  <a:pt x="28" y="90"/>
                </a:lnTo>
                <a:lnTo>
                  <a:pt x="40" y="82"/>
                </a:lnTo>
                <a:lnTo>
                  <a:pt x="55" y="73"/>
                </a:lnTo>
                <a:lnTo>
                  <a:pt x="71" y="63"/>
                </a:lnTo>
                <a:lnTo>
                  <a:pt x="89" y="52"/>
                </a:lnTo>
                <a:lnTo>
                  <a:pt x="107" y="42"/>
                </a:lnTo>
                <a:lnTo>
                  <a:pt x="125" y="31"/>
                </a:lnTo>
                <a:lnTo>
                  <a:pt x="140" y="21"/>
                </a:lnTo>
                <a:lnTo>
                  <a:pt x="154" y="13"/>
                </a:lnTo>
                <a:lnTo>
                  <a:pt x="165" y="6"/>
                </a:lnTo>
                <a:lnTo>
                  <a:pt x="173" y="2"/>
                </a:lnTo>
                <a:lnTo>
                  <a:pt x="175" y="0"/>
                </a:lnTo>
                <a:lnTo>
                  <a:pt x="178" y="0"/>
                </a:lnTo>
                <a:lnTo>
                  <a:pt x="180" y="0"/>
                </a:lnTo>
                <a:lnTo>
                  <a:pt x="184" y="2"/>
                </a:lnTo>
                <a:lnTo>
                  <a:pt x="190" y="6"/>
                </a:lnTo>
                <a:lnTo>
                  <a:pt x="202" y="13"/>
                </a:lnTo>
                <a:lnTo>
                  <a:pt x="216" y="21"/>
                </a:lnTo>
                <a:lnTo>
                  <a:pt x="232" y="31"/>
                </a:lnTo>
                <a:lnTo>
                  <a:pt x="249" y="42"/>
                </a:lnTo>
                <a:lnTo>
                  <a:pt x="267" y="53"/>
                </a:lnTo>
                <a:lnTo>
                  <a:pt x="285" y="64"/>
                </a:lnTo>
                <a:lnTo>
                  <a:pt x="302" y="74"/>
                </a:lnTo>
                <a:lnTo>
                  <a:pt x="316" y="83"/>
                </a:lnTo>
                <a:lnTo>
                  <a:pt x="328" y="90"/>
                </a:lnTo>
                <a:lnTo>
                  <a:pt x="336" y="95"/>
                </a:lnTo>
                <a:lnTo>
                  <a:pt x="341" y="98"/>
                </a:lnTo>
                <a:lnTo>
                  <a:pt x="344" y="101"/>
                </a:lnTo>
                <a:lnTo>
                  <a:pt x="346" y="103"/>
                </a:lnTo>
                <a:lnTo>
                  <a:pt x="347" y="106"/>
                </a:lnTo>
                <a:lnTo>
                  <a:pt x="347" y="109"/>
                </a:lnTo>
                <a:lnTo>
                  <a:pt x="347" y="112"/>
                </a:lnTo>
                <a:lnTo>
                  <a:pt x="346" y="115"/>
                </a:lnTo>
                <a:lnTo>
                  <a:pt x="344" y="118"/>
                </a:lnTo>
                <a:lnTo>
                  <a:pt x="342" y="119"/>
                </a:lnTo>
                <a:lnTo>
                  <a:pt x="337" y="120"/>
                </a:lnTo>
                <a:lnTo>
                  <a:pt x="18" y="120"/>
                </a:lnTo>
                <a:lnTo>
                  <a:pt x="15" y="119"/>
                </a:lnTo>
                <a:lnTo>
                  <a:pt x="11" y="118"/>
                </a:lnTo>
                <a:lnTo>
                  <a:pt x="9" y="115"/>
                </a:lnTo>
                <a:lnTo>
                  <a:pt x="8" y="112"/>
                </a:lnTo>
                <a:close/>
                <a:moveTo>
                  <a:pt x="155" y="66"/>
                </a:moveTo>
                <a:lnTo>
                  <a:pt x="158" y="78"/>
                </a:lnTo>
                <a:lnTo>
                  <a:pt x="166" y="86"/>
                </a:lnTo>
                <a:lnTo>
                  <a:pt x="178" y="90"/>
                </a:lnTo>
                <a:lnTo>
                  <a:pt x="189" y="86"/>
                </a:lnTo>
                <a:lnTo>
                  <a:pt x="198" y="78"/>
                </a:lnTo>
                <a:lnTo>
                  <a:pt x="200" y="66"/>
                </a:lnTo>
                <a:lnTo>
                  <a:pt x="198" y="54"/>
                </a:lnTo>
                <a:lnTo>
                  <a:pt x="189" y="46"/>
                </a:lnTo>
                <a:lnTo>
                  <a:pt x="178" y="43"/>
                </a:lnTo>
                <a:lnTo>
                  <a:pt x="166" y="46"/>
                </a:lnTo>
                <a:lnTo>
                  <a:pt x="158" y="54"/>
                </a:lnTo>
                <a:lnTo>
                  <a:pt x="155" y="66"/>
                </a:lnTo>
                <a:close/>
                <a:moveTo>
                  <a:pt x="48" y="272"/>
                </a:moveTo>
                <a:lnTo>
                  <a:pt x="45" y="272"/>
                </a:lnTo>
                <a:lnTo>
                  <a:pt x="41" y="275"/>
                </a:lnTo>
                <a:lnTo>
                  <a:pt x="39" y="278"/>
                </a:lnTo>
                <a:lnTo>
                  <a:pt x="38" y="281"/>
                </a:lnTo>
                <a:lnTo>
                  <a:pt x="38" y="282"/>
                </a:lnTo>
                <a:lnTo>
                  <a:pt x="39" y="286"/>
                </a:lnTo>
                <a:lnTo>
                  <a:pt x="41" y="288"/>
                </a:lnTo>
                <a:lnTo>
                  <a:pt x="44" y="290"/>
                </a:lnTo>
                <a:lnTo>
                  <a:pt x="47" y="291"/>
                </a:lnTo>
                <a:lnTo>
                  <a:pt x="50" y="292"/>
                </a:lnTo>
                <a:lnTo>
                  <a:pt x="98" y="292"/>
                </a:lnTo>
                <a:lnTo>
                  <a:pt x="101" y="291"/>
                </a:lnTo>
                <a:lnTo>
                  <a:pt x="105" y="289"/>
                </a:lnTo>
                <a:lnTo>
                  <a:pt x="107" y="286"/>
                </a:lnTo>
                <a:lnTo>
                  <a:pt x="108" y="282"/>
                </a:lnTo>
                <a:lnTo>
                  <a:pt x="108" y="281"/>
                </a:lnTo>
                <a:lnTo>
                  <a:pt x="107" y="278"/>
                </a:lnTo>
                <a:lnTo>
                  <a:pt x="105" y="275"/>
                </a:lnTo>
                <a:lnTo>
                  <a:pt x="101" y="272"/>
                </a:lnTo>
                <a:lnTo>
                  <a:pt x="98" y="272"/>
                </a:lnTo>
                <a:lnTo>
                  <a:pt x="95" y="272"/>
                </a:lnTo>
                <a:lnTo>
                  <a:pt x="95" y="160"/>
                </a:lnTo>
                <a:lnTo>
                  <a:pt x="98" y="160"/>
                </a:lnTo>
                <a:lnTo>
                  <a:pt x="101" y="159"/>
                </a:lnTo>
                <a:lnTo>
                  <a:pt x="105" y="157"/>
                </a:lnTo>
                <a:lnTo>
                  <a:pt x="107" y="153"/>
                </a:lnTo>
                <a:lnTo>
                  <a:pt x="108" y="150"/>
                </a:lnTo>
                <a:lnTo>
                  <a:pt x="108" y="149"/>
                </a:lnTo>
                <a:lnTo>
                  <a:pt x="107" y="145"/>
                </a:lnTo>
                <a:lnTo>
                  <a:pt x="105" y="142"/>
                </a:lnTo>
                <a:lnTo>
                  <a:pt x="103" y="140"/>
                </a:lnTo>
                <a:lnTo>
                  <a:pt x="100" y="140"/>
                </a:lnTo>
                <a:lnTo>
                  <a:pt x="50" y="140"/>
                </a:lnTo>
                <a:lnTo>
                  <a:pt x="46" y="140"/>
                </a:lnTo>
                <a:lnTo>
                  <a:pt x="42" y="141"/>
                </a:lnTo>
                <a:lnTo>
                  <a:pt x="40" y="143"/>
                </a:lnTo>
                <a:lnTo>
                  <a:pt x="39" y="147"/>
                </a:lnTo>
                <a:lnTo>
                  <a:pt x="38" y="149"/>
                </a:lnTo>
                <a:lnTo>
                  <a:pt x="38" y="150"/>
                </a:lnTo>
                <a:lnTo>
                  <a:pt x="39" y="153"/>
                </a:lnTo>
                <a:lnTo>
                  <a:pt x="41" y="157"/>
                </a:lnTo>
                <a:lnTo>
                  <a:pt x="45" y="159"/>
                </a:lnTo>
                <a:lnTo>
                  <a:pt x="48" y="160"/>
                </a:lnTo>
                <a:lnTo>
                  <a:pt x="50" y="160"/>
                </a:lnTo>
                <a:lnTo>
                  <a:pt x="50" y="272"/>
                </a:lnTo>
                <a:lnTo>
                  <a:pt x="48" y="272"/>
                </a:lnTo>
                <a:close/>
                <a:moveTo>
                  <a:pt x="153" y="272"/>
                </a:moveTo>
                <a:lnTo>
                  <a:pt x="149" y="272"/>
                </a:lnTo>
                <a:lnTo>
                  <a:pt x="146" y="275"/>
                </a:lnTo>
                <a:lnTo>
                  <a:pt x="144" y="278"/>
                </a:lnTo>
                <a:lnTo>
                  <a:pt x="143" y="281"/>
                </a:lnTo>
                <a:lnTo>
                  <a:pt x="143" y="282"/>
                </a:lnTo>
                <a:lnTo>
                  <a:pt x="144" y="286"/>
                </a:lnTo>
                <a:lnTo>
                  <a:pt x="146" y="288"/>
                </a:lnTo>
                <a:lnTo>
                  <a:pt x="148" y="290"/>
                </a:lnTo>
                <a:lnTo>
                  <a:pt x="152" y="291"/>
                </a:lnTo>
                <a:lnTo>
                  <a:pt x="155" y="292"/>
                </a:lnTo>
                <a:lnTo>
                  <a:pt x="203" y="292"/>
                </a:lnTo>
                <a:lnTo>
                  <a:pt x="206" y="291"/>
                </a:lnTo>
                <a:lnTo>
                  <a:pt x="209" y="289"/>
                </a:lnTo>
                <a:lnTo>
                  <a:pt x="212" y="286"/>
                </a:lnTo>
                <a:lnTo>
                  <a:pt x="213" y="282"/>
                </a:lnTo>
                <a:lnTo>
                  <a:pt x="213" y="281"/>
                </a:lnTo>
                <a:lnTo>
                  <a:pt x="212" y="278"/>
                </a:lnTo>
                <a:lnTo>
                  <a:pt x="209" y="275"/>
                </a:lnTo>
                <a:lnTo>
                  <a:pt x="206" y="272"/>
                </a:lnTo>
                <a:lnTo>
                  <a:pt x="203" y="272"/>
                </a:lnTo>
                <a:lnTo>
                  <a:pt x="199" y="272"/>
                </a:lnTo>
                <a:lnTo>
                  <a:pt x="199" y="160"/>
                </a:lnTo>
                <a:lnTo>
                  <a:pt x="203" y="160"/>
                </a:lnTo>
                <a:lnTo>
                  <a:pt x="206" y="159"/>
                </a:lnTo>
                <a:lnTo>
                  <a:pt x="209" y="157"/>
                </a:lnTo>
                <a:lnTo>
                  <a:pt x="212" y="153"/>
                </a:lnTo>
                <a:lnTo>
                  <a:pt x="213" y="150"/>
                </a:lnTo>
                <a:lnTo>
                  <a:pt x="213" y="149"/>
                </a:lnTo>
                <a:lnTo>
                  <a:pt x="212" y="145"/>
                </a:lnTo>
                <a:lnTo>
                  <a:pt x="210" y="142"/>
                </a:lnTo>
                <a:lnTo>
                  <a:pt x="207" y="140"/>
                </a:lnTo>
                <a:lnTo>
                  <a:pt x="205" y="140"/>
                </a:lnTo>
                <a:lnTo>
                  <a:pt x="155" y="140"/>
                </a:lnTo>
                <a:lnTo>
                  <a:pt x="150" y="140"/>
                </a:lnTo>
                <a:lnTo>
                  <a:pt x="147" y="141"/>
                </a:lnTo>
                <a:lnTo>
                  <a:pt x="145" y="143"/>
                </a:lnTo>
                <a:lnTo>
                  <a:pt x="144" y="147"/>
                </a:lnTo>
                <a:lnTo>
                  <a:pt x="143" y="149"/>
                </a:lnTo>
                <a:lnTo>
                  <a:pt x="143" y="150"/>
                </a:lnTo>
                <a:lnTo>
                  <a:pt x="144" y="153"/>
                </a:lnTo>
                <a:lnTo>
                  <a:pt x="146" y="157"/>
                </a:lnTo>
                <a:lnTo>
                  <a:pt x="149" y="159"/>
                </a:lnTo>
                <a:lnTo>
                  <a:pt x="153" y="160"/>
                </a:lnTo>
                <a:lnTo>
                  <a:pt x="155" y="160"/>
                </a:lnTo>
                <a:lnTo>
                  <a:pt x="155" y="272"/>
                </a:lnTo>
                <a:lnTo>
                  <a:pt x="153" y="272"/>
                </a:lnTo>
                <a:close/>
                <a:moveTo>
                  <a:pt x="257" y="272"/>
                </a:moveTo>
                <a:lnTo>
                  <a:pt x="254" y="272"/>
                </a:lnTo>
                <a:lnTo>
                  <a:pt x="251" y="275"/>
                </a:lnTo>
                <a:lnTo>
                  <a:pt x="248" y="278"/>
                </a:lnTo>
                <a:lnTo>
                  <a:pt x="248" y="281"/>
                </a:lnTo>
                <a:lnTo>
                  <a:pt x="248" y="282"/>
                </a:lnTo>
                <a:lnTo>
                  <a:pt x="248" y="286"/>
                </a:lnTo>
                <a:lnTo>
                  <a:pt x="251" y="288"/>
                </a:lnTo>
                <a:lnTo>
                  <a:pt x="253" y="290"/>
                </a:lnTo>
                <a:lnTo>
                  <a:pt x="256" y="291"/>
                </a:lnTo>
                <a:lnTo>
                  <a:pt x="259" y="292"/>
                </a:lnTo>
                <a:lnTo>
                  <a:pt x="307" y="292"/>
                </a:lnTo>
                <a:lnTo>
                  <a:pt x="312" y="291"/>
                </a:lnTo>
                <a:lnTo>
                  <a:pt x="314" y="289"/>
                </a:lnTo>
                <a:lnTo>
                  <a:pt x="316" y="286"/>
                </a:lnTo>
                <a:lnTo>
                  <a:pt x="317" y="282"/>
                </a:lnTo>
                <a:lnTo>
                  <a:pt x="317" y="281"/>
                </a:lnTo>
                <a:lnTo>
                  <a:pt x="316" y="278"/>
                </a:lnTo>
                <a:lnTo>
                  <a:pt x="314" y="275"/>
                </a:lnTo>
                <a:lnTo>
                  <a:pt x="312" y="272"/>
                </a:lnTo>
                <a:lnTo>
                  <a:pt x="307" y="272"/>
                </a:lnTo>
                <a:lnTo>
                  <a:pt x="304" y="272"/>
                </a:lnTo>
                <a:lnTo>
                  <a:pt x="304" y="160"/>
                </a:lnTo>
                <a:lnTo>
                  <a:pt x="307" y="160"/>
                </a:lnTo>
                <a:lnTo>
                  <a:pt x="312" y="159"/>
                </a:lnTo>
                <a:lnTo>
                  <a:pt x="314" y="157"/>
                </a:lnTo>
                <a:lnTo>
                  <a:pt x="316" y="153"/>
                </a:lnTo>
                <a:lnTo>
                  <a:pt x="317" y="150"/>
                </a:lnTo>
                <a:lnTo>
                  <a:pt x="317" y="149"/>
                </a:lnTo>
                <a:lnTo>
                  <a:pt x="316" y="145"/>
                </a:lnTo>
                <a:lnTo>
                  <a:pt x="315" y="142"/>
                </a:lnTo>
                <a:lnTo>
                  <a:pt x="312" y="140"/>
                </a:lnTo>
                <a:lnTo>
                  <a:pt x="310" y="140"/>
                </a:lnTo>
                <a:lnTo>
                  <a:pt x="259" y="140"/>
                </a:lnTo>
                <a:lnTo>
                  <a:pt x="256" y="140"/>
                </a:lnTo>
                <a:lnTo>
                  <a:pt x="253" y="141"/>
                </a:lnTo>
                <a:lnTo>
                  <a:pt x="249" y="143"/>
                </a:lnTo>
                <a:lnTo>
                  <a:pt x="248" y="147"/>
                </a:lnTo>
                <a:lnTo>
                  <a:pt x="248" y="149"/>
                </a:lnTo>
                <a:lnTo>
                  <a:pt x="248" y="150"/>
                </a:lnTo>
                <a:lnTo>
                  <a:pt x="248" y="153"/>
                </a:lnTo>
                <a:lnTo>
                  <a:pt x="251" y="157"/>
                </a:lnTo>
                <a:lnTo>
                  <a:pt x="254" y="159"/>
                </a:lnTo>
                <a:lnTo>
                  <a:pt x="257" y="160"/>
                </a:lnTo>
                <a:lnTo>
                  <a:pt x="259" y="160"/>
                </a:lnTo>
                <a:lnTo>
                  <a:pt x="259" y="272"/>
                </a:lnTo>
                <a:lnTo>
                  <a:pt x="257" y="272"/>
                </a:ln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19" name="Freeform 164"/>
          <p:cNvSpPr>
            <a:spLocks noEditPoints="1"/>
          </p:cNvSpPr>
          <p:nvPr/>
        </p:nvSpPr>
        <p:spPr bwMode="auto">
          <a:xfrm>
            <a:off x="6512065" y="1963399"/>
            <a:ext cx="392113" cy="596900"/>
          </a:xfrm>
          <a:custGeom>
            <a:avLst/>
            <a:gdLst>
              <a:gd name="T0" fmla="*/ 95 w 247"/>
              <a:gd name="T1" fmla="*/ 10 h 376"/>
              <a:gd name="T2" fmla="*/ 119 w 247"/>
              <a:gd name="T3" fmla="*/ 0 h 376"/>
              <a:gd name="T4" fmla="*/ 127 w 247"/>
              <a:gd name="T5" fmla="*/ 2 h 376"/>
              <a:gd name="T6" fmla="*/ 131 w 247"/>
              <a:gd name="T7" fmla="*/ 12 h 376"/>
              <a:gd name="T8" fmla="*/ 125 w 247"/>
              <a:gd name="T9" fmla="*/ 17 h 376"/>
              <a:gd name="T10" fmla="*/ 99 w 247"/>
              <a:gd name="T11" fmla="*/ 23 h 376"/>
              <a:gd name="T12" fmla="*/ 95 w 247"/>
              <a:gd name="T13" fmla="*/ 15 h 376"/>
              <a:gd name="T14" fmla="*/ 147 w 247"/>
              <a:gd name="T15" fmla="*/ 213 h 376"/>
              <a:gd name="T16" fmla="*/ 145 w 247"/>
              <a:gd name="T17" fmla="*/ 221 h 376"/>
              <a:gd name="T18" fmla="*/ 152 w 247"/>
              <a:gd name="T19" fmla="*/ 227 h 376"/>
              <a:gd name="T20" fmla="*/ 195 w 247"/>
              <a:gd name="T21" fmla="*/ 214 h 376"/>
              <a:gd name="T22" fmla="*/ 204 w 247"/>
              <a:gd name="T23" fmla="*/ 207 h 376"/>
              <a:gd name="T24" fmla="*/ 201 w 247"/>
              <a:gd name="T25" fmla="*/ 199 h 376"/>
              <a:gd name="T26" fmla="*/ 191 w 247"/>
              <a:gd name="T27" fmla="*/ 199 h 376"/>
              <a:gd name="T28" fmla="*/ 247 w 247"/>
              <a:gd name="T29" fmla="*/ 276 h 376"/>
              <a:gd name="T30" fmla="*/ 243 w 247"/>
              <a:gd name="T31" fmla="*/ 281 h 376"/>
              <a:gd name="T32" fmla="*/ 217 w 247"/>
              <a:gd name="T33" fmla="*/ 295 h 376"/>
              <a:gd name="T34" fmla="*/ 167 w 247"/>
              <a:gd name="T35" fmla="*/ 330 h 376"/>
              <a:gd name="T36" fmla="*/ 206 w 247"/>
              <a:gd name="T37" fmla="*/ 349 h 376"/>
              <a:gd name="T38" fmla="*/ 216 w 247"/>
              <a:gd name="T39" fmla="*/ 368 h 376"/>
              <a:gd name="T40" fmla="*/ 208 w 247"/>
              <a:gd name="T41" fmla="*/ 375 h 376"/>
              <a:gd name="T42" fmla="*/ 43 w 247"/>
              <a:gd name="T43" fmla="*/ 375 h 376"/>
              <a:gd name="T44" fmla="*/ 36 w 247"/>
              <a:gd name="T45" fmla="*/ 367 h 376"/>
              <a:gd name="T46" fmla="*/ 47 w 247"/>
              <a:gd name="T47" fmla="*/ 347 h 376"/>
              <a:gd name="T48" fmla="*/ 50 w 247"/>
              <a:gd name="T49" fmla="*/ 316 h 376"/>
              <a:gd name="T50" fmla="*/ 7 w 247"/>
              <a:gd name="T51" fmla="*/ 259 h 376"/>
              <a:gd name="T52" fmla="*/ 3 w 247"/>
              <a:gd name="T53" fmla="*/ 190 h 376"/>
              <a:gd name="T54" fmla="*/ 36 w 247"/>
              <a:gd name="T55" fmla="*/ 129 h 376"/>
              <a:gd name="T56" fmla="*/ 105 w 247"/>
              <a:gd name="T57" fmla="*/ 90 h 376"/>
              <a:gd name="T58" fmla="*/ 92 w 247"/>
              <a:gd name="T59" fmla="*/ 42 h 376"/>
              <a:gd name="T60" fmla="*/ 99 w 247"/>
              <a:gd name="T61" fmla="*/ 34 h 376"/>
              <a:gd name="T62" fmla="*/ 144 w 247"/>
              <a:gd name="T63" fmla="*/ 23 h 376"/>
              <a:gd name="T64" fmla="*/ 151 w 247"/>
              <a:gd name="T65" fmla="*/ 31 h 376"/>
              <a:gd name="T66" fmla="*/ 195 w 247"/>
              <a:gd name="T67" fmla="*/ 179 h 376"/>
              <a:gd name="T68" fmla="*/ 187 w 247"/>
              <a:gd name="T69" fmla="*/ 187 h 376"/>
              <a:gd name="T70" fmla="*/ 144 w 247"/>
              <a:gd name="T71" fmla="*/ 198 h 376"/>
              <a:gd name="T72" fmla="*/ 136 w 247"/>
              <a:gd name="T73" fmla="*/ 190 h 376"/>
              <a:gd name="T74" fmla="*/ 85 w 247"/>
              <a:gd name="T75" fmla="*/ 144 h 376"/>
              <a:gd name="T76" fmla="*/ 48 w 247"/>
              <a:gd name="T77" fmla="*/ 189 h 376"/>
              <a:gd name="T78" fmla="*/ 55 w 247"/>
              <a:gd name="T79" fmla="*/ 250 h 376"/>
              <a:gd name="T80" fmla="*/ 96 w 247"/>
              <a:gd name="T81" fmla="*/ 290 h 376"/>
              <a:gd name="T82" fmla="*/ 141 w 247"/>
              <a:gd name="T83" fmla="*/ 287 h 376"/>
              <a:gd name="T84" fmla="*/ 135 w 247"/>
              <a:gd name="T85" fmla="*/ 281 h 376"/>
              <a:gd name="T86" fmla="*/ 131 w 247"/>
              <a:gd name="T87" fmla="*/ 276 h 376"/>
              <a:gd name="T88" fmla="*/ 133 w 247"/>
              <a:gd name="T89" fmla="*/ 263 h 376"/>
              <a:gd name="T90" fmla="*/ 241 w 247"/>
              <a:gd name="T91" fmla="*/ 261 h 376"/>
              <a:gd name="T92" fmla="*/ 246 w 247"/>
              <a:gd name="T93" fmla="*/ 265 h 376"/>
              <a:gd name="T94" fmla="*/ 157 w 247"/>
              <a:gd name="T95" fmla="*/ 145 h 376"/>
              <a:gd name="T96" fmla="*/ 162 w 247"/>
              <a:gd name="T97" fmla="*/ 150 h 376"/>
              <a:gd name="T98" fmla="*/ 168 w 247"/>
              <a:gd name="T99" fmla="*/ 147 h 376"/>
              <a:gd name="T100" fmla="*/ 145 w 247"/>
              <a:gd name="T101" fmla="*/ 65 h 376"/>
              <a:gd name="T102" fmla="*/ 141 w 247"/>
              <a:gd name="T103" fmla="*/ 62 h 376"/>
              <a:gd name="T104" fmla="*/ 135 w 247"/>
              <a:gd name="T105" fmla="*/ 64 h 376"/>
              <a:gd name="T106" fmla="*/ 135 w 247"/>
              <a:gd name="T107" fmla="*/ 324 h 376"/>
              <a:gd name="T108" fmla="*/ 110 w 247"/>
              <a:gd name="T109" fmla="*/ 324 h 376"/>
              <a:gd name="T110" fmla="*/ 110 w 247"/>
              <a:gd name="T111" fmla="*/ 347 h 376"/>
              <a:gd name="T112" fmla="*/ 135 w 247"/>
              <a:gd name="T113" fmla="*/ 347 h 376"/>
              <a:gd name="T114" fmla="*/ 135 w 247"/>
              <a:gd name="T115" fmla="*/ 32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7" h="376">
                <a:moveTo>
                  <a:pt x="95" y="15"/>
                </a:moveTo>
                <a:lnTo>
                  <a:pt x="94" y="12"/>
                </a:lnTo>
                <a:lnTo>
                  <a:pt x="95" y="10"/>
                </a:lnTo>
                <a:lnTo>
                  <a:pt x="97" y="7"/>
                </a:lnTo>
                <a:lnTo>
                  <a:pt x="99" y="6"/>
                </a:lnTo>
                <a:lnTo>
                  <a:pt x="119" y="0"/>
                </a:lnTo>
                <a:lnTo>
                  <a:pt x="123" y="0"/>
                </a:lnTo>
                <a:lnTo>
                  <a:pt x="125" y="1"/>
                </a:lnTo>
                <a:lnTo>
                  <a:pt x="127" y="2"/>
                </a:lnTo>
                <a:lnTo>
                  <a:pt x="128" y="4"/>
                </a:lnTo>
                <a:lnTo>
                  <a:pt x="129" y="9"/>
                </a:lnTo>
                <a:lnTo>
                  <a:pt x="131" y="12"/>
                </a:lnTo>
                <a:lnTo>
                  <a:pt x="129" y="14"/>
                </a:lnTo>
                <a:lnTo>
                  <a:pt x="127" y="16"/>
                </a:lnTo>
                <a:lnTo>
                  <a:pt x="125" y="17"/>
                </a:lnTo>
                <a:lnTo>
                  <a:pt x="105" y="24"/>
                </a:lnTo>
                <a:lnTo>
                  <a:pt x="102" y="24"/>
                </a:lnTo>
                <a:lnTo>
                  <a:pt x="99" y="23"/>
                </a:lnTo>
                <a:lnTo>
                  <a:pt x="97" y="22"/>
                </a:lnTo>
                <a:lnTo>
                  <a:pt x="96" y="20"/>
                </a:lnTo>
                <a:lnTo>
                  <a:pt x="95" y="15"/>
                </a:lnTo>
                <a:close/>
                <a:moveTo>
                  <a:pt x="154" y="210"/>
                </a:moveTo>
                <a:lnTo>
                  <a:pt x="151" y="211"/>
                </a:lnTo>
                <a:lnTo>
                  <a:pt x="147" y="213"/>
                </a:lnTo>
                <a:lnTo>
                  <a:pt x="146" y="216"/>
                </a:lnTo>
                <a:lnTo>
                  <a:pt x="145" y="219"/>
                </a:lnTo>
                <a:lnTo>
                  <a:pt x="145" y="221"/>
                </a:lnTo>
                <a:lnTo>
                  <a:pt x="146" y="225"/>
                </a:lnTo>
                <a:lnTo>
                  <a:pt x="148" y="226"/>
                </a:lnTo>
                <a:lnTo>
                  <a:pt x="152" y="227"/>
                </a:lnTo>
                <a:lnTo>
                  <a:pt x="155" y="227"/>
                </a:lnTo>
                <a:lnTo>
                  <a:pt x="158" y="227"/>
                </a:lnTo>
                <a:lnTo>
                  <a:pt x="195" y="214"/>
                </a:lnTo>
                <a:lnTo>
                  <a:pt x="199" y="213"/>
                </a:lnTo>
                <a:lnTo>
                  <a:pt x="203" y="210"/>
                </a:lnTo>
                <a:lnTo>
                  <a:pt x="204" y="207"/>
                </a:lnTo>
                <a:lnTo>
                  <a:pt x="204" y="203"/>
                </a:lnTo>
                <a:lnTo>
                  <a:pt x="203" y="201"/>
                </a:lnTo>
                <a:lnTo>
                  <a:pt x="201" y="199"/>
                </a:lnTo>
                <a:lnTo>
                  <a:pt x="197" y="198"/>
                </a:lnTo>
                <a:lnTo>
                  <a:pt x="194" y="198"/>
                </a:lnTo>
                <a:lnTo>
                  <a:pt x="191" y="199"/>
                </a:lnTo>
                <a:lnTo>
                  <a:pt x="154" y="210"/>
                </a:lnTo>
                <a:close/>
                <a:moveTo>
                  <a:pt x="247" y="268"/>
                </a:moveTo>
                <a:lnTo>
                  <a:pt x="247" y="276"/>
                </a:lnTo>
                <a:lnTo>
                  <a:pt x="246" y="278"/>
                </a:lnTo>
                <a:lnTo>
                  <a:pt x="245" y="280"/>
                </a:lnTo>
                <a:lnTo>
                  <a:pt x="243" y="281"/>
                </a:lnTo>
                <a:lnTo>
                  <a:pt x="241" y="281"/>
                </a:lnTo>
                <a:lnTo>
                  <a:pt x="228" y="281"/>
                </a:lnTo>
                <a:lnTo>
                  <a:pt x="217" y="295"/>
                </a:lnTo>
                <a:lnTo>
                  <a:pt x="202" y="308"/>
                </a:lnTo>
                <a:lnTo>
                  <a:pt x="185" y="320"/>
                </a:lnTo>
                <a:lnTo>
                  <a:pt x="167" y="330"/>
                </a:lnTo>
                <a:lnTo>
                  <a:pt x="183" y="335"/>
                </a:lnTo>
                <a:lnTo>
                  <a:pt x="196" y="341"/>
                </a:lnTo>
                <a:lnTo>
                  <a:pt x="206" y="349"/>
                </a:lnTo>
                <a:lnTo>
                  <a:pt x="214" y="357"/>
                </a:lnTo>
                <a:lnTo>
                  <a:pt x="216" y="364"/>
                </a:lnTo>
                <a:lnTo>
                  <a:pt x="216" y="368"/>
                </a:lnTo>
                <a:lnTo>
                  <a:pt x="214" y="371"/>
                </a:lnTo>
                <a:lnTo>
                  <a:pt x="212" y="374"/>
                </a:lnTo>
                <a:lnTo>
                  <a:pt x="208" y="375"/>
                </a:lnTo>
                <a:lnTo>
                  <a:pt x="205" y="376"/>
                </a:lnTo>
                <a:lnTo>
                  <a:pt x="46" y="376"/>
                </a:lnTo>
                <a:lnTo>
                  <a:pt x="43" y="375"/>
                </a:lnTo>
                <a:lnTo>
                  <a:pt x="39" y="374"/>
                </a:lnTo>
                <a:lnTo>
                  <a:pt x="37" y="370"/>
                </a:lnTo>
                <a:lnTo>
                  <a:pt x="36" y="367"/>
                </a:lnTo>
                <a:lnTo>
                  <a:pt x="35" y="364"/>
                </a:lnTo>
                <a:lnTo>
                  <a:pt x="38" y="356"/>
                </a:lnTo>
                <a:lnTo>
                  <a:pt x="47" y="347"/>
                </a:lnTo>
                <a:lnTo>
                  <a:pt x="60" y="339"/>
                </a:lnTo>
                <a:lnTo>
                  <a:pt x="77" y="333"/>
                </a:lnTo>
                <a:lnTo>
                  <a:pt x="50" y="316"/>
                </a:lnTo>
                <a:lnTo>
                  <a:pt x="31" y="298"/>
                </a:lnTo>
                <a:lnTo>
                  <a:pt x="17" y="279"/>
                </a:lnTo>
                <a:lnTo>
                  <a:pt x="7" y="259"/>
                </a:lnTo>
                <a:lnTo>
                  <a:pt x="1" y="238"/>
                </a:lnTo>
                <a:lnTo>
                  <a:pt x="0" y="213"/>
                </a:lnTo>
                <a:lnTo>
                  <a:pt x="3" y="190"/>
                </a:lnTo>
                <a:lnTo>
                  <a:pt x="9" y="168"/>
                </a:lnTo>
                <a:lnTo>
                  <a:pt x="20" y="147"/>
                </a:lnTo>
                <a:lnTo>
                  <a:pt x="36" y="129"/>
                </a:lnTo>
                <a:lnTo>
                  <a:pt x="55" y="112"/>
                </a:lnTo>
                <a:lnTo>
                  <a:pt x="78" y="100"/>
                </a:lnTo>
                <a:lnTo>
                  <a:pt x="105" y="90"/>
                </a:lnTo>
                <a:lnTo>
                  <a:pt x="92" y="49"/>
                </a:lnTo>
                <a:lnTo>
                  <a:pt x="92" y="45"/>
                </a:lnTo>
                <a:lnTo>
                  <a:pt x="92" y="42"/>
                </a:lnTo>
                <a:lnTo>
                  <a:pt x="94" y="39"/>
                </a:lnTo>
                <a:lnTo>
                  <a:pt x="96" y="36"/>
                </a:lnTo>
                <a:lnTo>
                  <a:pt x="99" y="34"/>
                </a:lnTo>
                <a:lnTo>
                  <a:pt x="136" y="23"/>
                </a:lnTo>
                <a:lnTo>
                  <a:pt x="141" y="23"/>
                </a:lnTo>
                <a:lnTo>
                  <a:pt x="144" y="23"/>
                </a:lnTo>
                <a:lnTo>
                  <a:pt x="147" y="25"/>
                </a:lnTo>
                <a:lnTo>
                  <a:pt x="149" y="27"/>
                </a:lnTo>
                <a:lnTo>
                  <a:pt x="151" y="31"/>
                </a:lnTo>
                <a:lnTo>
                  <a:pt x="195" y="172"/>
                </a:lnTo>
                <a:lnTo>
                  <a:pt x="195" y="176"/>
                </a:lnTo>
                <a:lnTo>
                  <a:pt x="195" y="179"/>
                </a:lnTo>
                <a:lnTo>
                  <a:pt x="193" y="182"/>
                </a:lnTo>
                <a:lnTo>
                  <a:pt x="191" y="184"/>
                </a:lnTo>
                <a:lnTo>
                  <a:pt x="187" y="187"/>
                </a:lnTo>
                <a:lnTo>
                  <a:pt x="151" y="198"/>
                </a:lnTo>
                <a:lnTo>
                  <a:pt x="147" y="198"/>
                </a:lnTo>
                <a:lnTo>
                  <a:pt x="144" y="198"/>
                </a:lnTo>
                <a:lnTo>
                  <a:pt x="141" y="196"/>
                </a:lnTo>
                <a:lnTo>
                  <a:pt x="137" y="193"/>
                </a:lnTo>
                <a:lnTo>
                  <a:pt x="136" y="190"/>
                </a:lnTo>
                <a:lnTo>
                  <a:pt x="118" y="132"/>
                </a:lnTo>
                <a:lnTo>
                  <a:pt x="102" y="137"/>
                </a:lnTo>
                <a:lnTo>
                  <a:pt x="85" y="144"/>
                </a:lnTo>
                <a:lnTo>
                  <a:pt x="69" y="157"/>
                </a:lnTo>
                <a:lnTo>
                  <a:pt x="57" y="172"/>
                </a:lnTo>
                <a:lnTo>
                  <a:pt x="48" y="189"/>
                </a:lnTo>
                <a:lnTo>
                  <a:pt x="46" y="209"/>
                </a:lnTo>
                <a:lnTo>
                  <a:pt x="48" y="230"/>
                </a:lnTo>
                <a:lnTo>
                  <a:pt x="55" y="250"/>
                </a:lnTo>
                <a:lnTo>
                  <a:pt x="66" y="267"/>
                </a:lnTo>
                <a:lnTo>
                  <a:pt x="79" y="281"/>
                </a:lnTo>
                <a:lnTo>
                  <a:pt x="96" y="290"/>
                </a:lnTo>
                <a:lnTo>
                  <a:pt x="113" y="292"/>
                </a:lnTo>
                <a:lnTo>
                  <a:pt x="128" y="291"/>
                </a:lnTo>
                <a:lnTo>
                  <a:pt x="141" y="287"/>
                </a:lnTo>
                <a:lnTo>
                  <a:pt x="149" y="281"/>
                </a:lnTo>
                <a:lnTo>
                  <a:pt x="137" y="281"/>
                </a:lnTo>
                <a:lnTo>
                  <a:pt x="135" y="281"/>
                </a:lnTo>
                <a:lnTo>
                  <a:pt x="133" y="280"/>
                </a:lnTo>
                <a:lnTo>
                  <a:pt x="132" y="278"/>
                </a:lnTo>
                <a:lnTo>
                  <a:pt x="131" y="276"/>
                </a:lnTo>
                <a:lnTo>
                  <a:pt x="131" y="268"/>
                </a:lnTo>
                <a:lnTo>
                  <a:pt x="132" y="265"/>
                </a:lnTo>
                <a:lnTo>
                  <a:pt x="133" y="263"/>
                </a:lnTo>
                <a:lnTo>
                  <a:pt x="135" y="261"/>
                </a:lnTo>
                <a:lnTo>
                  <a:pt x="137" y="261"/>
                </a:lnTo>
                <a:lnTo>
                  <a:pt x="241" y="261"/>
                </a:lnTo>
                <a:lnTo>
                  <a:pt x="243" y="261"/>
                </a:lnTo>
                <a:lnTo>
                  <a:pt x="245" y="263"/>
                </a:lnTo>
                <a:lnTo>
                  <a:pt x="246" y="265"/>
                </a:lnTo>
                <a:lnTo>
                  <a:pt x="247" y="268"/>
                </a:lnTo>
                <a:close/>
                <a:moveTo>
                  <a:pt x="134" y="69"/>
                </a:moveTo>
                <a:lnTo>
                  <a:pt x="157" y="145"/>
                </a:lnTo>
                <a:lnTo>
                  <a:pt x="158" y="148"/>
                </a:lnTo>
                <a:lnTo>
                  <a:pt x="159" y="149"/>
                </a:lnTo>
                <a:lnTo>
                  <a:pt x="162" y="150"/>
                </a:lnTo>
                <a:lnTo>
                  <a:pt x="164" y="150"/>
                </a:lnTo>
                <a:lnTo>
                  <a:pt x="166" y="149"/>
                </a:lnTo>
                <a:lnTo>
                  <a:pt x="168" y="147"/>
                </a:lnTo>
                <a:lnTo>
                  <a:pt x="168" y="145"/>
                </a:lnTo>
                <a:lnTo>
                  <a:pt x="168" y="143"/>
                </a:lnTo>
                <a:lnTo>
                  <a:pt x="145" y="65"/>
                </a:lnTo>
                <a:lnTo>
                  <a:pt x="144" y="63"/>
                </a:lnTo>
                <a:lnTo>
                  <a:pt x="143" y="62"/>
                </a:lnTo>
                <a:lnTo>
                  <a:pt x="141" y="62"/>
                </a:lnTo>
                <a:lnTo>
                  <a:pt x="138" y="62"/>
                </a:lnTo>
                <a:lnTo>
                  <a:pt x="136" y="63"/>
                </a:lnTo>
                <a:lnTo>
                  <a:pt x="135" y="64"/>
                </a:lnTo>
                <a:lnTo>
                  <a:pt x="134" y="66"/>
                </a:lnTo>
                <a:lnTo>
                  <a:pt x="134" y="69"/>
                </a:lnTo>
                <a:close/>
                <a:moveTo>
                  <a:pt x="135" y="324"/>
                </a:moveTo>
                <a:lnTo>
                  <a:pt x="127" y="319"/>
                </a:lnTo>
                <a:lnTo>
                  <a:pt x="118" y="319"/>
                </a:lnTo>
                <a:lnTo>
                  <a:pt x="110" y="324"/>
                </a:lnTo>
                <a:lnTo>
                  <a:pt x="106" y="330"/>
                </a:lnTo>
                <a:lnTo>
                  <a:pt x="106" y="339"/>
                </a:lnTo>
                <a:lnTo>
                  <a:pt x="110" y="347"/>
                </a:lnTo>
                <a:lnTo>
                  <a:pt x="118" y="351"/>
                </a:lnTo>
                <a:lnTo>
                  <a:pt x="127" y="351"/>
                </a:lnTo>
                <a:lnTo>
                  <a:pt x="135" y="347"/>
                </a:lnTo>
                <a:lnTo>
                  <a:pt x="139" y="339"/>
                </a:lnTo>
                <a:lnTo>
                  <a:pt x="139" y="330"/>
                </a:lnTo>
                <a:lnTo>
                  <a:pt x="135" y="324"/>
                </a:lnTo>
                <a:close/>
              </a:path>
            </a:pathLst>
          </a:custGeom>
          <a:solidFill>
            <a:srgbClr val="01314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222" name="Straight Connector 221"/>
          <p:cNvCxnSpPr/>
          <p:nvPr/>
        </p:nvCxnSpPr>
        <p:spPr>
          <a:xfrm>
            <a:off x="6537466" y="2681098"/>
            <a:ext cx="218810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2092217" y="2681098"/>
            <a:ext cx="2188103"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325301" y="1742828"/>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336550" y="889858"/>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a:xfrm>
            <a:off x="8666385" y="6374259"/>
            <a:ext cx="282129" cy="276999"/>
          </a:xfrm>
          <a:prstGeom prst="rect">
            <a:avLst/>
          </a:prstGeom>
        </p:spPr>
        <p:txBody>
          <a:bodyPr/>
          <a:lstStyle/>
          <a:p>
            <a:fld id="{DDDF2817-5E92-4809-A044-0965B3C93B84}" type="slidenum">
              <a:rPr lang="en-US" sz="1200" smtClean="0">
                <a:solidFill>
                  <a:srgbClr val="FFFFFF"/>
                </a:solidFill>
                <a:latin typeface="Arial" panose="020B0604020202020204" pitchFamily="34" charset="0"/>
                <a:cs typeface="Arial" panose="020B0604020202020204" pitchFamily="34" charset="0"/>
              </a:rPr>
              <a:t>4</a:t>
            </a:fld>
            <a:endParaRPr lang="en-US" sz="1200" dirty="0">
              <a:solidFill>
                <a:srgbClr val="FFFFFF"/>
              </a:solidFill>
              <a:latin typeface="Arial" panose="020B0604020202020204" pitchFamily="34" charset="0"/>
              <a:cs typeface="Arial" panose="020B0604020202020204" pitchFamily="34" charset="0"/>
            </a:endParaRPr>
          </a:p>
        </p:txBody>
      </p:sp>
      <p:sp>
        <p:nvSpPr>
          <p:cNvPr id="37" name="Block Arc 36"/>
          <p:cNvSpPr/>
          <p:nvPr/>
        </p:nvSpPr>
        <p:spPr>
          <a:xfrm>
            <a:off x="4750156" y="1977584"/>
            <a:ext cx="1602114" cy="1602112"/>
          </a:xfrm>
          <a:prstGeom prst="blockArc">
            <a:avLst>
              <a:gd name="adj1" fmla="val 16216757"/>
              <a:gd name="adj2" fmla="val 14699549"/>
              <a:gd name="adj3" fmla="val 812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193426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21"/>
                                        </p:tgtEl>
                                        <p:attrNameLst>
                                          <p:attrName>style.visibility</p:attrName>
                                        </p:attrNameLst>
                                      </p:cBhvr>
                                      <p:to>
                                        <p:strVal val="visible"/>
                                      </p:to>
                                    </p:set>
                                    <p:anim calcmode="lin" valueType="num">
                                      <p:cBhvr additive="base">
                                        <p:cTn id="7" dur="500" fill="hold"/>
                                        <p:tgtEl>
                                          <p:spTgt spid="321"/>
                                        </p:tgtEl>
                                        <p:attrNameLst>
                                          <p:attrName>ppt_x</p:attrName>
                                        </p:attrNameLst>
                                      </p:cBhvr>
                                      <p:tavLst>
                                        <p:tav tm="0">
                                          <p:val>
                                            <p:strVal val="0-#ppt_w/2"/>
                                          </p:val>
                                        </p:tav>
                                        <p:tav tm="100000">
                                          <p:val>
                                            <p:strVal val="#ppt_x"/>
                                          </p:val>
                                        </p:tav>
                                      </p:tavLst>
                                    </p:anim>
                                    <p:anim calcmode="lin" valueType="num">
                                      <p:cBhvr additive="base">
                                        <p:cTn id="8" dur="500" fill="hold"/>
                                        <p:tgtEl>
                                          <p:spTgt spid="321"/>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318"/>
                                        </p:tgtEl>
                                        <p:attrNameLst>
                                          <p:attrName>style.visibility</p:attrName>
                                        </p:attrNameLst>
                                      </p:cBhvr>
                                      <p:to>
                                        <p:strVal val="visible"/>
                                      </p:to>
                                    </p:set>
                                    <p:anim calcmode="lin" valueType="num">
                                      <p:cBhvr additive="base">
                                        <p:cTn id="11" dur="500" fill="hold"/>
                                        <p:tgtEl>
                                          <p:spTgt spid="318"/>
                                        </p:tgtEl>
                                        <p:attrNameLst>
                                          <p:attrName>ppt_x</p:attrName>
                                        </p:attrNameLst>
                                      </p:cBhvr>
                                      <p:tavLst>
                                        <p:tav tm="0">
                                          <p:val>
                                            <p:strVal val="1+#ppt_w/2"/>
                                          </p:val>
                                        </p:tav>
                                        <p:tav tm="100000">
                                          <p:val>
                                            <p:strVal val="#ppt_x"/>
                                          </p:val>
                                        </p:tav>
                                      </p:tavLst>
                                    </p:anim>
                                    <p:anim calcmode="lin" valueType="num">
                                      <p:cBhvr additive="base">
                                        <p:cTn id="12" dur="500" fill="hold"/>
                                        <p:tgtEl>
                                          <p:spTgt spid="318"/>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200"/>
                                  </p:stCondLst>
                                  <p:childTnLst>
                                    <p:set>
                                      <p:cBhvr>
                                        <p:cTn id="14" dur="1" fill="hold">
                                          <p:stCondLst>
                                            <p:cond delay="0"/>
                                          </p:stCondLst>
                                        </p:cTn>
                                        <p:tgtEl>
                                          <p:spTgt spid="311"/>
                                        </p:tgtEl>
                                        <p:attrNameLst>
                                          <p:attrName>style.visibility</p:attrName>
                                        </p:attrNameLst>
                                      </p:cBhvr>
                                      <p:to>
                                        <p:strVal val="visible"/>
                                      </p:to>
                                    </p:set>
                                    <p:anim calcmode="lin" valueType="num">
                                      <p:cBhvr additive="base">
                                        <p:cTn id="15" dur="750" fill="hold"/>
                                        <p:tgtEl>
                                          <p:spTgt spid="311"/>
                                        </p:tgtEl>
                                        <p:attrNameLst>
                                          <p:attrName>ppt_x</p:attrName>
                                        </p:attrNameLst>
                                      </p:cBhvr>
                                      <p:tavLst>
                                        <p:tav tm="0">
                                          <p:val>
                                            <p:strVal val="#ppt_x"/>
                                          </p:val>
                                        </p:tav>
                                        <p:tav tm="100000">
                                          <p:val>
                                            <p:strVal val="#ppt_x"/>
                                          </p:val>
                                        </p:tav>
                                      </p:tavLst>
                                    </p:anim>
                                    <p:anim calcmode="lin" valueType="num">
                                      <p:cBhvr additive="base">
                                        <p:cTn id="16" dur="750" fill="hold"/>
                                        <p:tgtEl>
                                          <p:spTgt spid="311"/>
                                        </p:tgtEl>
                                        <p:attrNameLst>
                                          <p:attrName>ppt_y</p:attrName>
                                        </p:attrNameLst>
                                      </p:cBhvr>
                                      <p:tavLst>
                                        <p:tav tm="0">
                                          <p:val>
                                            <p:strVal val="0-#ppt_h/2"/>
                                          </p:val>
                                        </p:tav>
                                        <p:tav tm="100000">
                                          <p:val>
                                            <p:strVal val="#ppt_y"/>
                                          </p:val>
                                        </p:tav>
                                      </p:tavLst>
                                    </p:anim>
                                  </p:childTnLst>
                                </p:cTn>
                              </p:par>
                              <p:par>
                                <p:cTn id="17" presetID="2" presetClass="entr" presetSubtype="1" decel="100000" fill="hold" grpId="0" nodeType="withEffect">
                                  <p:stCondLst>
                                    <p:cond delay="400"/>
                                  </p:stCondLst>
                                  <p:childTnLst>
                                    <p:set>
                                      <p:cBhvr>
                                        <p:cTn id="18" dur="1" fill="hold">
                                          <p:stCondLst>
                                            <p:cond delay="0"/>
                                          </p:stCondLst>
                                        </p:cTn>
                                        <p:tgtEl>
                                          <p:spTgt spid="312"/>
                                        </p:tgtEl>
                                        <p:attrNameLst>
                                          <p:attrName>style.visibility</p:attrName>
                                        </p:attrNameLst>
                                      </p:cBhvr>
                                      <p:to>
                                        <p:strVal val="visible"/>
                                      </p:to>
                                    </p:set>
                                    <p:anim calcmode="lin" valueType="num">
                                      <p:cBhvr additive="base">
                                        <p:cTn id="19" dur="750" fill="hold"/>
                                        <p:tgtEl>
                                          <p:spTgt spid="312"/>
                                        </p:tgtEl>
                                        <p:attrNameLst>
                                          <p:attrName>ppt_x</p:attrName>
                                        </p:attrNameLst>
                                      </p:cBhvr>
                                      <p:tavLst>
                                        <p:tav tm="0">
                                          <p:val>
                                            <p:strVal val="#ppt_x"/>
                                          </p:val>
                                        </p:tav>
                                        <p:tav tm="100000">
                                          <p:val>
                                            <p:strVal val="#ppt_x"/>
                                          </p:val>
                                        </p:tav>
                                      </p:tavLst>
                                    </p:anim>
                                    <p:anim calcmode="lin" valueType="num">
                                      <p:cBhvr additive="base">
                                        <p:cTn id="20" dur="750" fill="hold"/>
                                        <p:tgtEl>
                                          <p:spTgt spid="312"/>
                                        </p:tgtEl>
                                        <p:attrNameLst>
                                          <p:attrName>ppt_y</p:attrName>
                                        </p:attrNameLst>
                                      </p:cBhvr>
                                      <p:tavLst>
                                        <p:tav tm="0">
                                          <p:val>
                                            <p:strVal val="0-#ppt_h/2"/>
                                          </p:val>
                                        </p:tav>
                                        <p:tav tm="100000">
                                          <p:val>
                                            <p:strVal val="#ppt_y"/>
                                          </p:val>
                                        </p:tav>
                                      </p:tavLst>
                                    </p:anim>
                                  </p:childTnLst>
                                </p:cTn>
                              </p:par>
                              <p:par>
                                <p:cTn id="21" presetID="10" presetClass="entr" presetSubtype="0" fill="hold" grpId="0" nodeType="withEffect">
                                  <p:stCondLst>
                                    <p:cond delay="7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0" presetClass="path" presetSubtype="0" accel="50000" decel="50000" fill="hold" grpId="1" nodeType="withEffect">
                                  <p:stCondLst>
                                    <p:cond delay="700"/>
                                  </p:stCondLst>
                                  <p:childTnLst>
                                    <p:animMotion origin="layout" path="M 0 0 L 0.00018 0.11705 " pathEditMode="relative" ptsTypes="AA">
                                      <p:cBhvr>
                                        <p:cTn id="25" dur="500" spd="-100000" fill="hold"/>
                                        <p:tgtEl>
                                          <p:spTgt spid="9"/>
                                        </p:tgtEl>
                                        <p:attrNameLst>
                                          <p:attrName>ppt_x</p:attrName>
                                          <p:attrName>ppt_y</p:attrName>
                                        </p:attrNameLst>
                                      </p:cBhvr>
                                    </p:animMotion>
                                  </p:childTnLst>
                                </p:cTn>
                              </p:par>
                              <p:par>
                                <p:cTn id="26" presetID="10" presetClass="entr" presetSubtype="0" fill="hold" grpId="0" nodeType="withEffect">
                                  <p:stCondLst>
                                    <p:cond delay="900"/>
                                  </p:stCondLst>
                                  <p:childTnLst>
                                    <p:set>
                                      <p:cBhvr>
                                        <p:cTn id="27" dur="1" fill="hold">
                                          <p:stCondLst>
                                            <p:cond delay="0"/>
                                          </p:stCondLst>
                                        </p:cTn>
                                        <p:tgtEl>
                                          <p:spTgt spid="177"/>
                                        </p:tgtEl>
                                        <p:attrNameLst>
                                          <p:attrName>style.visibility</p:attrName>
                                        </p:attrNameLst>
                                      </p:cBhvr>
                                      <p:to>
                                        <p:strVal val="visible"/>
                                      </p:to>
                                    </p:set>
                                    <p:animEffect transition="in" filter="fade">
                                      <p:cBhvr>
                                        <p:cTn id="28" dur="500"/>
                                        <p:tgtEl>
                                          <p:spTgt spid="177"/>
                                        </p:tgtEl>
                                      </p:cBhvr>
                                    </p:animEffect>
                                  </p:childTnLst>
                                </p:cTn>
                              </p:par>
                              <p:par>
                                <p:cTn id="29" presetID="0" presetClass="path" presetSubtype="0" accel="50000" decel="50000" fill="hold" grpId="1" nodeType="withEffect">
                                  <p:stCondLst>
                                    <p:cond delay="900"/>
                                  </p:stCondLst>
                                  <p:childTnLst>
                                    <p:animMotion origin="layout" path="M 0 0 L 0.00018 0.11705 " pathEditMode="relative" ptsTypes="AA">
                                      <p:cBhvr>
                                        <p:cTn id="30" dur="500" spd="-100000" fill="hold"/>
                                        <p:tgtEl>
                                          <p:spTgt spid="177"/>
                                        </p:tgtEl>
                                        <p:attrNameLst>
                                          <p:attrName>ppt_x</p:attrName>
                                          <p:attrName>ppt_y</p:attrName>
                                        </p:attrNameLst>
                                      </p:cBhvr>
                                    </p:animMotion>
                                  </p:childTnLst>
                                </p:cTn>
                              </p:par>
                            </p:childTnLst>
                          </p:cTn>
                        </p:par>
                        <p:par>
                          <p:cTn id="31" fill="hold">
                            <p:stCondLst>
                              <p:cond delay="1400"/>
                            </p:stCondLst>
                            <p:childTnLst>
                              <p:par>
                                <p:cTn id="32" presetID="21" presetClass="entr" presetSubtype="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heel(1)">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8"/>
                                        </p:tgtEl>
                                        <p:attrNameLst>
                                          <p:attrName>style.visibility</p:attrName>
                                        </p:attrNameLst>
                                      </p:cBhvr>
                                      <p:to>
                                        <p:strVal val="visible"/>
                                      </p:to>
                                    </p:set>
                                    <p:animEffect transition="in" filter="fade">
                                      <p:cBhvr>
                                        <p:cTn id="37" dur="500"/>
                                        <p:tgtEl>
                                          <p:spTgt spid="168"/>
                                        </p:tgtEl>
                                      </p:cBhvr>
                                    </p:animEffect>
                                  </p:childTnLst>
                                </p:cTn>
                              </p:par>
                              <p:par>
                                <p:cTn id="38" presetID="22" presetClass="entr" presetSubtype="8" fill="hold" nodeType="withEffect">
                                  <p:stCondLst>
                                    <p:cond delay="0"/>
                                  </p:stCondLst>
                                  <p:childTnLst>
                                    <p:set>
                                      <p:cBhvr>
                                        <p:cTn id="39" dur="1" fill="hold">
                                          <p:stCondLst>
                                            <p:cond delay="0"/>
                                          </p:stCondLst>
                                        </p:cTn>
                                        <p:tgtEl>
                                          <p:spTgt spid="224"/>
                                        </p:tgtEl>
                                        <p:attrNameLst>
                                          <p:attrName>style.visibility</p:attrName>
                                        </p:attrNameLst>
                                      </p:cBhvr>
                                      <p:to>
                                        <p:strVal val="visible"/>
                                      </p:to>
                                    </p:set>
                                    <p:animEffect transition="in" filter="wipe(left)">
                                      <p:cBhvr>
                                        <p:cTn id="40" dur="250"/>
                                        <p:tgtEl>
                                          <p:spTgt spid="2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8"/>
                                        </p:tgtEl>
                                        <p:attrNameLst>
                                          <p:attrName>style.visibility</p:attrName>
                                        </p:attrNameLst>
                                      </p:cBhvr>
                                      <p:to>
                                        <p:strVal val="visible"/>
                                      </p:to>
                                    </p:set>
                                    <p:animEffect transition="in" filter="fade">
                                      <p:cBhvr>
                                        <p:cTn id="43" dur="500"/>
                                        <p:tgtEl>
                                          <p:spTgt spid="218"/>
                                        </p:tgtEl>
                                      </p:cBhvr>
                                    </p:animEffect>
                                  </p:childTnLst>
                                </p:cTn>
                              </p:par>
                              <p:par>
                                <p:cTn id="44" presetID="0" presetClass="path" presetSubtype="0" decel="100000" fill="hold" grpId="1" nodeType="withEffect">
                                  <p:stCondLst>
                                    <p:cond delay="0"/>
                                  </p:stCondLst>
                                  <p:childTnLst>
                                    <p:animMotion origin="layout" path="M 0.07691 -0.00023 L -2.77778E-6 1.39255E-6 " pathEditMode="relative" rAng="0" ptsTypes="AA">
                                      <p:cBhvr>
                                        <p:cTn id="45" dur="500" fill="hold"/>
                                        <p:tgtEl>
                                          <p:spTgt spid="218"/>
                                        </p:tgtEl>
                                        <p:attrNameLst>
                                          <p:attrName>ppt_x</p:attrName>
                                          <p:attrName>ppt_y</p:attrName>
                                        </p:attrNameLst>
                                      </p:cBhvr>
                                      <p:rCtr x="-3854" y="0"/>
                                    </p:animMotion>
                                  </p:childTnLst>
                                </p:cTn>
                              </p:par>
                              <p:par>
                                <p:cTn id="46" presetID="10" presetClass="entr" presetSubtype="0" fill="hold" grpId="0" nodeType="withEffect">
                                  <p:stCondLst>
                                    <p:cond delay="100"/>
                                  </p:stCondLst>
                                  <p:childTnLst>
                                    <p:set>
                                      <p:cBhvr>
                                        <p:cTn id="47" dur="1" fill="hold">
                                          <p:stCondLst>
                                            <p:cond delay="0"/>
                                          </p:stCondLst>
                                        </p:cTn>
                                        <p:tgtEl>
                                          <p:spTgt spid="170"/>
                                        </p:tgtEl>
                                        <p:attrNameLst>
                                          <p:attrName>style.visibility</p:attrName>
                                        </p:attrNameLst>
                                      </p:cBhvr>
                                      <p:to>
                                        <p:strVal val="visible"/>
                                      </p:to>
                                    </p:set>
                                    <p:animEffect transition="in" filter="fade">
                                      <p:cBhvr>
                                        <p:cTn id="48" dur="500"/>
                                        <p:tgtEl>
                                          <p:spTgt spid="170"/>
                                        </p:tgtEl>
                                      </p:cBhvr>
                                    </p:animEffect>
                                  </p:childTnLst>
                                </p:cTn>
                              </p:par>
                              <p:par>
                                <p:cTn id="49" presetID="0" presetClass="path" presetSubtype="0" decel="100000" fill="hold" grpId="1" nodeType="withEffect">
                                  <p:stCondLst>
                                    <p:cond delay="100"/>
                                  </p:stCondLst>
                                  <p:childTnLst>
                                    <p:animMotion origin="layout" path="M -4.16667E-6 -1.66551E-7 L -0.03836 -1.66551E-7 " pathEditMode="relative" rAng="0" ptsTypes="AA">
                                      <p:cBhvr>
                                        <p:cTn id="50" dur="500" spd="-100000" fill="hold"/>
                                        <p:tgtEl>
                                          <p:spTgt spid="170"/>
                                        </p:tgtEl>
                                        <p:attrNameLst>
                                          <p:attrName>ppt_x</p:attrName>
                                          <p:attrName>ppt_y</p:attrName>
                                        </p:attrNameLst>
                                      </p:cBhvr>
                                      <p:rCtr x="-1927" y="0"/>
                                    </p:animMotion>
                                  </p:childTnLst>
                                </p:cTn>
                              </p:par>
                              <p:par>
                                <p:cTn id="51" presetID="10" presetClass="entr" presetSubtype="0" fill="hold" grpId="0" nodeType="withEffect">
                                  <p:stCondLst>
                                    <p:cond delay="0"/>
                                  </p:stCondLst>
                                  <p:childTnLst>
                                    <p:set>
                                      <p:cBhvr>
                                        <p:cTn id="52" dur="1" fill="hold">
                                          <p:stCondLst>
                                            <p:cond delay="0"/>
                                          </p:stCondLst>
                                        </p:cTn>
                                        <p:tgtEl>
                                          <p:spTgt spid="179"/>
                                        </p:tgtEl>
                                        <p:attrNameLst>
                                          <p:attrName>style.visibility</p:attrName>
                                        </p:attrNameLst>
                                      </p:cBhvr>
                                      <p:to>
                                        <p:strVal val="visible"/>
                                      </p:to>
                                    </p:set>
                                    <p:animEffect transition="in" filter="fade">
                                      <p:cBhvr>
                                        <p:cTn id="53" dur="500"/>
                                        <p:tgtEl>
                                          <p:spTgt spid="179"/>
                                        </p:tgtEl>
                                      </p:cBhvr>
                                    </p:animEffect>
                                  </p:childTnLst>
                                </p:cTn>
                              </p:par>
                              <p:par>
                                <p:cTn id="54" presetID="22" presetClass="entr" presetSubtype="8" fill="hold" nodeType="withEffect">
                                  <p:stCondLst>
                                    <p:cond delay="0"/>
                                  </p:stCondLst>
                                  <p:childTnLst>
                                    <p:set>
                                      <p:cBhvr>
                                        <p:cTn id="55" dur="1" fill="hold">
                                          <p:stCondLst>
                                            <p:cond delay="0"/>
                                          </p:stCondLst>
                                        </p:cTn>
                                        <p:tgtEl>
                                          <p:spTgt spid="222"/>
                                        </p:tgtEl>
                                        <p:attrNameLst>
                                          <p:attrName>style.visibility</p:attrName>
                                        </p:attrNameLst>
                                      </p:cBhvr>
                                      <p:to>
                                        <p:strVal val="visible"/>
                                      </p:to>
                                    </p:set>
                                    <p:animEffect transition="in" filter="wipe(left)">
                                      <p:cBhvr>
                                        <p:cTn id="56" dur="250"/>
                                        <p:tgtEl>
                                          <p:spTgt spid="2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19"/>
                                        </p:tgtEl>
                                        <p:attrNameLst>
                                          <p:attrName>style.visibility</p:attrName>
                                        </p:attrNameLst>
                                      </p:cBhvr>
                                      <p:to>
                                        <p:strVal val="visible"/>
                                      </p:to>
                                    </p:set>
                                    <p:animEffect transition="in" filter="fade">
                                      <p:cBhvr>
                                        <p:cTn id="59" dur="500"/>
                                        <p:tgtEl>
                                          <p:spTgt spid="219"/>
                                        </p:tgtEl>
                                      </p:cBhvr>
                                    </p:animEffect>
                                  </p:childTnLst>
                                </p:cTn>
                              </p:par>
                              <p:par>
                                <p:cTn id="60" presetID="0" presetClass="path" presetSubtype="0" decel="100000" fill="hold" grpId="1" nodeType="withEffect">
                                  <p:stCondLst>
                                    <p:cond delay="0"/>
                                  </p:stCondLst>
                                  <p:childTnLst>
                                    <p:animMotion origin="layout" path="M 0.07691 -0.00023 L 5.55556E-7 -3.89082E-6 " pathEditMode="relative" rAng="0" ptsTypes="AA">
                                      <p:cBhvr>
                                        <p:cTn id="61" dur="500" fill="hold"/>
                                        <p:tgtEl>
                                          <p:spTgt spid="219"/>
                                        </p:tgtEl>
                                        <p:attrNameLst>
                                          <p:attrName>ppt_x</p:attrName>
                                          <p:attrName>ppt_y</p:attrName>
                                        </p:attrNameLst>
                                      </p:cBhvr>
                                      <p:rCtr x="-3854" y="0"/>
                                    </p:animMotion>
                                  </p:childTnLst>
                                </p:cTn>
                              </p:par>
                              <p:par>
                                <p:cTn id="62" presetID="10" presetClass="entr" presetSubtype="0" fill="hold" grpId="0" nodeType="withEffect">
                                  <p:stCondLst>
                                    <p:cond delay="100"/>
                                  </p:stCondLst>
                                  <p:childTnLst>
                                    <p:set>
                                      <p:cBhvr>
                                        <p:cTn id="63" dur="1" fill="hold">
                                          <p:stCondLst>
                                            <p:cond delay="0"/>
                                          </p:stCondLst>
                                        </p:cTn>
                                        <p:tgtEl>
                                          <p:spTgt spid="180"/>
                                        </p:tgtEl>
                                        <p:attrNameLst>
                                          <p:attrName>style.visibility</p:attrName>
                                        </p:attrNameLst>
                                      </p:cBhvr>
                                      <p:to>
                                        <p:strVal val="visible"/>
                                      </p:to>
                                    </p:set>
                                    <p:animEffect transition="in" filter="fade">
                                      <p:cBhvr>
                                        <p:cTn id="64" dur="500"/>
                                        <p:tgtEl>
                                          <p:spTgt spid="180"/>
                                        </p:tgtEl>
                                      </p:cBhvr>
                                    </p:animEffect>
                                  </p:childTnLst>
                                </p:cTn>
                              </p:par>
                              <p:par>
                                <p:cTn id="65" presetID="0" presetClass="path" presetSubtype="0" decel="100000" fill="hold" grpId="1" nodeType="withEffect">
                                  <p:stCondLst>
                                    <p:cond delay="100"/>
                                  </p:stCondLst>
                                  <p:childTnLst>
                                    <p:animMotion origin="layout" path="M -1.66667E-6 1.34166E-6 L -0.03246 1.34166E-6 " pathEditMode="relative" rAng="0" ptsTypes="AA">
                                      <p:cBhvr>
                                        <p:cTn id="66" dur="500" spd="-100000" fill="hold"/>
                                        <p:tgtEl>
                                          <p:spTgt spid="180"/>
                                        </p:tgtEl>
                                        <p:attrNameLst>
                                          <p:attrName>ppt_x</p:attrName>
                                          <p:attrName>ppt_y</p:attrName>
                                        </p:attrNameLst>
                                      </p:cBhvr>
                                      <p:rCtr x="-1632" y="0"/>
                                    </p:animMotion>
                                  </p:childTnLst>
                                </p:cTn>
                              </p:par>
                            </p:childTnLst>
                          </p:cTn>
                        </p:par>
                        <p:par>
                          <p:cTn id="67" fill="hold">
                            <p:stCondLst>
                              <p:cond delay="2000"/>
                            </p:stCondLst>
                            <p:childTnLst>
                              <p:par>
                                <p:cTn id="68" presetID="2" presetClass="entr" presetSubtype="8" decel="100000" fill="hold" grpId="0" nodeType="afterEffect">
                                  <p:stCondLst>
                                    <p:cond delay="0"/>
                                  </p:stCondLst>
                                  <p:childTnLst>
                                    <p:set>
                                      <p:cBhvr>
                                        <p:cTn id="69" dur="1" fill="hold">
                                          <p:stCondLst>
                                            <p:cond delay="0"/>
                                          </p:stCondLst>
                                        </p:cTn>
                                        <p:tgtEl>
                                          <p:spTgt spid="308"/>
                                        </p:tgtEl>
                                        <p:attrNameLst>
                                          <p:attrName>style.visibility</p:attrName>
                                        </p:attrNameLst>
                                      </p:cBhvr>
                                      <p:to>
                                        <p:strVal val="visible"/>
                                      </p:to>
                                    </p:set>
                                    <p:anim calcmode="lin" valueType="num">
                                      <p:cBhvr additive="base">
                                        <p:cTn id="70" dur="500" fill="hold"/>
                                        <p:tgtEl>
                                          <p:spTgt spid="308"/>
                                        </p:tgtEl>
                                        <p:attrNameLst>
                                          <p:attrName>ppt_x</p:attrName>
                                        </p:attrNameLst>
                                      </p:cBhvr>
                                      <p:tavLst>
                                        <p:tav tm="0">
                                          <p:val>
                                            <p:strVal val="0-#ppt_w/2"/>
                                          </p:val>
                                        </p:tav>
                                        <p:tav tm="100000">
                                          <p:val>
                                            <p:strVal val="#ppt_x"/>
                                          </p:val>
                                        </p:tav>
                                      </p:tavLst>
                                    </p:anim>
                                    <p:anim calcmode="lin" valueType="num">
                                      <p:cBhvr additive="base">
                                        <p:cTn id="71" dur="500" fill="hold"/>
                                        <p:tgtEl>
                                          <p:spTgt spid="308"/>
                                        </p:tgtEl>
                                        <p:attrNameLst>
                                          <p:attrName>ppt_y</p:attrName>
                                        </p:attrNameLst>
                                      </p:cBhvr>
                                      <p:tavLst>
                                        <p:tav tm="0">
                                          <p:val>
                                            <p:strVal val="#ppt_y"/>
                                          </p:val>
                                        </p:tav>
                                        <p:tav tm="100000">
                                          <p:val>
                                            <p:strVal val="#ppt_y"/>
                                          </p:val>
                                        </p:tav>
                                      </p:tavLst>
                                    </p:anim>
                                  </p:childTnLst>
                                </p:cTn>
                              </p:par>
                              <p:par>
                                <p:cTn id="72" presetID="10" presetClass="entr" presetSubtype="0" fill="hold" nodeType="withEffect">
                                  <p:stCondLst>
                                    <p:cond delay="300"/>
                                  </p:stCondLst>
                                  <p:childTnLst>
                                    <p:set>
                                      <p:cBhvr>
                                        <p:cTn id="73" dur="1" fill="hold">
                                          <p:stCondLst>
                                            <p:cond delay="0"/>
                                          </p:stCondLst>
                                        </p:cTn>
                                        <p:tgtEl>
                                          <p:spTgt spid="359"/>
                                        </p:tgtEl>
                                        <p:attrNameLst>
                                          <p:attrName>style.visibility</p:attrName>
                                        </p:attrNameLst>
                                      </p:cBhvr>
                                      <p:to>
                                        <p:strVal val="visible"/>
                                      </p:to>
                                    </p:set>
                                    <p:animEffect transition="in" filter="fade">
                                      <p:cBhvr>
                                        <p:cTn id="74" dur="500"/>
                                        <p:tgtEl>
                                          <p:spTgt spid="359"/>
                                        </p:tgtEl>
                                      </p:cBhvr>
                                    </p:animEffect>
                                  </p:childTnLst>
                                </p:cTn>
                              </p:par>
                              <p:par>
                                <p:cTn id="75" presetID="0" presetClass="path" presetSubtype="0" decel="100000" fill="hold" nodeType="withEffect">
                                  <p:stCondLst>
                                    <p:cond delay="300"/>
                                  </p:stCondLst>
                                  <p:childTnLst>
                                    <p:animMotion origin="layout" path="M 0 0 L 0.00018 0.11705 " pathEditMode="relative" ptsTypes="AA">
                                      <p:cBhvr>
                                        <p:cTn id="76" dur="500" spd="-100000" fill="hold"/>
                                        <p:tgtEl>
                                          <p:spTgt spid="359"/>
                                        </p:tgtEl>
                                        <p:attrNameLst>
                                          <p:attrName>ppt_x</p:attrName>
                                          <p:attrName>ppt_y</p:attrName>
                                        </p:attrNameLst>
                                      </p:cBhvr>
                                    </p:animMotion>
                                  </p:childTnLst>
                                </p:cTn>
                              </p:par>
                              <p:par>
                                <p:cTn id="77" presetID="10" presetClass="entr" presetSubtype="0" fill="hold" nodeType="withEffect">
                                  <p:stCondLst>
                                    <p:cond delay="400"/>
                                  </p:stCondLst>
                                  <p:childTnLst>
                                    <p:set>
                                      <p:cBhvr>
                                        <p:cTn id="78" dur="1" fill="hold">
                                          <p:stCondLst>
                                            <p:cond delay="0"/>
                                          </p:stCondLst>
                                        </p:cTn>
                                        <p:tgtEl>
                                          <p:spTgt spid="360"/>
                                        </p:tgtEl>
                                        <p:attrNameLst>
                                          <p:attrName>style.visibility</p:attrName>
                                        </p:attrNameLst>
                                      </p:cBhvr>
                                      <p:to>
                                        <p:strVal val="visible"/>
                                      </p:to>
                                    </p:set>
                                    <p:animEffect transition="in" filter="fade">
                                      <p:cBhvr>
                                        <p:cTn id="79" dur="500"/>
                                        <p:tgtEl>
                                          <p:spTgt spid="360"/>
                                        </p:tgtEl>
                                      </p:cBhvr>
                                    </p:animEffect>
                                  </p:childTnLst>
                                </p:cTn>
                              </p:par>
                              <p:par>
                                <p:cTn id="80" presetID="0" presetClass="path" presetSubtype="0" decel="100000" fill="hold" nodeType="withEffect">
                                  <p:stCondLst>
                                    <p:cond delay="400"/>
                                  </p:stCondLst>
                                  <p:childTnLst>
                                    <p:animMotion origin="layout" path="M 0 0 L 0.00018 0.11705 " pathEditMode="relative" ptsTypes="AA">
                                      <p:cBhvr>
                                        <p:cTn id="81" dur="500" spd="-100000" fill="hold"/>
                                        <p:tgtEl>
                                          <p:spTgt spid="360"/>
                                        </p:tgtEl>
                                        <p:attrNameLst>
                                          <p:attrName>ppt_x</p:attrName>
                                          <p:attrName>ppt_y</p:attrName>
                                        </p:attrNameLst>
                                      </p:cBhvr>
                                    </p:animMotion>
                                  </p:childTnLst>
                                </p:cTn>
                              </p:par>
                              <p:par>
                                <p:cTn id="82" presetID="10" presetClass="entr" presetSubtype="0" fill="hold" nodeType="withEffect">
                                  <p:stCondLst>
                                    <p:cond delay="500"/>
                                  </p:stCondLst>
                                  <p:childTnLst>
                                    <p:set>
                                      <p:cBhvr>
                                        <p:cTn id="83" dur="1" fill="hold">
                                          <p:stCondLst>
                                            <p:cond delay="0"/>
                                          </p:stCondLst>
                                        </p:cTn>
                                        <p:tgtEl>
                                          <p:spTgt spid="361"/>
                                        </p:tgtEl>
                                        <p:attrNameLst>
                                          <p:attrName>style.visibility</p:attrName>
                                        </p:attrNameLst>
                                      </p:cBhvr>
                                      <p:to>
                                        <p:strVal val="visible"/>
                                      </p:to>
                                    </p:set>
                                    <p:animEffect transition="in" filter="fade">
                                      <p:cBhvr>
                                        <p:cTn id="84" dur="500"/>
                                        <p:tgtEl>
                                          <p:spTgt spid="361"/>
                                        </p:tgtEl>
                                      </p:cBhvr>
                                    </p:animEffect>
                                  </p:childTnLst>
                                </p:cTn>
                              </p:par>
                              <p:par>
                                <p:cTn id="85" presetID="0" presetClass="path" presetSubtype="0" decel="100000" fill="hold" nodeType="withEffect">
                                  <p:stCondLst>
                                    <p:cond delay="500"/>
                                  </p:stCondLst>
                                  <p:childTnLst>
                                    <p:animMotion origin="layout" path="M 0 0 L 0.00018 0.11705 " pathEditMode="relative" ptsTypes="AA">
                                      <p:cBhvr>
                                        <p:cTn id="86" dur="500" spd="-100000" fill="hold"/>
                                        <p:tgtEl>
                                          <p:spTgt spid="361"/>
                                        </p:tgtEl>
                                        <p:attrNameLst>
                                          <p:attrName>ppt_x</p:attrName>
                                          <p:attrName>ppt_y</p:attrName>
                                        </p:attrNameLst>
                                      </p:cBhvr>
                                    </p:animMotion>
                                  </p:childTnLst>
                                </p:cTn>
                              </p:par>
                            </p:childTnLst>
                          </p:cTn>
                        </p:par>
                        <p:par>
                          <p:cTn id="87" fill="hold">
                            <p:stCondLst>
                              <p:cond delay="3000"/>
                            </p:stCondLst>
                            <p:childTnLst>
                              <p:par>
                                <p:cTn id="88" presetID="21" presetClass="entr" presetSubtype="1" fill="hold" grpId="0" nodeType="after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heel(1)">
                                      <p:cBhvr>
                                        <p:cTn id="9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p:bldP spid="311" grpId="0"/>
      <p:bldP spid="312" grpId="0"/>
      <p:bldP spid="9" grpId="0" animBg="1"/>
      <p:bldP spid="9" grpId="1" animBg="1"/>
      <p:bldP spid="10" grpId="0" animBg="1"/>
      <p:bldP spid="168" grpId="0"/>
      <p:bldP spid="170" grpId="0"/>
      <p:bldP spid="170" grpId="1"/>
      <p:bldP spid="177" grpId="0" animBg="1"/>
      <p:bldP spid="177" grpId="1" animBg="1"/>
      <p:bldP spid="179" grpId="0"/>
      <p:bldP spid="180" grpId="0"/>
      <p:bldP spid="180" grpId="1"/>
      <p:bldP spid="218" grpId="0" animBg="1"/>
      <p:bldP spid="218" grpId="1" animBg="1"/>
      <p:bldP spid="219" grpId="0" animBg="1"/>
      <p:bldP spid="219" grpId="1" animBg="1"/>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0683" y="467360"/>
            <a:ext cx="4920104" cy="944880"/>
          </a:xfrm>
        </p:spPr>
        <p:txBody>
          <a:bodyPr/>
          <a:lstStyle/>
          <a:p>
            <a:r>
              <a:rPr lang="en-US" dirty="0" smtClean="0"/>
              <a:t>Configurable</a:t>
            </a:r>
            <a:endParaRPr lang="en-US" dirty="0"/>
          </a:p>
        </p:txBody>
      </p:sp>
      <p:sp>
        <p:nvSpPr>
          <p:cNvPr id="3" name="Content Placeholder 2"/>
          <p:cNvSpPr>
            <a:spLocks noGrp="1"/>
          </p:cNvSpPr>
          <p:nvPr>
            <p:ph idx="1"/>
          </p:nvPr>
        </p:nvSpPr>
        <p:spPr>
          <a:xfrm>
            <a:off x="3890682" y="1600200"/>
            <a:ext cx="4920105" cy="4365413"/>
          </a:xfrm>
        </p:spPr>
        <p:txBody>
          <a:bodyPr/>
          <a:lstStyle/>
          <a:p>
            <a:pPr marL="336550" indent="-336550">
              <a:buClr>
                <a:schemeClr val="bg1"/>
              </a:buClr>
            </a:pPr>
            <a:r>
              <a:rPr lang="en-US" dirty="0" smtClean="0"/>
              <a:t>Branded with your seal and logo</a:t>
            </a:r>
          </a:p>
          <a:p>
            <a:pPr marL="336550" indent="-336550">
              <a:buClr>
                <a:schemeClr val="bg1"/>
              </a:buClr>
            </a:pPr>
            <a:r>
              <a:rPr lang="en-US" dirty="0" smtClean="0"/>
              <a:t>Customizable cover letter</a:t>
            </a:r>
          </a:p>
          <a:p>
            <a:pPr marL="336550" indent="-336550">
              <a:buClr>
                <a:schemeClr val="bg1"/>
              </a:buClr>
            </a:pPr>
            <a:r>
              <a:rPr lang="en-US" dirty="0" smtClean="0"/>
              <a:t>Include your transcript legend and attachments</a:t>
            </a:r>
          </a:p>
          <a:p>
            <a:pPr marL="336550" indent="-336550">
              <a:buClr>
                <a:schemeClr val="bg1"/>
              </a:buClr>
            </a:pPr>
            <a:r>
              <a:rPr lang="en-US" dirty="0" smtClean="0"/>
              <a:t>Portrait or landscape layout</a:t>
            </a:r>
          </a:p>
          <a:p>
            <a:pPr marL="336550" indent="-336550">
              <a:buClr>
                <a:schemeClr val="bg1"/>
              </a:buClr>
            </a:pPr>
            <a:r>
              <a:rPr lang="en-US" dirty="0" smtClean="0"/>
              <a:t>Black and white or color printing</a:t>
            </a:r>
          </a:p>
          <a:p>
            <a:pPr>
              <a:buClr>
                <a:schemeClr val="bg1"/>
              </a:buClr>
            </a:pPr>
            <a:endParaRPr lang="en-US" dirty="0"/>
          </a:p>
        </p:txBody>
      </p:sp>
    </p:spTree>
    <p:extLst>
      <p:ext uri="{BB962C8B-B14F-4D97-AF65-F5344CB8AC3E}">
        <p14:creationId xmlns:p14="http://schemas.microsoft.com/office/powerpoint/2010/main" val="466839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79425"/>
            <a:ext cx="8229600" cy="938213"/>
          </a:xfrm>
        </p:spPr>
        <p:txBody>
          <a:bodyPr/>
          <a:lstStyle/>
          <a:p>
            <a:r>
              <a:rPr lang="en-US" dirty="0" smtClean="0">
                <a:solidFill>
                  <a:srgbClr val="FFFFFF"/>
                </a:solidFill>
              </a:rPr>
              <a:t>Sample Transcript Package</a:t>
            </a:r>
            <a:endParaRPr lang="en-US" dirty="0">
              <a:solidFill>
                <a:srgbClr val="FFFFFF"/>
              </a:solidFill>
            </a:endParaRPr>
          </a:p>
        </p:txBody>
      </p:sp>
      <p:grpSp>
        <p:nvGrpSpPr>
          <p:cNvPr id="8" name="Group 7"/>
          <p:cNvGrpSpPr/>
          <p:nvPr/>
        </p:nvGrpSpPr>
        <p:grpSpPr>
          <a:xfrm>
            <a:off x="411969" y="1412572"/>
            <a:ext cx="4694976" cy="4444553"/>
            <a:chOff x="142875" y="715617"/>
            <a:chExt cx="5598706" cy="484385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715617"/>
              <a:ext cx="5598706" cy="4199031"/>
            </a:xfrm>
            <a:prstGeom prst="rect">
              <a:avLst/>
            </a:prstGeom>
            <a:ln w="3175">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24052" y="1629025"/>
              <a:ext cx="4491941" cy="3368956"/>
            </a:xfrm>
            <a:prstGeom prst="rect">
              <a:avLst/>
            </a:prstGeom>
            <a:ln w="3175">
              <a:solidFill>
                <a:schemeClr val="tx1"/>
              </a:solidFill>
            </a:ln>
            <a:effectLst>
              <a:outerShdw blurRad="50800" dist="38100" dir="2700000" algn="tl" rotWithShape="0">
                <a:prstClr val="black">
                  <a:alpha val="40000"/>
                </a:prstClr>
              </a:outerShdw>
            </a:effectLst>
          </p:spPr>
        </p:pic>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1542"/>
          <a:stretch/>
        </p:blipFill>
        <p:spPr>
          <a:xfrm rot="5400000">
            <a:off x="4800556" y="1885416"/>
            <a:ext cx="3870955" cy="2842394"/>
          </a:xfrm>
          <a:prstGeom prst="rect">
            <a:avLst/>
          </a:prstGeom>
          <a:ln w="3175">
            <a:solidFill>
              <a:schemeClr val="tx1"/>
            </a:solidFill>
          </a:ln>
          <a:effectLst>
            <a:outerShdw blurRad="50800" dist="38100" dir="2700000" algn="tl" rotWithShape="0">
              <a:prstClr val="black">
                <a:alpha val="40000"/>
              </a:prstClr>
            </a:outerShdw>
          </a:effectLst>
        </p:spPr>
      </p:pic>
      <p:sp>
        <p:nvSpPr>
          <p:cNvPr id="3" name="Rectangle 2"/>
          <p:cNvSpPr/>
          <p:nvPr/>
        </p:nvSpPr>
        <p:spPr>
          <a:xfrm>
            <a:off x="5366303" y="2367156"/>
            <a:ext cx="854530" cy="222250"/>
          </a:xfrm>
          <a:prstGeom prst="rect">
            <a:avLst/>
          </a:prstGeom>
          <a:solidFill>
            <a:srgbClr val="D3D4D9"/>
          </a:solidFill>
          <a:ln>
            <a:solidFill>
              <a:srgbClr val="D3D4D9"/>
            </a:solid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sz="500" dirty="0" smtClean="0">
              <a:solidFill>
                <a:srgbClr val="F2F2F2">
                  <a:lumMod val="10000"/>
                </a:srgbClr>
              </a:solidFill>
            </a:endParaRPr>
          </a:p>
        </p:txBody>
      </p:sp>
      <p:sp>
        <p:nvSpPr>
          <p:cNvPr id="9" name="TextBox 8"/>
          <p:cNvSpPr txBox="1"/>
          <p:nvPr/>
        </p:nvSpPr>
        <p:spPr>
          <a:xfrm>
            <a:off x="5366303" y="2343185"/>
            <a:ext cx="825867" cy="246221"/>
          </a:xfrm>
          <a:prstGeom prst="rect">
            <a:avLst/>
          </a:prstGeom>
          <a:noFill/>
        </p:spPr>
        <p:txBody>
          <a:bodyPr wrap="none" rtlCol="0">
            <a:spAutoFit/>
          </a:bodyPr>
          <a:lstStyle/>
          <a:p>
            <a:r>
              <a:rPr lang="en-US" sz="500" dirty="0">
                <a:solidFill>
                  <a:srgbClr val="F2F2F2">
                    <a:lumMod val="10000"/>
                  </a:srgbClr>
                </a:solidFill>
              </a:rPr>
              <a:t>10 HOMETOWN LN</a:t>
            </a:r>
          </a:p>
          <a:p>
            <a:r>
              <a:rPr lang="en-US" sz="500" dirty="0">
                <a:solidFill>
                  <a:srgbClr val="F2F2F2">
                    <a:lumMod val="10000"/>
                  </a:srgbClr>
                </a:solidFill>
              </a:rPr>
              <a:t>HERNDON, VA </a:t>
            </a:r>
            <a:r>
              <a:rPr lang="en-US" sz="500" dirty="0" smtClean="0">
                <a:solidFill>
                  <a:srgbClr val="F2F2F2">
                    <a:lumMod val="10000"/>
                  </a:srgbClr>
                </a:solidFill>
              </a:rPr>
              <a:t>20171</a:t>
            </a:r>
            <a:endParaRPr lang="en-US" sz="500" dirty="0">
              <a:solidFill>
                <a:srgbClr val="F2F2F2">
                  <a:lumMod val="10000"/>
                </a:srgbClr>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616" y="4774239"/>
            <a:ext cx="2608446" cy="174087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579966"/>
            <a:ext cx="2608446" cy="1686229"/>
          </a:xfrm>
          <a:prstGeom prst="rect">
            <a:avLst/>
          </a:prstGeom>
        </p:spPr>
      </p:pic>
    </p:spTree>
    <p:extLst>
      <p:ext uri="{BB962C8B-B14F-4D97-AF65-F5344CB8AC3E}">
        <p14:creationId xmlns:p14="http://schemas.microsoft.com/office/powerpoint/2010/main" val="4067182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NSC SecurePrint Work?</a:t>
            </a:r>
            <a:endParaRPr lang="en-US" dirty="0"/>
          </a:p>
        </p:txBody>
      </p:sp>
      <p:sp>
        <p:nvSpPr>
          <p:cNvPr id="3" name="Slide Number Placeholder 2"/>
          <p:cNvSpPr>
            <a:spLocks noGrp="1"/>
          </p:cNvSpPr>
          <p:nvPr>
            <p:ph type="sldNum" sz="quarter" idx="4"/>
          </p:nvPr>
        </p:nvSpPr>
        <p:spPr/>
        <p:txBody>
          <a:bodyPr/>
          <a:lstStyle/>
          <a:p>
            <a:fld id="{114AA880-58C2-F143-AB9C-BE7C7816A5B0}" type="slidenum">
              <a:rPr lang="en-US" smtClean="0">
                <a:solidFill>
                  <a:srgbClr val="F2F2F2"/>
                </a:solidFill>
              </a:rPr>
              <a:pPr/>
              <a:t>42</a:t>
            </a:fld>
            <a:endParaRPr lang="en-US" dirty="0">
              <a:solidFill>
                <a:srgbClr val="F2F2F2"/>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310" y="2056085"/>
            <a:ext cx="1161578" cy="1161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011" y="2577301"/>
            <a:ext cx="2226087" cy="641496"/>
          </a:xfrm>
          <a:prstGeom prst="rect">
            <a:avLst/>
          </a:prstGeom>
        </p:spPr>
      </p:pic>
      <p:sp>
        <p:nvSpPr>
          <p:cNvPr id="8" name="Freeform 7"/>
          <p:cNvSpPr/>
          <p:nvPr/>
        </p:nvSpPr>
        <p:spPr>
          <a:xfrm>
            <a:off x="460966" y="3815266"/>
            <a:ext cx="2192435" cy="876974"/>
          </a:xfrm>
          <a:custGeom>
            <a:avLst/>
            <a:gdLst>
              <a:gd name="connsiteX0" fmla="*/ 0 w 2192435"/>
              <a:gd name="connsiteY0" fmla="*/ 0 h 876974"/>
              <a:gd name="connsiteX1" fmla="*/ 1753948 w 2192435"/>
              <a:gd name="connsiteY1" fmla="*/ 0 h 876974"/>
              <a:gd name="connsiteX2" fmla="*/ 2192435 w 2192435"/>
              <a:gd name="connsiteY2" fmla="*/ 438487 h 876974"/>
              <a:gd name="connsiteX3" fmla="*/ 1753948 w 2192435"/>
              <a:gd name="connsiteY3" fmla="*/ 876974 h 876974"/>
              <a:gd name="connsiteX4" fmla="*/ 0 w 2192435"/>
              <a:gd name="connsiteY4" fmla="*/ 876974 h 876974"/>
              <a:gd name="connsiteX5" fmla="*/ 438487 w 2192435"/>
              <a:gd name="connsiteY5" fmla="*/ 438487 h 876974"/>
              <a:gd name="connsiteX6" fmla="*/ 0 w 2192435"/>
              <a:gd name="connsiteY6" fmla="*/ 0 h 8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35" h="876974">
                <a:moveTo>
                  <a:pt x="0" y="0"/>
                </a:moveTo>
                <a:lnTo>
                  <a:pt x="1753948" y="0"/>
                </a:lnTo>
                <a:lnTo>
                  <a:pt x="2192435" y="438487"/>
                </a:lnTo>
                <a:lnTo>
                  <a:pt x="1753948" y="876974"/>
                </a:lnTo>
                <a:lnTo>
                  <a:pt x="0" y="876974"/>
                </a:lnTo>
                <a:lnTo>
                  <a:pt x="438487" y="438487"/>
                </a:lnTo>
                <a:lnTo>
                  <a:pt x="0" y="0"/>
                </a:lnTo>
                <a:close/>
              </a:path>
            </a:pathLst>
          </a:custGeom>
          <a:solidFill>
            <a:srgbClr val="61A54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8495" tIns="20003" rIns="458490" bIns="20003" numCol="1" spcCol="1270" anchor="ctr" anchorCtr="0">
            <a:noAutofit/>
          </a:bodyPr>
          <a:lstStyle/>
          <a:p>
            <a:pPr algn="ctr" defTabSz="666750">
              <a:lnSpc>
                <a:spcPct val="90000"/>
              </a:lnSpc>
              <a:spcBef>
                <a:spcPct val="0"/>
              </a:spcBef>
              <a:spcAft>
                <a:spcPct val="35000"/>
              </a:spcAft>
            </a:pPr>
            <a:r>
              <a:rPr lang="en-US" sz="1500" dirty="0" smtClean="0">
                <a:solidFill>
                  <a:srgbClr val="F2F2F2"/>
                </a:solidFill>
              </a:rPr>
              <a:t>Submits a transcript order online</a:t>
            </a:r>
            <a:endParaRPr lang="en-US" sz="1500" dirty="0">
              <a:solidFill>
                <a:srgbClr val="F2F2F2"/>
              </a:solidFill>
            </a:endParaRPr>
          </a:p>
        </p:txBody>
      </p:sp>
      <p:sp>
        <p:nvSpPr>
          <p:cNvPr id="16" name="Freeform 15"/>
          <p:cNvSpPr/>
          <p:nvPr/>
        </p:nvSpPr>
        <p:spPr>
          <a:xfrm>
            <a:off x="2434158" y="3815266"/>
            <a:ext cx="2192435" cy="876974"/>
          </a:xfrm>
          <a:custGeom>
            <a:avLst/>
            <a:gdLst>
              <a:gd name="connsiteX0" fmla="*/ 0 w 2192435"/>
              <a:gd name="connsiteY0" fmla="*/ 0 h 876974"/>
              <a:gd name="connsiteX1" fmla="*/ 1753948 w 2192435"/>
              <a:gd name="connsiteY1" fmla="*/ 0 h 876974"/>
              <a:gd name="connsiteX2" fmla="*/ 2192435 w 2192435"/>
              <a:gd name="connsiteY2" fmla="*/ 438487 h 876974"/>
              <a:gd name="connsiteX3" fmla="*/ 1753948 w 2192435"/>
              <a:gd name="connsiteY3" fmla="*/ 876974 h 876974"/>
              <a:gd name="connsiteX4" fmla="*/ 0 w 2192435"/>
              <a:gd name="connsiteY4" fmla="*/ 876974 h 876974"/>
              <a:gd name="connsiteX5" fmla="*/ 438487 w 2192435"/>
              <a:gd name="connsiteY5" fmla="*/ 438487 h 876974"/>
              <a:gd name="connsiteX6" fmla="*/ 0 w 2192435"/>
              <a:gd name="connsiteY6" fmla="*/ 0 h 8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35" h="876974">
                <a:moveTo>
                  <a:pt x="0" y="0"/>
                </a:moveTo>
                <a:lnTo>
                  <a:pt x="1753948" y="0"/>
                </a:lnTo>
                <a:lnTo>
                  <a:pt x="2192435" y="438487"/>
                </a:lnTo>
                <a:lnTo>
                  <a:pt x="1753948" y="876974"/>
                </a:lnTo>
                <a:lnTo>
                  <a:pt x="0" y="876974"/>
                </a:lnTo>
                <a:lnTo>
                  <a:pt x="438487" y="438487"/>
                </a:lnTo>
                <a:lnTo>
                  <a:pt x="0" y="0"/>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8495" tIns="20003" rIns="458490" bIns="20003" numCol="1" spcCol="1270" anchor="ctr" anchorCtr="0">
            <a:noAutofit/>
          </a:bodyPr>
          <a:lstStyle/>
          <a:p>
            <a:pPr algn="ctr" defTabSz="666750">
              <a:lnSpc>
                <a:spcPct val="90000"/>
              </a:lnSpc>
              <a:spcBef>
                <a:spcPct val="0"/>
              </a:spcBef>
              <a:spcAft>
                <a:spcPct val="35000"/>
              </a:spcAft>
            </a:pPr>
            <a:r>
              <a:rPr lang="en-US" sz="1500" dirty="0" smtClean="0">
                <a:solidFill>
                  <a:srgbClr val="F2F2F2"/>
                </a:solidFill>
              </a:rPr>
              <a:t>Fulfills the order with a PDF transcript</a:t>
            </a:r>
            <a:endParaRPr lang="en-US" sz="1500" dirty="0">
              <a:solidFill>
                <a:srgbClr val="F2F2F2"/>
              </a:solidFill>
            </a:endParaRPr>
          </a:p>
        </p:txBody>
      </p:sp>
      <p:sp>
        <p:nvSpPr>
          <p:cNvPr id="17" name="Freeform 16"/>
          <p:cNvSpPr/>
          <p:nvPr/>
        </p:nvSpPr>
        <p:spPr>
          <a:xfrm>
            <a:off x="4407350" y="3815266"/>
            <a:ext cx="2192435" cy="876974"/>
          </a:xfrm>
          <a:custGeom>
            <a:avLst/>
            <a:gdLst>
              <a:gd name="connsiteX0" fmla="*/ 0 w 2192435"/>
              <a:gd name="connsiteY0" fmla="*/ 0 h 876974"/>
              <a:gd name="connsiteX1" fmla="*/ 1753948 w 2192435"/>
              <a:gd name="connsiteY1" fmla="*/ 0 h 876974"/>
              <a:gd name="connsiteX2" fmla="*/ 2192435 w 2192435"/>
              <a:gd name="connsiteY2" fmla="*/ 438487 h 876974"/>
              <a:gd name="connsiteX3" fmla="*/ 1753948 w 2192435"/>
              <a:gd name="connsiteY3" fmla="*/ 876974 h 876974"/>
              <a:gd name="connsiteX4" fmla="*/ 0 w 2192435"/>
              <a:gd name="connsiteY4" fmla="*/ 876974 h 876974"/>
              <a:gd name="connsiteX5" fmla="*/ 438487 w 2192435"/>
              <a:gd name="connsiteY5" fmla="*/ 438487 h 876974"/>
              <a:gd name="connsiteX6" fmla="*/ 0 w 2192435"/>
              <a:gd name="connsiteY6" fmla="*/ 0 h 8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35" h="876974">
                <a:moveTo>
                  <a:pt x="0" y="0"/>
                </a:moveTo>
                <a:lnTo>
                  <a:pt x="1753948" y="0"/>
                </a:lnTo>
                <a:lnTo>
                  <a:pt x="2192435" y="438487"/>
                </a:lnTo>
                <a:lnTo>
                  <a:pt x="1753948" y="876974"/>
                </a:lnTo>
                <a:lnTo>
                  <a:pt x="0" y="876974"/>
                </a:lnTo>
                <a:lnTo>
                  <a:pt x="438487" y="438487"/>
                </a:lnTo>
                <a:lnTo>
                  <a:pt x="0" y="0"/>
                </a:lnTo>
                <a:close/>
              </a:path>
            </a:pathLst>
          </a:custGeom>
          <a:solidFill>
            <a:srgbClr val="681F4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8495" tIns="20003" rIns="458490" bIns="20003" numCol="1" spcCol="1270" anchor="ctr" anchorCtr="0">
            <a:noAutofit/>
          </a:bodyPr>
          <a:lstStyle/>
          <a:p>
            <a:pPr algn="ctr" defTabSz="666750">
              <a:lnSpc>
                <a:spcPct val="90000"/>
              </a:lnSpc>
              <a:spcBef>
                <a:spcPct val="0"/>
              </a:spcBef>
              <a:spcAft>
                <a:spcPct val="35000"/>
              </a:spcAft>
            </a:pPr>
            <a:r>
              <a:rPr lang="en-US" sz="1500" dirty="0" smtClean="0">
                <a:solidFill>
                  <a:srgbClr val="F2F2F2"/>
                </a:solidFill>
              </a:rPr>
              <a:t>Updates order status and sends print job</a:t>
            </a:r>
            <a:endParaRPr lang="en-US" sz="1500" dirty="0">
              <a:solidFill>
                <a:srgbClr val="F2F2F2"/>
              </a:solidFill>
            </a:endParaRPr>
          </a:p>
        </p:txBody>
      </p:sp>
      <p:sp>
        <p:nvSpPr>
          <p:cNvPr id="18" name="Freeform 17"/>
          <p:cNvSpPr/>
          <p:nvPr/>
        </p:nvSpPr>
        <p:spPr>
          <a:xfrm>
            <a:off x="6380542" y="3815266"/>
            <a:ext cx="2192435" cy="876974"/>
          </a:xfrm>
          <a:custGeom>
            <a:avLst/>
            <a:gdLst>
              <a:gd name="connsiteX0" fmla="*/ 0 w 2192435"/>
              <a:gd name="connsiteY0" fmla="*/ 0 h 876974"/>
              <a:gd name="connsiteX1" fmla="*/ 1753948 w 2192435"/>
              <a:gd name="connsiteY1" fmla="*/ 0 h 876974"/>
              <a:gd name="connsiteX2" fmla="*/ 2192435 w 2192435"/>
              <a:gd name="connsiteY2" fmla="*/ 438487 h 876974"/>
              <a:gd name="connsiteX3" fmla="*/ 1753948 w 2192435"/>
              <a:gd name="connsiteY3" fmla="*/ 876974 h 876974"/>
              <a:gd name="connsiteX4" fmla="*/ 0 w 2192435"/>
              <a:gd name="connsiteY4" fmla="*/ 876974 h 876974"/>
              <a:gd name="connsiteX5" fmla="*/ 438487 w 2192435"/>
              <a:gd name="connsiteY5" fmla="*/ 438487 h 876974"/>
              <a:gd name="connsiteX6" fmla="*/ 0 w 2192435"/>
              <a:gd name="connsiteY6" fmla="*/ 0 h 87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435" h="876974">
                <a:moveTo>
                  <a:pt x="0" y="0"/>
                </a:moveTo>
                <a:lnTo>
                  <a:pt x="1753948" y="0"/>
                </a:lnTo>
                <a:lnTo>
                  <a:pt x="2192435" y="438487"/>
                </a:lnTo>
                <a:lnTo>
                  <a:pt x="1753948" y="876974"/>
                </a:lnTo>
                <a:lnTo>
                  <a:pt x="0" y="876974"/>
                </a:lnTo>
                <a:lnTo>
                  <a:pt x="438487" y="438487"/>
                </a:lnTo>
                <a:lnTo>
                  <a:pt x="0" y="0"/>
                </a:lnTo>
                <a:close/>
              </a:path>
            </a:pathLst>
          </a:custGeom>
          <a:solidFill>
            <a:srgbClr val="61A54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8495" tIns="20003" rIns="458490" bIns="20003" numCol="1" spcCol="1270" anchor="ctr" anchorCtr="0">
            <a:noAutofit/>
          </a:bodyPr>
          <a:lstStyle/>
          <a:p>
            <a:pPr algn="ctr" defTabSz="666750">
              <a:lnSpc>
                <a:spcPct val="90000"/>
              </a:lnSpc>
              <a:spcBef>
                <a:spcPct val="0"/>
              </a:spcBef>
              <a:spcAft>
                <a:spcPct val="35000"/>
              </a:spcAft>
            </a:pPr>
            <a:r>
              <a:rPr lang="en-US" sz="1500" dirty="0" smtClean="0">
                <a:solidFill>
                  <a:srgbClr val="F2F2F2"/>
                </a:solidFill>
              </a:rPr>
              <a:t>Prints, inserts, and mails the transcript</a:t>
            </a:r>
            <a:endParaRPr lang="en-US" sz="1500" dirty="0">
              <a:solidFill>
                <a:srgbClr val="F2F2F2"/>
              </a:solidFill>
            </a:endParaRPr>
          </a:p>
        </p:txBody>
      </p:sp>
      <p:sp>
        <p:nvSpPr>
          <p:cNvPr id="13" name="TextBox 12"/>
          <p:cNvSpPr txBox="1"/>
          <p:nvPr/>
        </p:nvSpPr>
        <p:spPr>
          <a:xfrm>
            <a:off x="480877" y="3217663"/>
            <a:ext cx="1975092" cy="338554"/>
          </a:xfrm>
          <a:prstGeom prst="rect">
            <a:avLst/>
          </a:prstGeom>
          <a:noFill/>
        </p:spPr>
        <p:txBody>
          <a:bodyPr wrap="none" rtlCol="0">
            <a:spAutoFit/>
          </a:bodyPr>
          <a:lstStyle/>
          <a:p>
            <a:r>
              <a:rPr lang="en-US" sz="1600" dirty="0" smtClean="0">
                <a:solidFill>
                  <a:srgbClr val="003144"/>
                </a:solidFill>
              </a:rPr>
              <a:t>Student or Alumnus</a:t>
            </a:r>
            <a:endParaRPr lang="en-US" sz="1600" dirty="0">
              <a:solidFill>
                <a:srgbClr val="003144"/>
              </a:solidFill>
            </a:endParaRPr>
          </a:p>
        </p:txBody>
      </p:sp>
      <p:sp>
        <p:nvSpPr>
          <p:cNvPr id="14" name="TextBox 13"/>
          <p:cNvSpPr txBox="1"/>
          <p:nvPr/>
        </p:nvSpPr>
        <p:spPr>
          <a:xfrm>
            <a:off x="2744709" y="3217663"/>
            <a:ext cx="1534779" cy="338554"/>
          </a:xfrm>
          <a:prstGeom prst="rect">
            <a:avLst/>
          </a:prstGeom>
          <a:noFill/>
        </p:spPr>
        <p:txBody>
          <a:bodyPr wrap="none" rtlCol="0">
            <a:spAutoFit/>
          </a:bodyPr>
          <a:lstStyle/>
          <a:p>
            <a:r>
              <a:rPr lang="en-US" sz="1600" dirty="0" smtClean="0">
                <a:solidFill>
                  <a:srgbClr val="003144"/>
                </a:solidFill>
              </a:rPr>
              <a:t>Your Institution</a:t>
            </a:r>
            <a:endParaRPr lang="en-US" sz="1600" dirty="0">
              <a:solidFill>
                <a:srgbClr val="003144"/>
              </a:solidFill>
            </a:endParaRPr>
          </a:p>
        </p:txBody>
      </p:sp>
      <p:sp>
        <p:nvSpPr>
          <p:cNvPr id="15" name="TextBox 14"/>
          <p:cNvSpPr txBox="1"/>
          <p:nvPr/>
        </p:nvSpPr>
        <p:spPr>
          <a:xfrm>
            <a:off x="6981483" y="3217663"/>
            <a:ext cx="1300356" cy="338554"/>
          </a:xfrm>
          <a:prstGeom prst="rect">
            <a:avLst/>
          </a:prstGeom>
          <a:noFill/>
        </p:spPr>
        <p:txBody>
          <a:bodyPr wrap="none" rtlCol="0">
            <a:spAutoFit/>
          </a:bodyPr>
          <a:lstStyle/>
          <a:p>
            <a:r>
              <a:rPr lang="en-US" sz="1600" dirty="0" smtClean="0">
                <a:solidFill>
                  <a:srgbClr val="003144"/>
                </a:solidFill>
              </a:rPr>
              <a:t>Print Facility</a:t>
            </a:r>
            <a:endParaRPr lang="en-US" sz="1600" dirty="0">
              <a:solidFill>
                <a:srgbClr val="003144"/>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78" y="1709146"/>
            <a:ext cx="1542288" cy="1490472"/>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17" y="1717531"/>
            <a:ext cx="1542288" cy="1490472"/>
          </a:xfrm>
          <a:prstGeom prst="rect">
            <a:avLst/>
          </a:prstGeom>
        </p:spPr>
      </p:pic>
    </p:spTree>
    <p:extLst>
      <p:ext uri="{BB962C8B-B14F-4D97-AF65-F5344CB8AC3E}">
        <p14:creationId xmlns:p14="http://schemas.microsoft.com/office/powerpoint/2010/main" val="2277404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Pricing</a:t>
            </a:r>
            <a:endParaRPr lang="en-US" dirty="0"/>
          </a:p>
        </p:txBody>
      </p:sp>
      <p:sp>
        <p:nvSpPr>
          <p:cNvPr id="3" name="Content Placeholder 2"/>
          <p:cNvSpPr>
            <a:spLocks noGrp="1"/>
          </p:cNvSpPr>
          <p:nvPr>
            <p:ph idx="1"/>
          </p:nvPr>
        </p:nvSpPr>
        <p:spPr/>
        <p:txBody>
          <a:bodyPr/>
          <a:lstStyle/>
          <a:p>
            <a:pPr marL="336550" indent="-336550">
              <a:buClr>
                <a:schemeClr val="bg1"/>
              </a:buClr>
            </a:pPr>
            <a:r>
              <a:rPr lang="en-US" dirty="0"/>
              <a:t>Your institution can elect to cover each of the following costs for your </a:t>
            </a:r>
            <a:r>
              <a:rPr lang="en-US" dirty="0" smtClean="0"/>
              <a:t>students</a:t>
            </a:r>
          </a:p>
          <a:p>
            <a:pPr marL="336550" indent="-336550">
              <a:spcBef>
                <a:spcPts val="1800"/>
              </a:spcBef>
              <a:spcAft>
                <a:spcPts val="0"/>
              </a:spcAft>
              <a:buClr>
                <a:schemeClr val="bg1"/>
              </a:buClr>
            </a:pPr>
            <a:r>
              <a:rPr lang="en-US" dirty="0"/>
              <a:t>Shipping </a:t>
            </a:r>
            <a:r>
              <a:rPr lang="en-US" dirty="0" smtClean="0"/>
              <a:t>and handling </a:t>
            </a:r>
            <a:r>
              <a:rPr lang="en-US" dirty="0"/>
              <a:t>(per order</a:t>
            </a:r>
            <a:r>
              <a:rPr lang="en-US" dirty="0" smtClean="0"/>
              <a:t>)</a:t>
            </a:r>
          </a:p>
          <a:p>
            <a:pPr marL="690563" lvl="1" indent="-354013">
              <a:buClr>
                <a:schemeClr val="bg1"/>
              </a:buClr>
            </a:pPr>
            <a:r>
              <a:rPr lang="en-US" dirty="0" smtClean="0"/>
              <a:t>Black and white: 		$  1.80</a:t>
            </a:r>
          </a:p>
          <a:p>
            <a:pPr marL="690563" lvl="1" indent="-354013">
              <a:buClr>
                <a:schemeClr val="bg1"/>
              </a:buClr>
            </a:pPr>
            <a:r>
              <a:rPr lang="en-US" dirty="0" smtClean="0"/>
              <a:t>Color: 				$  2.40</a:t>
            </a:r>
            <a:endParaRPr lang="en-US" dirty="0"/>
          </a:p>
          <a:p>
            <a:pPr marL="336550" indent="-336550">
              <a:spcBef>
                <a:spcPts val="1800"/>
              </a:spcBef>
              <a:spcAft>
                <a:spcPts val="0"/>
              </a:spcAft>
              <a:buClr>
                <a:schemeClr val="bg1"/>
              </a:buClr>
            </a:pPr>
            <a:r>
              <a:rPr lang="en-US" dirty="0"/>
              <a:t>Express Delivery (per package</a:t>
            </a:r>
            <a:r>
              <a:rPr lang="en-US" dirty="0" smtClean="0"/>
              <a:t>)</a:t>
            </a:r>
          </a:p>
          <a:p>
            <a:pPr marL="690563" lvl="1" indent="-354013">
              <a:buClr>
                <a:schemeClr val="bg1"/>
              </a:buClr>
            </a:pPr>
            <a:r>
              <a:rPr lang="en-US" dirty="0"/>
              <a:t>Domestic: </a:t>
            </a:r>
            <a:r>
              <a:rPr lang="en-US" dirty="0" smtClean="0"/>
              <a:t>			$27.00</a:t>
            </a:r>
            <a:endParaRPr lang="en-US" dirty="0"/>
          </a:p>
          <a:p>
            <a:pPr marL="690563" lvl="1" indent="-354013">
              <a:buClr>
                <a:schemeClr val="bg1"/>
              </a:buClr>
            </a:pPr>
            <a:r>
              <a:rPr lang="en-US" dirty="0"/>
              <a:t>Canada and </a:t>
            </a:r>
            <a:r>
              <a:rPr lang="en-US" dirty="0" smtClean="0"/>
              <a:t>Mexico:	$47.00</a:t>
            </a:r>
            <a:endParaRPr lang="en-US" dirty="0"/>
          </a:p>
          <a:p>
            <a:pPr marL="690563" lvl="1" indent="-354013">
              <a:buClr>
                <a:schemeClr val="bg1"/>
              </a:buClr>
            </a:pPr>
            <a:r>
              <a:rPr lang="en-US" dirty="0" smtClean="0"/>
              <a:t>International: 			$60.00</a:t>
            </a:r>
            <a:endParaRPr lang="en-US" dirty="0"/>
          </a:p>
          <a:p>
            <a:pPr lvl="1">
              <a:buClr>
                <a:schemeClr val="bg1"/>
              </a:buClr>
            </a:pPr>
            <a:endParaRPr lang="en-US" dirty="0"/>
          </a:p>
          <a:p>
            <a:pPr>
              <a:buClr>
                <a:schemeClr val="bg1"/>
              </a:buClr>
            </a:pPr>
            <a:endParaRPr lang="en-US" dirty="0"/>
          </a:p>
          <a:p>
            <a:pPr>
              <a:buClr>
                <a:schemeClr val="bg1"/>
              </a:buClr>
            </a:pPr>
            <a:endParaRPr lang="en-US" dirty="0"/>
          </a:p>
        </p:txBody>
      </p:sp>
      <p:sp>
        <p:nvSpPr>
          <p:cNvPr id="4" name="Slide Number Placeholder 3"/>
          <p:cNvSpPr>
            <a:spLocks noGrp="1"/>
          </p:cNvSpPr>
          <p:nvPr>
            <p:ph type="sldNum" sz="quarter" idx="4"/>
          </p:nvPr>
        </p:nvSpPr>
        <p:spPr/>
        <p:txBody>
          <a:bodyPr/>
          <a:lstStyle/>
          <a:p>
            <a:fld id="{114AA880-58C2-F143-AB9C-BE7C7816A5B0}" type="slidenum">
              <a:rPr lang="en-US" smtClean="0">
                <a:solidFill>
                  <a:srgbClr val="F2F2F2"/>
                </a:solidFill>
              </a:rPr>
              <a:pPr/>
              <a:t>43</a:t>
            </a:fld>
            <a:endParaRPr lang="en-US" dirty="0">
              <a:solidFill>
                <a:srgbClr val="F2F2F2"/>
              </a:solidFill>
            </a:endParaRPr>
          </a:p>
        </p:txBody>
      </p:sp>
    </p:spTree>
    <p:extLst>
      <p:ext uri="{BB962C8B-B14F-4D97-AF65-F5344CB8AC3E}">
        <p14:creationId xmlns:p14="http://schemas.microsoft.com/office/powerpoint/2010/main" val="3059629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14AA880-58C2-F143-AB9C-BE7C7816A5B0}" type="slidenum">
              <a:rPr lang="en-US" smtClean="0"/>
              <a:pPr/>
              <a:t>44</a:t>
            </a:fld>
            <a:endParaRPr lang="en-US" dirty="0"/>
          </a:p>
        </p:txBody>
      </p:sp>
      <p:sp>
        <p:nvSpPr>
          <p:cNvPr id="3" name="Rectangle 2"/>
          <p:cNvSpPr/>
          <p:nvPr/>
        </p:nvSpPr>
        <p:spPr>
          <a:xfrm>
            <a:off x="-29197" y="-90010"/>
            <a:ext cx="9144000" cy="68580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hteck 457"/>
          <p:cNvSpPr/>
          <p:nvPr/>
        </p:nvSpPr>
        <p:spPr>
          <a:xfrm>
            <a:off x="17480" y="1050761"/>
            <a:ext cx="19874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dirty="0" smtClean="0">
                <a:solidFill>
                  <a:schemeClr val="bg1"/>
                </a:solidFill>
                <a:latin typeface="Calibri" panose="020F0502020204030204" pitchFamily="34" charset="0"/>
              </a:rPr>
              <a:t>Output</a:t>
            </a:r>
            <a:endParaRPr lang="en-US" sz="2400" b="1" dirty="0">
              <a:solidFill>
                <a:schemeClr val="bg1"/>
              </a:solidFill>
              <a:latin typeface="Calibri" panose="020F0502020204030204" pitchFamily="34" charset="0"/>
            </a:endParaRPr>
          </a:p>
        </p:txBody>
      </p:sp>
      <p:sp>
        <p:nvSpPr>
          <p:cNvPr id="5" name="Rechteck 458"/>
          <p:cNvSpPr/>
          <p:nvPr/>
        </p:nvSpPr>
        <p:spPr>
          <a:xfrm>
            <a:off x="4471681" y="1044919"/>
            <a:ext cx="2570786"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dirty="0">
                <a:solidFill>
                  <a:schemeClr val="bg1"/>
                </a:solidFill>
                <a:latin typeface="Calibri" panose="020F0502020204030204" pitchFamily="34" charset="0"/>
              </a:rPr>
              <a:t>Comparisons</a:t>
            </a:r>
          </a:p>
        </p:txBody>
      </p:sp>
      <p:sp>
        <p:nvSpPr>
          <p:cNvPr id="6" name="Rechteck 460"/>
          <p:cNvSpPr/>
          <p:nvPr/>
        </p:nvSpPr>
        <p:spPr>
          <a:xfrm>
            <a:off x="2025051" y="1047974"/>
            <a:ext cx="2517752"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dirty="0">
                <a:solidFill>
                  <a:schemeClr val="bg1"/>
                </a:solidFill>
                <a:latin typeface="Calibri" panose="020F0502020204030204" pitchFamily="34" charset="0"/>
              </a:rPr>
              <a:t>Efficiency</a:t>
            </a:r>
          </a:p>
        </p:txBody>
      </p:sp>
      <p:sp>
        <p:nvSpPr>
          <p:cNvPr id="7" name="Rechteck 461"/>
          <p:cNvSpPr/>
          <p:nvPr/>
        </p:nvSpPr>
        <p:spPr>
          <a:xfrm>
            <a:off x="2024202" y="4521424"/>
            <a:ext cx="2519451" cy="12767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chemeClr val="bg1"/>
                </a:solidFill>
                <a:latin typeface="Calibri" panose="020F0502020204030204" pitchFamily="34" charset="0"/>
              </a:rPr>
              <a:t>REQUEST FILE RE-RUN</a:t>
            </a:r>
            <a:endParaRPr lang="en-US" sz="2000" b="1" dirty="0">
              <a:solidFill>
                <a:schemeClr val="bg1"/>
              </a:solidFill>
              <a:latin typeface="Calibri" panose="020F0502020204030204" pitchFamily="34" charset="0"/>
            </a:endParaRPr>
          </a:p>
          <a:p>
            <a:pPr algn="ctr"/>
            <a:r>
              <a:rPr lang="en-US" sz="2000" dirty="0" smtClean="0">
                <a:solidFill>
                  <a:schemeClr val="bg1"/>
                </a:solidFill>
                <a:latin typeface="Calibri" panose="020F0502020204030204" pitchFamily="34" charset="0"/>
              </a:rPr>
              <a:t>Saves time by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re-running instead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of re-loading file;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up to four times </a:t>
            </a:r>
            <a:br>
              <a:rPr lang="en-US" sz="2000" dirty="0" smtClean="0">
                <a:solidFill>
                  <a:schemeClr val="bg1"/>
                </a:solidFill>
                <a:latin typeface="Calibri" panose="020F0502020204030204" pitchFamily="34" charset="0"/>
              </a:rPr>
            </a:br>
            <a:r>
              <a:rPr lang="en-US" sz="2000" dirty="0" smtClean="0">
                <a:solidFill>
                  <a:schemeClr val="bg1"/>
                </a:solidFill>
                <a:latin typeface="Calibri" panose="020F0502020204030204" pitchFamily="34" charset="0"/>
              </a:rPr>
              <a:t>within 365 days</a:t>
            </a:r>
            <a:endParaRPr lang="en-US" sz="2000" dirty="0">
              <a:solidFill>
                <a:schemeClr val="bg1"/>
              </a:solidFill>
              <a:latin typeface="Calibri" panose="020F0502020204030204" pitchFamily="34" charset="0"/>
            </a:endParaRPr>
          </a:p>
        </p:txBody>
      </p:sp>
      <p:sp>
        <p:nvSpPr>
          <p:cNvPr id="8" name="Rechteck 462"/>
          <p:cNvSpPr/>
          <p:nvPr/>
        </p:nvSpPr>
        <p:spPr>
          <a:xfrm>
            <a:off x="17480" y="4521424"/>
            <a:ext cx="1987480" cy="16622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chemeClr val="bg1"/>
                </a:solidFill>
                <a:latin typeface="Calibri" panose="020F0502020204030204" pitchFamily="34" charset="0"/>
              </a:rPr>
              <a:t>ANALYSIS READY</a:t>
            </a:r>
            <a:endParaRPr lang="en-US" sz="2000" b="1" dirty="0">
              <a:solidFill>
                <a:schemeClr val="bg1"/>
              </a:solidFill>
              <a:latin typeface="Calibri" panose="020F0502020204030204" pitchFamily="34" charset="0"/>
            </a:endParaRPr>
          </a:p>
          <a:p>
            <a:pPr algn="ctr"/>
            <a:r>
              <a:rPr lang="en-US" sz="2000" dirty="0" smtClean="0">
                <a:solidFill>
                  <a:schemeClr val="bg1"/>
                </a:solidFill>
                <a:latin typeface="Calibri" panose="020F0502020204030204" pitchFamily="34" charset="0"/>
              </a:rPr>
              <a:t>Transforms detail report into </a:t>
            </a:r>
            <a:r>
              <a:rPr lang="en-US" sz="2000" b="1" dirty="0" smtClean="0">
                <a:solidFill>
                  <a:schemeClr val="bg1"/>
                </a:solidFill>
                <a:latin typeface="Calibri" panose="020F0502020204030204" pitchFamily="34" charset="0"/>
              </a:rPr>
              <a:t>one  row per student</a:t>
            </a:r>
            <a:endParaRPr lang="en-US" sz="2000" b="1" dirty="0">
              <a:solidFill>
                <a:schemeClr val="bg1"/>
              </a:solidFill>
              <a:latin typeface="Calibri" panose="020F0502020204030204" pitchFamily="34" charset="0"/>
            </a:endParaRPr>
          </a:p>
        </p:txBody>
      </p:sp>
      <p:sp>
        <p:nvSpPr>
          <p:cNvPr id="9" name="Rechteck 463"/>
          <p:cNvSpPr/>
          <p:nvPr/>
        </p:nvSpPr>
        <p:spPr>
          <a:xfrm>
            <a:off x="4499774" y="4521423"/>
            <a:ext cx="2514601" cy="2002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chemeClr val="bg1"/>
                </a:solidFill>
                <a:latin typeface="Calibri" panose="020F0502020204030204" pitchFamily="34" charset="0"/>
              </a:rPr>
              <a:t>SIGNATURE AND SNAPSHOT REPORTS</a:t>
            </a:r>
            <a:endParaRPr lang="en-US" sz="2000" b="1" dirty="0">
              <a:solidFill>
                <a:schemeClr val="bg1"/>
              </a:solidFill>
              <a:latin typeface="Calibri" panose="020F0502020204030204" pitchFamily="34" charset="0"/>
            </a:endParaRPr>
          </a:p>
          <a:p>
            <a:pPr algn="ctr"/>
            <a:r>
              <a:rPr lang="en-US" sz="2000" dirty="0" smtClean="0">
                <a:solidFill>
                  <a:schemeClr val="bg1"/>
                </a:solidFill>
                <a:latin typeface="Calibri" panose="020F0502020204030204" pitchFamily="34" charset="0"/>
              </a:rPr>
              <a:t>Uses your institution’s data to compare your institution with national sectors</a:t>
            </a:r>
            <a:endParaRPr lang="en-US" sz="2000" dirty="0">
              <a:solidFill>
                <a:schemeClr val="bg1"/>
              </a:solidFill>
              <a:latin typeface="Calibri" panose="020F0502020204030204" pitchFamily="34" charset="0"/>
            </a:endParaRPr>
          </a:p>
        </p:txBody>
      </p:sp>
      <p:sp>
        <p:nvSpPr>
          <p:cNvPr id="10" name="Rechteck 464"/>
          <p:cNvSpPr/>
          <p:nvPr/>
        </p:nvSpPr>
        <p:spPr>
          <a:xfrm>
            <a:off x="7017193" y="4521423"/>
            <a:ext cx="2128242" cy="2246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72000" rtlCol="0" anchor="t" anchorCtr="0"/>
          <a:lstStyle/>
          <a:p>
            <a:pPr algn="ctr"/>
            <a:r>
              <a:rPr lang="en-US" sz="2000" b="1" dirty="0" smtClean="0">
                <a:solidFill>
                  <a:schemeClr val="bg1"/>
                </a:solidFill>
                <a:latin typeface="Calibri" panose="020F0502020204030204" pitchFamily="34" charset="0"/>
              </a:rPr>
              <a:t>DATA VISUALIZATION</a:t>
            </a:r>
            <a:endParaRPr lang="en-US" sz="2000" b="1" dirty="0">
              <a:solidFill>
                <a:schemeClr val="bg1"/>
              </a:solidFill>
              <a:latin typeface="Calibri" panose="020F0502020204030204" pitchFamily="34" charset="0"/>
            </a:endParaRPr>
          </a:p>
          <a:p>
            <a:pPr algn="ctr"/>
            <a:r>
              <a:rPr lang="en-US" sz="2000" dirty="0" smtClean="0">
                <a:solidFill>
                  <a:schemeClr val="bg1"/>
                </a:solidFill>
                <a:latin typeface="Calibri" panose="020F0502020204030204" pitchFamily="34" charset="0"/>
              </a:rPr>
              <a:t>Integrates reporting with graphics for more compelling stories</a:t>
            </a:r>
            <a:endParaRPr lang="en-US" sz="2000" dirty="0">
              <a:solidFill>
                <a:schemeClr val="bg1"/>
              </a:solidFill>
              <a:latin typeface="Calibri" panose="020F0502020204030204" pitchFamily="34" charset="0"/>
            </a:endParaRPr>
          </a:p>
        </p:txBody>
      </p:sp>
      <p:sp>
        <p:nvSpPr>
          <p:cNvPr id="11" name="Rechteck 457"/>
          <p:cNvSpPr/>
          <p:nvPr/>
        </p:nvSpPr>
        <p:spPr>
          <a:xfrm>
            <a:off x="7087574" y="1053564"/>
            <a:ext cx="198748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0" rIns="36000" bIns="0" rtlCol="0" anchor="ctr" anchorCtr="0">
            <a:spAutoFit/>
          </a:bodyPr>
          <a:lstStyle/>
          <a:p>
            <a:pPr algn="ctr">
              <a:spcAft>
                <a:spcPts val="800"/>
              </a:spcAft>
            </a:pPr>
            <a:r>
              <a:rPr lang="en-US" sz="2400" b="1" dirty="0">
                <a:solidFill>
                  <a:schemeClr val="bg1"/>
                </a:solidFill>
                <a:latin typeface="Calibri" panose="020F0502020204030204" pitchFamily="34" charset="0"/>
              </a:rPr>
              <a:t>Integration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231" y="1937825"/>
            <a:ext cx="1761978" cy="176197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417" y="1927045"/>
            <a:ext cx="1783537" cy="178353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8134" y="1877356"/>
            <a:ext cx="1861362" cy="186136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2222" y="1927045"/>
            <a:ext cx="1789704" cy="1789704"/>
          </a:xfrm>
          <a:prstGeom prst="rect">
            <a:avLst/>
          </a:prstGeom>
        </p:spPr>
      </p:pic>
      <p:pic>
        <p:nvPicPr>
          <p:cNvPr id="16" name="Picture 15"/>
          <p:cNvPicPr>
            <a:picLocks noChangeAspect="1"/>
          </p:cNvPicPr>
          <p:nvPr/>
        </p:nvPicPr>
        <p:blipFill>
          <a:blip r:embed="rId6"/>
          <a:stretch>
            <a:fillRect/>
          </a:stretch>
        </p:blipFill>
        <p:spPr>
          <a:xfrm>
            <a:off x="2886947" y="-642"/>
            <a:ext cx="3950550" cy="1042506"/>
          </a:xfrm>
          <a:prstGeom prst="rect">
            <a:avLst/>
          </a:prstGeom>
        </p:spPr>
      </p:pic>
    </p:spTree>
    <p:extLst>
      <p:ext uri="{BB962C8B-B14F-4D97-AF65-F5344CB8AC3E}">
        <p14:creationId xmlns:p14="http://schemas.microsoft.com/office/powerpoint/2010/main" val="31286141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14AA880-58C2-F143-AB9C-BE7C7816A5B0}" type="slidenum">
              <a:rPr lang="en-US" smtClean="0"/>
              <a:pPr/>
              <a:t>45</a:t>
            </a:fld>
            <a:endParaRPr lang="en-US" dirty="0"/>
          </a:p>
        </p:txBody>
      </p:sp>
      <p:sp>
        <p:nvSpPr>
          <p:cNvPr id="3" name="Slide Number Placeholder 3"/>
          <p:cNvSpPr txBox="1">
            <a:spLocks/>
          </p:cNvSpPr>
          <p:nvPr/>
        </p:nvSpPr>
        <p:spPr>
          <a:xfrm>
            <a:off x="8438040" y="6359505"/>
            <a:ext cx="497520" cy="196371"/>
          </a:xfrm>
          <a:prstGeom prst="rect">
            <a:avLst/>
          </a:prstGeom>
        </p:spPr>
        <p:txBody>
          <a:bodyP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4AA880-58C2-F143-AB9C-BE7C7816A5B0}" type="slidenum">
              <a:rPr lang="en-US" smtClean="0"/>
              <a:pPr/>
              <a:t>45</a:t>
            </a:fld>
            <a:endParaRPr lang="en-US" dirty="0"/>
          </a:p>
        </p:txBody>
      </p:sp>
      <p:cxnSp>
        <p:nvCxnSpPr>
          <p:cNvPr id="4" name="Straight Connector 3"/>
          <p:cNvCxnSpPr/>
          <p:nvPr/>
        </p:nvCxnSpPr>
        <p:spPr>
          <a:xfrm flipV="1">
            <a:off x="5472332" y="1801511"/>
            <a:ext cx="723750" cy="769064"/>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6196082" y="1801511"/>
            <a:ext cx="1260922" cy="0"/>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702410" y="4485142"/>
            <a:ext cx="493672" cy="245889"/>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6196082" y="4726794"/>
            <a:ext cx="2325749" cy="4237"/>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2825082" y="4363446"/>
            <a:ext cx="551579" cy="754471"/>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07098" y="5117917"/>
            <a:ext cx="2017986" cy="50173"/>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2825082" y="2076955"/>
            <a:ext cx="719976" cy="525568"/>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132763" y="2076955"/>
            <a:ext cx="1692319" cy="0"/>
          </a:xfrm>
          <a:prstGeom prst="line">
            <a:avLst/>
          </a:prstGeom>
          <a:ln>
            <a:solidFill>
              <a:srgbClr val="6F2246"/>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196083" y="1877310"/>
            <a:ext cx="2418490" cy="1077218"/>
          </a:xfrm>
          <a:prstGeom prst="rect">
            <a:avLst/>
          </a:prstGeom>
          <a:noFill/>
        </p:spPr>
        <p:txBody>
          <a:bodyPr wrap="square">
            <a:spAutoFit/>
          </a:bodyPr>
          <a:lstStyle/>
          <a:p>
            <a:r>
              <a:rPr lang="en-US" sz="1600" dirty="0" smtClean="0">
                <a:solidFill>
                  <a:srgbClr val="3C3C3C"/>
                </a:solidFill>
                <a:latin typeface="Arial" pitchFamily="34" charset="0"/>
              </a:rPr>
              <a:t>One student per row enables concurrent </a:t>
            </a:r>
          </a:p>
          <a:p>
            <a:r>
              <a:rPr lang="en-US" sz="1600" dirty="0">
                <a:solidFill>
                  <a:srgbClr val="3C3C3C"/>
                </a:solidFill>
                <a:latin typeface="Arial" pitchFamily="34" charset="0"/>
              </a:rPr>
              <a:t>e</a:t>
            </a:r>
            <a:r>
              <a:rPr lang="en-US" sz="1600" dirty="0" smtClean="0">
                <a:solidFill>
                  <a:srgbClr val="3C3C3C"/>
                </a:solidFill>
                <a:latin typeface="Arial" pitchFamily="34" charset="0"/>
              </a:rPr>
              <a:t>nrollment to be easily identified</a:t>
            </a:r>
            <a:endParaRPr lang="en-US" sz="1600" dirty="0"/>
          </a:p>
        </p:txBody>
      </p:sp>
      <p:sp>
        <p:nvSpPr>
          <p:cNvPr id="13" name="Rectangle 12"/>
          <p:cNvSpPr/>
          <p:nvPr/>
        </p:nvSpPr>
        <p:spPr>
          <a:xfrm>
            <a:off x="6057005" y="1421364"/>
            <a:ext cx="1438214" cy="400110"/>
          </a:xfrm>
          <a:prstGeom prst="rect">
            <a:avLst/>
          </a:prstGeom>
          <a:noFill/>
        </p:spPr>
        <p:txBody>
          <a:bodyPr wrap="none">
            <a:spAutoFit/>
          </a:bodyPr>
          <a:lstStyle/>
          <a:p>
            <a:r>
              <a:rPr lang="en-US" sz="2000" b="1" dirty="0" smtClean="0">
                <a:solidFill>
                  <a:srgbClr val="3C3C3C"/>
                </a:solidFill>
                <a:latin typeface="Arial" pitchFamily="34" charset="0"/>
              </a:rPr>
              <a:t>Organized</a:t>
            </a:r>
            <a:endParaRPr lang="en-US" sz="2000" dirty="0"/>
          </a:p>
        </p:txBody>
      </p:sp>
      <p:sp>
        <p:nvSpPr>
          <p:cNvPr id="14" name="Rectangle 13"/>
          <p:cNvSpPr/>
          <p:nvPr/>
        </p:nvSpPr>
        <p:spPr>
          <a:xfrm>
            <a:off x="6196082" y="4786867"/>
            <a:ext cx="2864184" cy="338554"/>
          </a:xfrm>
          <a:prstGeom prst="rect">
            <a:avLst/>
          </a:prstGeom>
          <a:noFill/>
        </p:spPr>
        <p:txBody>
          <a:bodyPr wrap="square">
            <a:spAutoFit/>
          </a:bodyPr>
          <a:lstStyle/>
          <a:p>
            <a:r>
              <a:rPr lang="en-US" sz="1600" dirty="0" smtClean="0">
                <a:solidFill>
                  <a:srgbClr val="3C3C3C"/>
                </a:solidFill>
                <a:latin typeface="Arial" pitchFamily="34" charset="0"/>
              </a:rPr>
              <a:t>Retention and persistence</a:t>
            </a:r>
            <a:endParaRPr lang="en-US" sz="1600" dirty="0"/>
          </a:p>
        </p:txBody>
      </p:sp>
      <p:sp>
        <p:nvSpPr>
          <p:cNvPr id="15" name="Rectangle 14"/>
          <p:cNvSpPr/>
          <p:nvPr/>
        </p:nvSpPr>
        <p:spPr>
          <a:xfrm>
            <a:off x="6164862" y="4363446"/>
            <a:ext cx="2550698" cy="400110"/>
          </a:xfrm>
          <a:prstGeom prst="rect">
            <a:avLst/>
          </a:prstGeom>
          <a:noFill/>
        </p:spPr>
        <p:txBody>
          <a:bodyPr wrap="none">
            <a:spAutoFit/>
          </a:bodyPr>
          <a:lstStyle/>
          <a:p>
            <a:r>
              <a:rPr lang="en-US" sz="2000" b="1" dirty="0" smtClean="0">
                <a:solidFill>
                  <a:srgbClr val="3C3C3C"/>
                </a:solidFill>
                <a:latin typeface="Arial" pitchFamily="34" charset="0"/>
              </a:rPr>
              <a:t>Standardized Logic</a:t>
            </a:r>
            <a:endParaRPr lang="en-US" sz="2000" dirty="0"/>
          </a:p>
        </p:txBody>
      </p:sp>
      <p:sp>
        <p:nvSpPr>
          <p:cNvPr id="16" name="Rectangle 15"/>
          <p:cNvSpPr/>
          <p:nvPr/>
        </p:nvSpPr>
        <p:spPr>
          <a:xfrm>
            <a:off x="807098" y="4726794"/>
            <a:ext cx="2109873" cy="400110"/>
          </a:xfrm>
          <a:prstGeom prst="rect">
            <a:avLst/>
          </a:prstGeom>
          <a:noFill/>
        </p:spPr>
        <p:txBody>
          <a:bodyPr wrap="none">
            <a:spAutoFit/>
          </a:bodyPr>
          <a:lstStyle/>
          <a:p>
            <a:r>
              <a:rPr lang="en-US" sz="2000" b="1" dirty="0" smtClean="0">
                <a:solidFill>
                  <a:srgbClr val="3C3C3C"/>
                </a:solidFill>
                <a:latin typeface="Arial" pitchFamily="34" charset="0"/>
              </a:rPr>
              <a:t>Comprehensive</a:t>
            </a:r>
            <a:endParaRPr lang="en-US" sz="2000" dirty="0"/>
          </a:p>
        </p:txBody>
      </p:sp>
      <p:sp>
        <p:nvSpPr>
          <p:cNvPr id="17" name="Rectangle 16"/>
          <p:cNvSpPr/>
          <p:nvPr/>
        </p:nvSpPr>
        <p:spPr>
          <a:xfrm>
            <a:off x="1119036" y="5168090"/>
            <a:ext cx="2864184" cy="584775"/>
          </a:xfrm>
          <a:prstGeom prst="rect">
            <a:avLst/>
          </a:prstGeom>
          <a:noFill/>
        </p:spPr>
        <p:txBody>
          <a:bodyPr wrap="square">
            <a:spAutoFit/>
          </a:bodyPr>
          <a:lstStyle/>
          <a:p>
            <a:r>
              <a:rPr lang="en-US" sz="1600" dirty="0" smtClean="0">
                <a:solidFill>
                  <a:srgbClr val="3C3C3C"/>
                </a:solidFill>
                <a:latin typeface="Arial" pitchFamily="34" charset="0"/>
              </a:rPr>
              <a:t>Eight consecutive years of reporting </a:t>
            </a:r>
            <a:endParaRPr lang="en-US" sz="1600" dirty="0"/>
          </a:p>
        </p:txBody>
      </p:sp>
      <p:sp>
        <p:nvSpPr>
          <p:cNvPr id="18" name="Rectangle 17"/>
          <p:cNvSpPr/>
          <p:nvPr/>
        </p:nvSpPr>
        <p:spPr>
          <a:xfrm>
            <a:off x="1081456" y="1685552"/>
            <a:ext cx="1734770" cy="400110"/>
          </a:xfrm>
          <a:prstGeom prst="rect">
            <a:avLst/>
          </a:prstGeom>
          <a:noFill/>
        </p:spPr>
        <p:txBody>
          <a:bodyPr wrap="none">
            <a:spAutoFit/>
          </a:bodyPr>
          <a:lstStyle/>
          <a:p>
            <a:r>
              <a:rPr lang="en-US" sz="2000" b="1" dirty="0" smtClean="0">
                <a:solidFill>
                  <a:srgbClr val="3C3C3C"/>
                </a:solidFill>
                <a:latin typeface="Arial" pitchFamily="34" charset="0"/>
              </a:rPr>
              <a:t>Quantitative </a:t>
            </a:r>
            <a:endParaRPr lang="en-US" sz="2000" dirty="0"/>
          </a:p>
        </p:txBody>
      </p:sp>
      <p:sp>
        <p:nvSpPr>
          <p:cNvPr id="19" name="Rectangle 18"/>
          <p:cNvSpPr/>
          <p:nvPr/>
        </p:nvSpPr>
        <p:spPr>
          <a:xfrm>
            <a:off x="1132763" y="2084073"/>
            <a:ext cx="1683463" cy="1569660"/>
          </a:xfrm>
          <a:prstGeom prst="rect">
            <a:avLst/>
          </a:prstGeom>
          <a:noFill/>
        </p:spPr>
        <p:txBody>
          <a:bodyPr wrap="square">
            <a:spAutoFit/>
          </a:bodyPr>
          <a:lstStyle/>
          <a:p>
            <a:r>
              <a:rPr lang="en-US" sz="1600" dirty="0" smtClean="0">
                <a:solidFill>
                  <a:srgbClr val="3C3C3C"/>
                </a:solidFill>
                <a:latin typeface="Arial" pitchFamily="34" charset="0"/>
              </a:rPr>
              <a:t>Calculates the number of days between different educational milestones</a:t>
            </a:r>
            <a:endParaRPr lang="en-US" sz="1600" dirty="0"/>
          </a:p>
        </p:txBody>
      </p:sp>
      <p:sp>
        <p:nvSpPr>
          <p:cNvPr id="20" name="Rectangle 19"/>
          <p:cNvSpPr/>
          <p:nvPr/>
        </p:nvSpPr>
        <p:spPr>
          <a:xfrm>
            <a:off x="2916971" y="570512"/>
            <a:ext cx="6254244" cy="369332"/>
          </a:xfrm>
          <a:prstGeom prst="rect">
            <a:avLst/>
          </a:prstGeom>
          <a:noFill/>
        </p:spPr>
        <p:txBody>
          <a:bodyPr wrap="square">
            <a:spAutoFit/>
          </a:bodyPr>
          <a:lstStyle/>
          <a:p>
            <a:pPr algn="ctr"/>
            <a:r>
              <a:rPr lang="en-US" b="1" dirty="0" smtClean="0">
                <a:solidFill>
                  <a:srgbClr val="3C3C3C"/>
                </a:solidFill>
                <a:latin typeface="Arial" pitchFamily="34" charset="0"/>
              </a:rPr>
              <a:t>Transmitted via Your Secure FTP Account</a:t>
            </a:r>
            <a:endParaRPr lang="en-US" dirty="0"/>
          </a:p>
        </p:txBody>
      </p:sp>
      <p:sp>
        <p:nvSpPr>
          <p:cNvPr id="21" name="Title 1"/>
          <p:cNvSpPr txBox="1">
            <a:spLocks/>
          </p:cNvSpPr>
          <p:nvPr/>
        </p:nvSpPr>
        <p:spPr>
          <a:xfrm>
            <a:off x="336550" y="496711"/>
            <a:ext cx="7693891" cy="690695"/>
          </a:xfrm>
          <a:prstGeom prst="rect">
            <a:avLst/>
          </a:prstGeom>
        </p:spPr>
        <p:txBody>
          <a:bodyPr>
            <a:normAutofit/>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pPr algn="l"/>
            <a:r>
              <a:rPr lang="en-US" sz="3200" dirty="0" smtClean="0">
                <a:solidFill>
                  <a:srgbClr val="4D4D4D">
                    <a:lumMod val="75000"/>
                  </a:srgbClr>
                </a:solidFill>
                <a:latin typeface="Arial Narrow" panose="020B0606020202030204" pitchFamily="34" charset="0"/>
              </a:rPr>
              <a:t>Analysis-Ready File</a:t>
            </a:r>
            <a:endParaRPr lang="en-US" sz="3200" dirty="0">
              <a:solidFill>
                <a:srgbClr val="4D4D4D">
                  <a:lumMod val="75000"/>
                </a:srgbClr>
              </a:solidFill>
              <a:latin typeface="Arial Narrow" panose="020B0606020202030204" pitchFamily="34" charset="0"/>
            </a:endParaRPr>
          </a:p>
        </p:txBody>
      </p:sp>
      <p:cxnSp>
        <p:nvCxnSpPr>
          <p:cNvPr id="22" name="Straight Connector 21"/>
          <p:cNvCxnSpPr/>
          <p:nvPr/>
        </p:nvCxnSpPr>
        <p:spPr>
          <a:xfrm>
            <a:off x="347799" y="1108246"/>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689" y="2065871"/>
            <a:ext cx="3004316" cy="3004316"/>
          </a:xfrm>
          <a:prstGeom prst="rect">
            <a:avLst/>
          </a:prstGeom>
        </p:spPr>
      </p:pic>
    </p:spTree>
    <p:extLst>
      <p:ext uri="{BB962C8B-B14F-4D97-AF65-F5344CB8AC3E}">
        <p14:creationId xmlns:p14="http://schemas.microsoft.com/office/powerpoint/2010/main" val="52694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14AA880-58C2-F143-AB9C-BE7C7816A5B0}" type="slidenum">
              <a:rPr lang="en-US" smtClean="0"/>
              <a:pPr/>
              <a:t>46</a:t>
            </a:fld>
            <a:endParaRPr lang="en-US" dirty="0"/>
          </a:p>
        </p:txBody>
      </p:sp>
      <p:cxnSp>
        <p:nvCxnSpPr>
          <p:cNvPr id="3" name="Straight Connector 2"/>
          <p:cNvCxnSpPr/>
          <p:nvPr/>
        </p:nvCxnSpPr>
        <p:spPr>
          <a:xfrm>
            <a:off x="2122108" y="3394391"/>
            <a:ext cx="1535492" cy="42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3616656" y="1542197"/>
            <a:ext cx="0" cy="3848669"/>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3616656" y="1542197"/>
            <a:ext cx="1310185"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3643952" y="2843064"/>
            <a:ext cx="1310185" cy="42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616656" y="5390866"/>
            <a:ext cx="1310185"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4954137" y="1280587"/>
            <a:ext cx="3862317" cy="615553"/>
          </a:xfrm>
          <a:prstGeom prst="rect">
            <a:avLst/>
          </a:prstGeom>
          <a:noFill/>
        </p:spPr>
        <p:txBody>
          <a:bodyPr wrap="square">
            <a:spAutoFit/>
          </a:bodyPr>
          <a:lstStyle/>
          <a:p>
            <a:r>
              <a:rPr lang="en-US" sz="1700" b="1" dirty="0" smtClean="0">
                <a:solidFill>
                  <a:srgbClr val="3C3C3C"/>
                </a:solidFill>
                <a:latin typeface="Arial" pitchFamily="34" charset="0"/>
              </a:rPr>
              <a:t>Save time </a:t>
            </a:r>
            <a:r>
              <a:rPr lang="en-US" sz="1700" dirty="0" smtClean="0">
                <a:solidFill>
                  <a:srgbClr val="3C3C3C"/>
                </a:solidFill>
                <a:latin typeface="Arial" pitchFamily="34" charset="0"/>
              </a:rPr>
              <a:t>by re-running files up to four times over one year</a:t>
            </a:r>
            <a:endParaRPr lang="en-US" sz="1700" dirty="0"/>
          </a:p>
        </p:txBody>
      </p:sp>
      <p:sp>
        <p:nvSpPr>
          <p:cNvPr id="9" name="Rectangle 8"/>
          <p:cNvSpPr/>
          <p:nvPr/>
        </p:nvSpPr>
        <p:spPr>
          <a:xfrm>
            <a:off x="4981432" y="2540302"/>
            <a:ext cx="3954128" cy="830997"/>
          </a:xfrm>
          <a:prstGeom prst="rect">
            <a:avLst/>
          </a:prstGeom>
          <a:noFill/>
        </p:spPr>
        <p:txBody>
          <a:bodyPr wrap="square">
            <a:spAutoFit/>
          </a:bodyPr>
          <a:lstStyle/>
          <a:p>
            <a:r>
              <a:rPr lang="en-US" sz="1700" b="1" dirty="0" smtClean="0">
                <a:solidFill>
                  <a:srgbClr val="3C3C3C"/>
                </a:solidFill>
                <a:latin typeface="Arial" pitchFamily="34" charset="0"/>
              </a:rPr>
              <a:t>Follow </a:t>
            </a:r>
            <a:r>
              <a:rPr lang="en-US" sz="1700" dirty="0" smtClean="0">
                <a:solidFill>
                  <a:srgbClr val="3C3C3C"/>
                </a:solidFill>
                <a:latin typeface="Arial" pitchFamily="34" charset="0"/>
              </a:rPr>
              <a:t>your student cohort for several years to see comprehensive outcomes</a:t>
            </a:r>
          </a:p>
          <a:p>
            <a:endParaRPr lang="en-US" sz="1400" b="1" dirty="0" smtClean="0">
              <a:solidFill>
                <a:srgbClr val="3C3C3C"/>
              </a:solidFill>
              <a:latin typeface="Arial" pitchFamily="34" charset="0"/>
            </a:endParaRPr>
          </a:p>
        </p:txBody>
      </p:sp>
      <p:sp>
        <p:nvSpPr>
          <p:cNvPr id="10" name="Rectangle 9"/>
          <p:cNvSpPr/>
          <p:nvPr/>
        </p:nvSpPr>
        <p:spPr>
          <a:xfrm>
            <a:off x="4926841" y="5118116"/>
            <a:ext cx="3862317" cy="615553"/>
          </a:xfrm>
          <a:prstGeom prst="rect">
            <a:avLst/>
          </a:prstGeom>
          <a:noFill/>
        </p:spPr>
        <p:txBody>
          <a:bodyPr wrap="square">
            <a:spAutoFit/>
          </a:bodyPr>
          <a:lstStyle/>
          <a:p>
            <a:r>
              <a:rPr lang="en-US" sz="1700" b="1" dirty="0" smtClean="0">
                <a:solidFill>
                  <a:srgbClr val="3C3C3C"/>
                </a:solidFill>
                <a:latin typeface="Arial" pitchFamily="34" charset="0"/>
              </a:rPr>
              <a:t>Retain your filenames </a:t>
            </a:r>
            <a:r>
              <a:rPr lang="en-US" sz="1700" dirty="0" smtClean="0">
                <a:solidFill>
                  <a:srgbClr val="3C3C3C"/>
                </a:solidFill>
                <a:latin typeface="Arial" pitchFamily="34" charset="0"/>
              </a:rPr>
              <a:t>to ensure you are re-running the correct file </a:t>
            </a:r>
            <a:endParaRPr lang="en-US" sz="1700" dirty="0"/>
          </a:p>
        </p:txBody>
      </p:sp>
      <p:cxnSp>
        <p:nvCxnSpPr>
          <p:cNvPr id="11" name="Straight Connector 10"/>
          <p:cNvCxnSpPr/>
          <p:nvPr/>
        </p:nvCxnSpPr>
        <p:spPr>
          <a:xfrm flipV="1">
            <a:off x="3648435" y="4044330"/>
            <a:ext cx="1310185" cy="427"/>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4985915" y="3741568"/>
            <a:ext cx="3949645" cy="615553"/>
          </a:xfrm>
          <a:prstGeom prst="rect">
            <a:avLst/>
          </a:prstGeom>
          <a:noFill/>
        </p:spPr>
        <p:txBody>
          <a:bodyPr wrap="square">
            <a:spAutoFit/>
          </a:bodyPr>
          <a:lstStyle/>
          <a:p>
            <a:r>
              <a:rPr lang="en-US" sz="1700" b="1" dirty="0" smtClean="0">
                <a:solidFill>
                  <a:srgbClr val="3C3C3C"/>
                </a:solidFill>
                <a:latin typeface="Arial" pitchFamily="34" charset="0"/>
              </a:rPr>
              <a:t>Ensure flexibility </a:t>
            </a:r>
            <a:r>
              <a:rPr lang="en-US" sz="1700" dirty="0" smtClean="0">
                <a:solidFill>
                  <a:srgbClr val="3C3C3C"/>
                </a:solidFill>
                <a:latin typeface="Arial" pitchFamily="34" charset="0"/>
              </a:rPr>
              <a:t>so any user can</a:t>
            </a:r>
            <a:br>
              <a:rPr lang="en-US" sz="1700" dirty="0" smtClean="0">
                <a:solidFill>
                  <a:srgbClr val="3C3C3C"/>
                </a:solidFill>
                <a:latin typeface="Arial" pitchFamily="34" charset="0"/>
              </a:rPr>
            </a:br>
            <a:r>
              <a:rPr lang="en-US" sz="1700" dirty="0" smtClean="0">
                <a:solidFill>
                  <a:srgbClr val="3C3C3C"/>
                </a:solidFill>
                <a:latin typeface="Arial" pitchFamily="34" charset="0"/>
              </a:rPr>
              <a:t>re-run cohort files previously submitted</a:t>
            </a:r>
            <a:endParaRPr lang="en-US" sz="1700" b="1" dirty="0" smtClean="0">
              <a:solidFill>
                <a:srgbClr val="3C3C3C"/>
              </a:solidFill>
              <a:latin typeface="Arial" pitchFamily="34" charset="0"/>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99" y="2142519"/>
            <a:ext cx="2457560" cy="2457560"/>
          </a:xfrm>
          <a:prstGeom prst="rect">
            <a:avLst/>
          </a:prstGeom>
        </p:spPr>
      </p:pic>
      <p:sp>
        <p:nvSpPr>
          <p:cNvPr id="14" name="Title 1"/>
          <p:cNvSpPr txBox="1">
            <a:spLocks/>
          </p:cNvSpPr>
          <p:nvPr/>
        </p:nvSpPr>
        <p:spPr>
          <a:xfrm>
            <a:off x="336550" y="496711"/>
            <a:ext cx="7693891" cy="690695"/>
          </a:xfrm>
          <a:prstGeom prst="rect">
            <a:avLst/>
          </a:prstGeom>
        </p:spPr>
        <p:txBody>
          <a:bodyPr>
            <a:normAutofit/>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pPr algn="l"/>
            <a:r>
              <a:rPr lang="en-US" sz="3200" dirty="0" smtClean="0">
                <a:solidFill>
                  <a:srgbClr val="4D4D4D">
                    <a:lumMod val="75000"/>
                  </a:srgbClr>
                </a:solidFill>
                <a:latin typeface="Arial Narrow" panose="020B0606020202030204" pitchFamily="34" charset="0"/>
              </a:rPr>
              <a:t>Ability to Re-Run Request Files</a:t>
            </a:r>
            <a:endParaRPr lang="en-US" sz="3200" dirty="0">
              <a:solidFill>
                <a:srgbClr val="4D4D4D">
                  <a:lumMod val="75000"/>
                </a:srgbClr>
              </a:solidFill>
              <a:latin typeface="Arial Narrow" panose="020B0606020202030204" pitchFamily="34" charset="0"/>
            </a:endParaRPr>
          </a:p>
        </p:txBody>
      </p:sp>
      <p:cxnSp>
        <p:nvCxnSpPr>
          <p:cNvPr id="15" name="Straight Connector 14"/>
          <p:cNvCxnSpPr/>
          <p:nvPr/>
        </p:nvCxnSpPr>
        <p:spPr>
          <a:xfrm>
            <a:off x="347799" y="1108246"/>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21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272" b="3614"/>
          <a:stretch/>
        </p:blipFill>
        <p:spPr>
          <a:xfrm>
            <a:off x="5310588" y="1491944"/>
            <a:ext cx="3657601" cy="4867561"/>
          </a:xfrm>
          <a:prstGeom prst="rect">
            <a:avLst/>
          </a:prstGeom>
          <a:effectLst>
            <a:outerShdw blurRad="50800" dist="38100" dir="2700000" algn="tl" rotWithShape="0">
              <a:prstClr val="black">
                <a:alpha val="40000"/>
              </a:prstClr>
            </a:outerShdw>
          </a:effectLst>
          <a:scene3d>
            <a:camera prst="orthographicFront">
              <a:rot lat="0" lon="0" rev="21299999"/>
            </a:camera>
            <a:lightRig rig="threePt" dir="t"/>
          </a:scene3d>
        </p:spPr>
      </p:pic>
      <p:sp>
        <p:nvSpPr>
          <p:cNvPr id="5" name="Rectangle 4"/>
          <p:cNvSpPr/>
          <p:nvPr/>
        </p:nvSpPr>
        <p:spPr>
          <a:xfrm>
            <a:off x="0" y="0"/>
            <a:ext cx="5494148" cy="6858000"/>
          </a:xfrm>
          <a:prstGeom prst="rect">
            <a:avLst/>
          </a:prstGeom>
          <a:solidFill>
            <a:srgbClr val="C76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a:spLocks noGrp="1"/>
          </p:cNvSpPr>
          <p:nvPr>
            <p:ph type="title"/>
          </p:nvPr>
        </p:nvSpPr>
        <p:spPr>
          <a:xfrm>
            <a:off x="417466" y="473078"/>
            <a:ext cx="4611734" cy="1098547"/>
          </a:xfrm>
        </p:spPr>
        <p:txBody>
          <a:bodyPr>
            <a:normAutofit fontScale="90000"/>
          </a:bodyPr>
          <a:lstStyle/>
          <a:p>
            <a:r>
              <a:rPr lang="en-US" dirty="0" smtClean="0">
                <a:solidFill>
                  <a:schemeClr val="bg1"/>
                </a:solidFill>
              </a:rPr>
              <a:t>Download Stored Institution-Level Reports </a:t>
            </a:r>
            <a:br>
              <a:rPr lang="en-US" dirty="0" smtClean="0">
                <a:solidFill>
                  <a:schemeClr val="bg1"/>
                </a:solidFill>
              </a:rPr>
            </a:br>
            <a:endParaRPr lang="en-US" dirty="0">
              <a:solidFill>
                <a:schemeClr val="bg1"/>
              </a:solidFill>
            </a:endParaRPr>
          </a:p>
        </p:txBody>
      </p:sp>
      <p:sp>
        <p:nvSpPr>
          <p:cNvPr id="7" name="Content Placeholder 2"/>
          <p:cNvSpPr txBox="1">
            <a:spLocks/>
          </p:cNvSpPr>
          <p:nvPr/>
        </p:nvSpPr>
        <p:spPr>
          <a:xfrm>
            <a:off x="507206" y="1807089"/>
            <a:ext cx="4736306" cy="1178837"/>
          </a:xfrm>
          <a:prstGeom prst="rect">
            <a:avLst/>
          </a:prstGeom>
        </p:spPr>
        <p:txBody>
          <a:bodyPr>
            <a:normAutofit fontScale="85000" lnSpcReduction="10000"/>
          </a:bodyPr>
          <a:lstStyle>
            <a:lvl1pPr marL="457200" marR="0" indent="-457200" algn="l" defTabSz="457200" rtl="0" eaLnBrk="1" fontAlgn="auto" latinLnBrk="0" hangingPunct="1">
              <a:lnSpc>
                <a:spcPts val="2600"/>
              </a:lnSpc>
              <a:spcBef>
                <a:spcPts val="600"/>
              </a:spcBef>
              <a:spcAft>
                <a:spcPts val="1200"/>
              </a:spcAft>
              <a:buClr>
                <a:srgbClr val="6E2145"/>
              </a:buClr>
              <a:buSzTx/>
              <a:buFont typeface="Arial"/>
              <a:buChar char="•"/>
              <a:tabLst/>
              <a:defRPr sz="2000" kern="1200">
                <a:solidFill>
                  <a:schemeClr val="bg1">
                    <a:lumMod val="25000"/>
                  </a:schemeClr>
                </a:solidFill>
                <a:latin typeface="Arial"/>
                <a:ea typeface="+mn-ea"/>
                <a:cs typeface="Arial"/>
              </a:defRPr>
            </a:lvl1pPr>
            <a:lvl2pPr marL="742950" marR="0" indent="-28575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2pPr>
            <a:lvl3pPr marL="11430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3pPr>
            <a:lvl4pPr marL="16002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4pPr>
            <a:lvl5pPr marL="2057400" marR="0" indent="-228600" algn="l" defTabSz="457200" rtl="0" eaLnBrk="1" fontAlgn="auto" latinLnBrk="0" hangingPunct="1">
              <a:lnSpc>
                <a:spcPts val="2600"/>
              </a:lnSpc>
              <a:spcBef>
                <a:spcPts val="300"/>
              </a:spcBef>
              <a:spcAft>
                <a:spcPts val="0"/>
              </a:spcAft>
              <a:buClr>
                <a:srgbClr val="6E2145"/>
              </a:buClr>
              <a:buSzTx/>
              <a:buFont typeface="Arial"/>
              <a:buChar char="»"/>
              <a:tabLst/>
              <a:defRPr sz="2000" kern="1200">
                <a:solidFill>
                  <a:schemeClr val="bg1">
                    <a:lumMod val="2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7663" lvl="1" indent="-174625">
              <a:buClr>
                <a:schemeClr val="bg1"/>
              </a:buClr>
              <a:buFont typeface="Arial" panose="020B0604020202020204" pitchFamily="34" charset="0"/>
              <a:buChar char="•"/>
            </a:pPr>
            <a:r>
              <a:rPr lang="en-US" dirty="0" smtClean="0">
                <a:solidFill>
                  <a:schemeClr val="bg1"/>
                </a:solidFill>
              </a:rPr>
              <a:t>Completions</a:t>
            </a:r>
          </a:p>
          <a:p>
            <a:pPr marL="347663" lvl="1" indent="-174625">
              <a:buClr>
                <a:schemeClr val="bg1"/>
              </a:buClr>
              <a:buFont typeface="Arial" panose="020B0604020202020204" pitchFamily="34" charset="0"/>
              <a:buChar char="•"/>
            </a:pPr>
            <a:r>
              <a:rPr lang="en-US" dirty="0" smtClean="0">
                <a:solidFill>
                  <a:schemeClr val="bg1"/>
                </a:solidFill>
              </a:rPr>
              <a:t>Persistence &amp; Retention</a:t>
            </a:r>
          </a:p>
          <a:p>
            <a:pPr marL="347663" lvl="1" indent="-174625">
              <a:buClr>
                <a:schemeClr val="bg1"/>
              </a:buClr>
              <a:buFont typeface="Arial" panose="020B0604020202020204" pitchFamily="34" charset="0"/>
              <a:buChar char="•"/>
            </a:pPr>
            <a:r>
              <a:rPr lang="en-US" dirty="0" smtClean="0">
                <a:solidFill>
                  <a:schemeClr val="bg1"/>
                </a:solidFill>
              </a:rPr>
              <a:t>National numbers for your school sector</a:t>
            </a:r>
          </a:p>
          <a:p>
            <a:endParaRPr lang="en-US" dirty="0">
              <a:solidFill>
                <a:srgbClr val="003144"/>
              </a:solidFill>
            </a:endParaRPr>
          </a:p>
        </p:txBody>
      </p:sp>
      <p:sp>
        <p:nvSpPr>
          <p:cNvPr id="8" name="Slide Number Placeholder 3"/>
          <p:cNvSpPr>
            <a:spLocks noGrp="1"/>
          </p:cNvSpPr>
          <p:nvPr>
            <p:ph type="sldNum" sz="quarter" idx="4294967295"/>
          </p:nvPr>
        </p:nvSpPr>
        <p:spPr>
          <a:xfrm>
            <a:off x="8438040" y="6359505"/>
            <a:ext cx="497520" cy="196371"/>
          </a:xfrm>
          <a:prstGeom prst="rect">
            <a:avLst/>
          </a:prstGeom>
        </p:spPr>
        <p:txBody>
          <a:bodyPr/>
          <a:lstStyle/>
          <a:p>
            <a:fld id="{114AA880-58C2-F143-AB9C-BE7C7816A5B0}" type="slidenum">
              <a:rPr lang="en-US" smtClean="0">
                <a:solidFill>
                  <a:srgbClr val="F2F2F2"/>
                </a:solidFill>
              </a:rPr>
              <a:pPr/>
              <a:t>47</a:t>
            </a:fld>
            <a:endParaRPr lang="en-US" dirty="0">
              <a:solidFill>
                <a:srgbClr val="F2F2F2"/>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6" y="4140889"/>
            <a:ext cx="4385916" cy="581805"/>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734" y="3159457"/>
            <a:ext cx="4385937" cy="581808"/>
          </a:xfrm>
          <a:prstGeom prst="rect">
            <a:avLst/>
          </a:prstGeom>
          <a:effectLst>
            <a:outerShdw blurRad="50800" dist="38100" dir="2700000" algn="tl" rotWithShape="0">
              <a:prstClr val="black">
                <a:alpha val="40000"/>
              </a:prstClr>
            </a:outerShdw>
          </a:effectLst>
        </p:spPr>
      </p:pic>
      <p:sp>
        <p:nvSpPr>
          <p:cNvPr id="11" name="Rectangle 10"/>
          <p:cNvSpPr/>
          <p:nvPr/>
        </p:nvSpPr>
        <p:spPr>
          <a:xfrm>
            <a:off x="5494148" y="0"/>
            <a:ext cx="834041" cy="6858000"/>
          </a:xfrm>
          <a:prstGeom prst="rect">
            <a:avLst/>
          </a:prstGeom>
          <a:solidFill>
            <a:schemeClr val="bg1">
              <a:alpha val="3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8485" y="127499"/>
            <a:ext cx="1789704" cy="1789704"/>
          </a:xfrm>
          <a:prstGeom prst="rect">
            <a:avLst/>
          </a:prstGeom>
        </p:spPr>
      </p:pic>
    </p:spTree>
    <p:extLst>
      <p:ext uri="{BB962C8B-B14F-4D97-AF65-F5344CB8AC3E}">
        <p14:creationId xmlns:p14="http://schemas.microsoft.com/office/powerpoint/2010/main" val="31588531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114AA880-58C2-F143-AB9C-BE7C7816A5B0}" type="slidenum">
              <a:rPr lang="en-US" smtClean="0"/>
              <a:pPr/>
              <a:t>48</a:t>
            </a:fld>
            <a:endParaRPr lang="en-US" dirty="0"/>
          </a:p>
        </p:txBody>
      </p:sp>
      <p:sp>
        <p:nvSpPr>
          <p:cNvPr id="3" name="Slide Number Placeholder 3"/>
          <p:cNvSpPr txBox="1">
            <a:spLocks/>
          </p:cNvSpPr>
          <p:nvPr/>
        </p:nvSpPr>
        <p:spPr>
          <a:xfrm>
            <a:off x="8438040" y="6359505"/>
            <a:ext cx="497520" cy="196371"/>
          </a:xfrm>
          <a:prstGeom prst="rect">
            <a:avLst/>
          </a:prstGeom>
        </p:spPr>
        <p:txBody>
          <a:bodyPr/>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4AA880-58C2-F143-AB9C-BE7C7816A5B0}" type="slidenum">
              <a:rPr lang="en-US" smtClean="0"/>
              <a:pPr/>
              <a:t>48</a:t>
            </a:fld>
            <a:endParaRPr lang="en-US" dirty="0"/>
          </a:p>
        </p:txBody>
      </p:sp>
      <p:grpSp>
        <p:nvGrpSpPr>
          <p:cNvPr id="4" name="Gruppieren 337"/>
          <p:cNvGrpSpPr/>
          <p:nvPr/>
        </p:nvGrpSpPr>
        <p:grpSpPr>
          <a:xfrm>
            <a:off x="457200" y="2164032"/>
            <a:ext cx="1049727" cy="914385"/>
            <a:chOff x="10964686" y="3377211"/>
            <a:chExt cx="579995" cy="515303"/>
          </a:xfrm>
          <a:solidFill>
            <a:srgbClr val="C76828"/>
          </a:solidFill>
        </p:grpSpPr>
        <p:sp>
          <p:nvSpPr>
            <p:cNvPr id="5" name="Freeform 1474"/>
            <p:cNvSpPr>
              <a:spLocks/>
            </p:cNvSpPr>
            <p:nvPr/>
          </p:nvSpPr>
          <p:spPr bwMode="auto">
            <a:xfrm>
              <a:off x="10964686" y="3377211"/>
              <a:ext cx="579995" cy="515303"/>
            </a:xfrm>
            <a:custGeom>
              <a:avLst/>
              <a:gdLst>
                <a:gd name="T0" fmla="*/ 0 w 365"/>
                <a:gd name="T1" fmla="*/ 323 h 323"/>
                <a:gd name="T2" fmla="*/ 0 w 365"/>
                <a:gd name="T3" fmla="*/ 0 h 323"/>
                <a:gd name="T4" fmla="*/ 35 w 365"/>
                <a:gd name="T5" fmla="*/ 0 h 323"/>
                <a:gd name="T6" fmla="*/ 35 w 365"/>
                <a:gd name="T7" fmla="*/ 287 h 323"/>
                <a:gd name="T8" fmla="*/ 365 w 365"/>
                <a:gd name="T9" fmla="*/ 287 h 323"/>
                <a:gd name="T10" fmla="*/ 365 w 365"/>
                <a:gd name="T11" fmla="*/ 323 h 323"/>
                <a:gd name="T12" fmla="*/ 0 w 365"/>
                <a:gd name="T13" fmla="*/ 323 h 323"/>
              </a:gdLst>
              <a:ahLst/>
              <a:cxnLst>
                <a:cxn ang="0">
                  <a:pos x="T0" y="T1"/>
                </a:cxn>
                <a:cxn ang="0">
                  <a:pos x="T2" y="T3"/>
                </a:cxn>
                <a:cxn ang="0">
                  <a:pos x="T4" y="T5"/>
                </a:cxn>
                <a:cxn ang="0">
                  <a:pos x="T6" y="T7"/>
                </a:cxn>
                <a:cxn ang="0">
                  <a:pos x="T8" y="T9"/>
                </a:cxn>
                <a:cxn ang="0">
                  <a:pos x="T10" y="T11"/>
                </a:cxn>
                <a:cxn ang="0">
                  <a:pos x="T12" y="T13"/>
                </a:cxn>
              </a:cxnLst>
              <a:rect l="0" t="0" r="r" b="b"/>
              <a:pathLst>
                <a:path w="365" h="323">
                  <a:moveTo>
                    <a:pt x="0" y="323"/>
                  </a:moveTo>
                  <a:cubicBezTo>
                    <a:pt x="0" y="215"/>
                    <a:pt x="0" y="108"/>
                    <a:pt x="0" y="0"/>
                  </a:cubicBezTo>
                  <a:cubicBezTo>
                    <a:pt x="11" y="0"/>
                    <a:pt x="23" y="0"/>
                    <a:pt x="35" y="0"/>
                  </a:cubicBezTo>
                  <a:cubicBezTo>
                    <a:pt x="35" y="96"/>
                    <a:pt x="35" y="191"/>
                    <a:pt x="35" y="287"/>
                  </a:cubicBezTo>
                  <a:cubicBezTo>
                    <a:pt x="145" y="287"/>
                    <a:pt x="255" y="287"/>
                    <a:pt x="365" y="287"/>
                  </a:cubicBezTo>
                  <a:cubicBezTo>
                    <a:pt x="365" y="299"/>
                    <a:pt x="365" y="311"/>
                    <a:pt x="365" y="323"/>
                  </a:cubicBezTo>
                  <a:cubicBezTo>
                    <a:pt x="244" y="323"/>
                    <a:pt x="122" y="323"/>
                    <a:pt x="0" y="3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1475"/>
            <p:cNvSpPr>
              <a:spLocks/>
            </p:cNvSpPr>
            <p:nvPr/>
          </p:nvSpPr>
          <p:spPr bwMode="auto">
            <a:xfrm>
              <a:off x="11080685" y="3448595"/>
              <a:ext cx="434997" cy="327920"/>
            </a:xfrm>
            <a:custGeom>
              <a:avLst/>
              <a:gdLst>
                <a:gd name="T0" fmla="*/ 95 w 274"/>
                <a:gd name="T1" fmla="*/ 140 h 206"/>
                <a:gd name="T2" fmla="*/ 30 w 274"/>
                <a:gd name="T3" fmla="*/ 206 h 206"/>
                <a:gd name="T4" fmla="*/ 0 w 274"/>
                <a:gd name="T5" fmla="*/ 176 h 206"/>
                <a:gd name="T6" fmla="*/ 95 w 274"/>
                <a:gd name="T7" fmla="*/ 81 h 206"/>
                <a:gd name="T8" fmla="*/ 131 w 274"/>
                <a:gd name="T9" fmla="*/ 114 h 206"/>
                <a:gd name="T10" fmla="*/ 208 w 274"/>
                <a:gd name="T11" fmla="*/ 34 h 206"/>
                <a:gd name="T12" fmla="*/ 189 w 274"/>
                <a:gd name="T13" fmla="*/ 16 h 206"/>
                <a:gd name="T14" fmla="*/ 274 w 274"/>
                <a:gd name="T15" fmla="*/ 0 h 206"/>
                <a:gd name="T16" fmla="*/ 259 w 274"/>
                <a:gd name="T17" fmla="*/ 84 h 206"/>
                <a:gd name="T18" fmla="*/ 241 w 274"/>
                <a:gd name="T19" fmla="*/ 65 h 206"/>
                <a:gd name="T20" fmla="*/ 131 w 274"/>
                <a:gd name="T21" fmla="*/ 174 h 206"/>
                <a:gd name="T22" fmla="*/ 95 w 274"/>
                <a:gd name="T23" fmla="*/ 14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06">
                  <a:moveTo>
                    <a:pt x="95" y="140"/>
                  </a:moveTo>
                  <a:cubicBezTo>
                    <a:pt x="73" y="162"/>
                    <a:pt x="51" y="184"/>
                    <a:pt x="30" y="206"/>
                  </a:cubicBezTo>
                  <a:cubicBezTo>
                    <a:pt x="20" y="196"/>
                    <a:pt x="10" y="186"/>
                    <a:pt x="0" y="176"/>
                  </a:cubicBezTo>
                  <a:cubicBezTo>
                    <a:pt x="31" y="145"/>
                    <a:pt x="63" y="113"/>
                    <a:pt x="95" y="81"/>
                  </a:cubicBezTo>
                  <a:cubicBezTo>
                    <a:pt x="107" y="92"/>
                    <a:pt x="118" y="103"/>
                    <a:pt x="131" y="114"/>
                  </a:cubicBezTo>
                  <a:cubicBezTo>
                    <a:pt x="156" y="88"/>
                    <a:pt x="182" y="61"/>
                    <a:pt x="208" y="34"/>
                  </a:cubicBezTo>
                  <a:cubicBezTo>
                    <a:pt x="203" y="29"/>
                    <a:pt x="196" y="23"/>
                    <a:pt x="189" y="16"/>
                  </a:cubicBezTo>
                  <a:cubicBezTo>
                    <a:pt x="218" y="10"/>
                    <a:pt x="245" y="5"/>
                    <a:pt x="274" y="0"/>
                  </a:cubicBezTo>
                  <a:cubicBezTo>
                    <a:pt x="269" y="28"/>
                    <a:pt x="264" y="56"/>
                    <a:pt x="259" y="84"/>
                  </a:cubicBezTo>
                  <a:cubicBezTo>
                    <a:pt x="253" y="77"/>
                    <a:pt x="247" y="71"/>
                    <a:pt x="241" y="65"/>
                  </a:cubicBezTo>
                  <a:cubicBezTo>
                    <a:pt x="204" y="102"/>
                    <a:pt x="168" y="137"/>
                    <a:pt x="131" y="174"/>
                  </a:cubicBezTo>
                  <a:cubicBezTo>
                    <a:pt x="119" y="162"/>
                    <a:pt x="108" y="151"/>
                    <a:pt x="95" y="1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 name="Gruppieren 340"/>
          <p:cNvGrpSpPr/>
          <p:nvPr/>
        </p:nvGrpSpPr>
        <p:grpSpPr>
          <a:xfrm>
            <a:off x="464234" y="3510484"/>
            <a:ext cx="1088135" cy="914385"/>
            <a:chOff x="11727603" y="3415135"/>
            <a:chExt cx="455073" cy="401535"/>
          </a:xfrm>
          <a:solidFill>
            <a:srgbClr val="C76828"/>
          </a:solidFill>
        </p:grpSpPr>
        <p:sp>
          <p:nvSpPr>
            <p:cNvPr id="8" name="Freeform 1476"/>
            <p:cNvSpPr>
              <a:spLocks/>
            </p:cNvSpPr>
            <p:nvPr/>
          </p:nvSpPr>
          <p:spPr bwMode="auto">
            <a:xfrm>
              <a:off x="11727603" y="3415135"/>
              <a:ext cx="455073" cy="401535"/>
            </a:xfrm>
            <a:custGeom>
              <a:avLst/>
              <a:gdLst>
                <a:gd name="T0" fmla="*/ 286 w 286"/>
                <a:gd name="T1" fmla="*/ 224 h 252"/>
                <a:gd name="T2" fmla="*/ 286 w 286"/>
                <a:gd name="T3" fmla="*/ 252 h 252"/>
                <a:gd name="T4" fmla="*/ 0 w 286"/>
                <a:gd name="T5" fmla="*/ 252 h 252"/>
                <a:gd name="T6" fmla="*/ 0 w 286"/>
                <a:gd name="T7" fmla="*/ 0 h 252"/>
                <a:gd name="T8" fmla="*/ 28 w 286"/>
                <a:gd name="T9" fmla="*/ 0 h 252"/>
                <a:gd name="T10" fmla="*/ 28 w 286"/>
                <a:gd name="T11" fmla="*/ 224 h 252"/>
                <a:gd name="T12" fmla="*/ 286 w 286"/>
                <a:gd name="T13" fmla="*/ 224 h 252"/>
              </a:gdLst>
              <a:ahLst/>
              <a:cxnLst>
                <a:cxn ang="0">
                  <a:pos x="T0" y="T1"/>
                </a:cxn>
                <a:cxn ang="0">
                  <a:pos x="T2" y="T3"/>
                </a:cxn>
                <a:cxn ang="0">
                  <a:pos x="T4" y="T5"/>
                </a:cxn>
                <a:cxn ang="0">
                  <a:pos x="T6" y="T7"/>
                </a:cxn>
                <a:cxn ang="0">
                  <a:pos x="T8" y="T9"/>
                </a:cxn>
                <a:cxn ang="0">
                  <a:pos x="T10" y="T11"/>
                </a:cxn>
                <a:cxn ang="0">
                  <a:pos x="T12" y="T13"/>
                </a:cxn>
              </a:cxnLst>
              <a:rect l="0" t="0" r="r" b="b"/>
              <a:pathLst>
                <a:path w="286" h="252">
                  <a:moveTo>
                    <a:pt x="286" y="224"/>
                  </a:moveTo>
                  <a:cubicBezTo>
                    <a:pt x="286" y="234"/>
                    <a:pt x="286" y="243"/>
                    <a:pt x="286" y="252"/>
                  </a:cubicBezTo>
                  <a:cubicBezTo>
                    <a:pt x="191" y="252"/>
                    <a:pt x="96" y="252"/>
                    <a:pt x="0" y="252"/>
                  </a:cubicBezTo>
                  <a:cubicBezTo>
                    <a:pt x="0" y="168"/>
                    <a:pt x="0" y="84"/>
                    <a:pt x="0" y="0"/>
                  </a:cubicBezTo>
                  <a:cubicBezTo>
                    <a:pt x="9" y="0"/>
                    <a:pt x="18" y="0"/>
                    <a:pt x="28" y="0"/>
                  </a:cubicBezTo>
                  <a:cubicBezTo>
                    <a:pt x="28" y="74"/>
                    <a:pt x="28" y="149"/>
                    <a:pt x="28" y="224"/>
                  </a:cubicBezTo>
                  <a:cubicBezTo>
                    <a:pt x="114" y="224"/>
                    <a:pt x="200" y="224"/>
                    <a:pt x="286" y="224"/>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sp>
          <p:nvSpPr>
            <p:cNvPr id="9" name="Freeform 1477"/>
            <p:cNvSpPr>
              <a:spLocks/>
            </p:cNvSpPr>
            <p:nvPr/>
          </p:nvSpPr>
          <p:spPr bwMode="auto">
            <a:xfrm>
              <a:off x="11819063" y="3464211"/>
              <a:ext cx="339074" cy="258767"/>
            </a:xfrm>
            <a:custGeom>
              <a:avLst/>
              <a:gdLst>
                <a:gd name="T0" fmla="*/ 148 w 213"/>
                <a:gd name="T1" fmla="*/ 149 h 162"/>
                <a:gd name="T2" fmla="*/ 162 w 213"/>
                <a:gd name="T3" fmla="*/ 135 h 162"/>
                <a:gd name="T4" fmla="*/ 120 w 213"/>
                <a:gd name="T5" fmla="*/ 90 h 162"/>
                <a:gd name="T6" fmla="*/ 92 w 213"/>
                <a:gd name="T7" fmla="*/ 116 h 162"/>
                <a:gd name="T8" fmla="*/ 0 w 213"/>
                <a:gd name="T9" fmla="*/ 23 h 162"/>
                <a:gd name="T10" fmla="*/ 22 w 213"/>
                <a:gd name="T11" fmla="*/ 0 h 162"/>
                <a:gd name="T12" fmla="*/ 92 w 213"/>
                <a:gd name="T13" fmla="*/ 70 h 162"/>
                <a:gd name="T14" fmla="*/ 120 w 213"/>
                <a:gd name="T15" fmla="*/ 44 h 162"/>
                <a:gd name="T16" fmla="*/ 187 w 213"/>
                <a:gd name="T17" fmla="*/ 110 h 162"/>
                <a:gd name="T18" fmla="*/ 202 w 213"/>
                <a:gd name="T19" fmla="*/ 95 h 162"/>
                <a:gd name="T20" fmla="*/ 213 w 213"/>
                <a:gd name="T21" fmla="*/ 162 h 162"/>
                <a:gd name="T22" fmla="*/ 148 w 213"/>
                <a:gd name="T23" fmla="*/ 14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3" h="162">
                  <a:moveTo>
                    <a:pt x="148" y="149"/>
                  </a:moveTo>
                  <a:cubicBezTo>
                    <a:pt x="153" y="144"/>
                    <a:pt x="158" y="139"/>
                    <a:pt x="162" y="135"/>
                  </a:cubicBezTo>
                  <a:cubicBezTo>
                    <a:pt x="148" y="120"/>
                    <a:pt x="134" y="105"/>
                    <a:pt x="120" y="90"/>
                  </a:cubicBezTo>
                  <a:cubicBezTo>
                    <a:pt x="110" y="99"/>
                    <a:pt x="101" y="108"/>
                    <a:pt x="92" y="116"/>
                  </a:cubicBezTo>
                  <a:cubicBezTo>
                    <a:pt x="61" y="85"/>
                    <a:pt x="30" y="54"/>
                    <a:pt x="0" y="23"/>
                  </a:cubicBezTo>
                  <a:cubicBezTo>
                    <a:pt x="7" y="16"/>
                    <a:pt x="14" y="8"/>
                    <a:pt x="22" y="0"/>
                  </a:cubicBezTo>
                  <a:cubicBezTo>
                    <a:pt x="45" y="23"/>
                    <a:pt x="69" y="47"/>
                    <a:pt x="92" y="70"/>
                  </a:cubicBezTo>
                  <a:cubicBezTo>
                    <a:pt x="101" y="61"/>
                    <a:pt x="110" y="53"/>
                    <a:pt x="120" y="44"/>
                  </a:cubicBezTo>
                  <a:cubicBezTo>
                    <a:pt x="142" y="66"/>
                    <a:pt x="165" y="88"/>
                    <a:pt x="187" y="110"/>
                  </a:cubicBezTo>
                  <a:cubicBezTo>
                    <a:pt x="192" y="105"/>
                    <a:pt x="197" y="101"/>
                    <a:pt x="202" y="95"/>
                  </a:cubicBezTo>
                  <a:cubicBezTo>
                    <a:pt x="206" y="118"/>
                    <a:pt x="210" y="139"/>
                    <a:pt x="213" y="162"/>
                  </a:cubicBezTo>
                  <a:cubicBezTo>
                    <a:pt x="191" y="158"/>
                    <a:pt x="170" y="153"/>
                    <a:pt x="148" y="149"/>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US" dirty="0"/>
            </a:p>
          </p:txBody>
        </p:sp>
      </p:grpSp>
      <p:sp>
        <p:nvSpPr>
          <p:cNvPr id="10" name="Rectangle 9"/>
          <p:cNvSpPr/>
          <p:nvPr/>
        </p:nvSpPr>
        <p:spPr>
          <a:xfrm>
            <a:off x="1716872" y="2320030"/>
            <a:ext cx="7342288" cy="707886"/>
          </a:xfrm>
          <a:prstGeom prst="rect">
            <a:avLst/>
          </a:prstGeom>
          <a:noFill/>
        </p:spPr>
        <p:txBody>
          <a:bodyPr wrap="square">
            <a:spAutoFit/>
          </a:bodyPr>
          <a:lstStyle/>
          <a:p>
            <a:r>
              <a:rPr lang="en-US" sz="2000" dirty="0">
                <a:solidFill>
                  <a:srgbClr val="3C3C3C"/>
                </a:solidFill>
                <a:latin typeface="Arial" pitchFamily="34" charset="0"/>
              </a:rPr>
              <a:t>A</a:t>
            </a:r>
            <a:r>
              <a:rPr lang="en-US" sz="2000" dirty="0" smtClean="0">
                <a:solidFill>
                  <a:srgbClr val="3C3C3C"/>
                </a:solidFill>
                <a:latin typeface="Arial" pitchFamily="34" charset="0"/>
              </a:rPr>
              <a:t>ccess visual representations of your StudentTracker Request File results and our Research Center’s Completions Report </a:t>
            </a:r>
            <a:endParaRPr lang="en-US" sz="2000" dirty="0"/>
          </a:p>
        </p:txBody>
      </p:sp>
      <p:sp>
        <p:nvSpPr>
          <p:cNvPr id="11" name="Rectangle 10"/>
          <p:cNvSpPr/>
          <p:nvPr/>
        </p:nvSpPr>
        <p:spPr>
          <a:xfrm>
            <a:off x="1712385" y="3706066"/>
            <a:ext cx="7218688" cy="707886"/>
          </a:xfrm>
          <a:prstGeom prst="rect">
            <a:avLst/>
          </a:prstGeom>
          <a:noFill/>
        </p:spPr>
        <p:txBody>
          <a:bodyPr wrap="square">
            <a:spAutoFit/>
          </a:bodyPr>
          <a:lstStyle/>
          <a:p>
            <a:r>
              <a:rPr lang="en-US" sz="2000" dirty="0">
                <a:solidFill>
                  <a:srgbClr val="3C3C3C"/>
                </a:solidFill>
                <a:latin typeface="Arial" pitchFamily="34" charset="0"/>
              </a:rPr>
              <a:t>I</a:t>
            </a:r>
            <a:r>
              <a:rPr lang="en-US" sz="2000" dirty="0" smtClean="0">
                <a:solidFill>
                  <a:srgbClr val="3C3C3C"/>
                </a:solidFill>
                <a:latin typeface="Arial" pitchFamily="34" charset="0"/>
              </a:rPr>
              <a:t>dentify influences impacting your student retention and persistence so you can make the necessary alterations</a:t>
            </a:r>
            <a:endParaRPr lang="en-US" sz="2000" dirty="0"/>
          </a:p>
        </p:txBody>
      </p:sp>
      <p:sp>
        <p:nvSpPr>
          <p:cNvPr id="12" name="Freeform 94"/>
          <p:cNvSpPr>
            <a:spLocks noEditPoints="1"/>
          </p:cNvSpPr>
          <p:nvPr/>
        </p:nvSpPr>
        <p:spPr bwMode="auto">
          <a:xfrm>
            <a:off x="457199" y="4902864"/>
            <a:ext cx="1095169" cy="980214"/>
          </a:xfrm>
          <a:custGeom>
            <a:avLst/>
            <a:gdLst>
              <a:gd name="T0" fmla="*/ 140 w 301"/>
              <a:gd name="T1" fmla="*/ 0 h 270"/>
              <a:gd name="T2" fmla="*/ 130 w 301"/>
              <a:gd name="T3" fmla="*/ 13 h 270"/>
              <a:gd name="T4" fmla="*/ 0 w 301"/>
              <a:gd name="T5" fmla="*/ 13 h 270"/>
              <a:gd name="T6" fmla="*/ 0 w 301"/>
              <a:gd name="T7" fmla="*/ 37 h 270"/>
              <a:gd name="T8" fmla="*/ 12 w 301"/>
              <a:gd name="T9" fmla="*/ 37 h 270"/>
              <a:gd name="T10" fmla="*/ 12 w 301"/>
              <a:gd name="T11" fmla="*/ 206 h 270"/>
              <a:gd name="T12" fmla="*/ 289 w 301"/>
              <a:gd name="T13" fmla="*/ 206 h 270"/>
              <a:gd name="T14" fmla="*/ 289 w 301"/>
              <a:gd name="T15" fmla="*/ 37 h 270"/>
              <a:gd name="T16" fmla="*/ 301 w 301"/>
              <a:gd name="T17" fmla="*/ 37 h 270"/>
              <a:gd name="T18" fmla="*/ 301 w 301"/>
              <a:gd name="T19" fmla="*/ 13 h 270"/>
              <a:gd name="T20" fmla="*/ 171 w 301"/>
              <a:gd name="T21" fmla="*/ 13 h 270"/>
              <a:gd name="T22" fmla="*/ 162 w 301"/>
              <a:gd name="T23" fmla="*/ 0 h 270"/>
              <a:gd name="T24" fmla="*/ 140 w 301"/>
              <a:gd name="T25" fmla="*/ 0 h 270"/>
              <a:gd name="T26" fmla="*/ 36 w 301"/>
              <a:gd name="T27" fmla="*/ 37 h 270"/>
              <a:gd name="T28" fmla="*/ 265 w 301"/>
              <a:gd name="T29" fmla="*/ 37 h 270"/>
              <a:gd name="T30" fmla="*/ 265 w 301"/>
              <a:gd name="T31" fmla="*/ 182 h 270"/>
              <a:gd name="T32" fmla="*/ 36 w 301"/>
              <a:gd name="T33" fmla="*/ 182 h 270"/>
              <a:gd name="T34" fmla="*/ 36 w 301"/>
              <a:gd name="T35" fmla="*/ 37 h 270"/>
              <a:gd name="T36" fmla="*/ 107 w 301"/>
              <a:gd name="T37" fmla="*/ 218 h 270"/>
              <a:gd name="T38" fmla="*/ 90 w 301"/>
              <a:gd name="T39" fmla="*/ 270 h 270"/>
              <a:gd name="T40" fmla="*/ 118 w 301"/>
              <a:gd name="T41" fmla="*/ 270 h 270"/>
              <a:gd name="T42" fmla="*/ 136 w 301"/>
              <a:gd name="T43" fmla="*/ 218 h 270"/>
              <a:gd name="T44" fmla="*/ 107 w 301"/>
              <a:gd name="T45" fmla="*/ 218 h 270"/>
              <a:gd name="T46" fmla="*/ 165 w 301"/>
              <a:gd name="T47" fmla="*/ 218 h 270"/>
              <a:gd name="T48" fmla="*/ 183 w 301"/>
              <a:gd name="T49" fmla="*/ 270 h 270"/>
              <a:gd name="T50" fmla="*/ 211 w 301"/>
              <a:gd name="T51" fmla="*/ 270 h 270"/>
              <a:gd name="T52" fmla="*/ 194 w 301"/>
              <a:gd name="T53" fmla="*/ 218 h 270"/>
              <a:gd name="T54" fmla="*/ 165 w 301"/>
              <a:gd name="T55" fmla="*/ 21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1" h="270">
                <a:moveTo>
                  <a:pt x="140" y="0"/>
                </a:moveTo>
                <a:lnTo>
                  <a:pt x="130" y="13"/>
                </a:lnTo>
                <a:lnTo>
                  <a:pt x="0" y="13"/>
                </a:lnTo>
                <a:lnTo>
                  <a:pt x="0" y="37"/>
                </a:lnTo>
                <a:lnTo>
                  <a:pt x="12" y="37"/>
                </a:lnTo>
                <a:lnTo>
                  <a:pt x="12" y="206"/>
                </a:lnTo>
                <a:lnTo>
                  <a:pt x="289" y="206"/>
                </a:lnTo>
                <a:lnTo>
                  <a:pt x="289" y="37"/>
                </a:lnTo>
                <a:lnTo>
                  <a:pt x="301" y="37"/>
                </a:lnTo>
                <a:lnTo>
                  <a:pt x="301" y="13"/>
                </a:lnTo>
                <a:lnTo>
                  <a:pt x="171" y="13"/>
                </a:lnTo>
                <a:lnTo>
                  <a:pt x="162" y="0"/>
                </a:lnTo>
                <a:lnTo>
                  <a:pt x="140" y="0"/>
                </a:lnTo>
                <a:close/>
                <a:moveTo>
                  <a:pt x="36" y="37"/>
                </a:moveTo>
                <a:lnTo>
                  <a:pt x="265" y="37"/>
                </a:lnTo>
                <a:lnTo>
                  <a:pt x="265" y="182"/>
                </a:lnTo>
                <a:lnTo>
                  <a:pt x="36" y="182"/>
                </a:lnTo>
                <a:lnTo>
                  <a:pt x="36" y="37"/>
                </a:lnTo>
                <a:close/>
                <a:moveTo>
                  <a:pt x="107" y="218"/>
                </a:moveTo>
                <a:lnTo>
                  <a:pt x="90" y="270"/>
                </a:lnTo>
                <a:lnTo>
                  <a:pt x="118" y="270"/>
                </a:lnTo>
                <a:lnTo>
                  <a:pt x="136" y="218"/>
                </a:lnTo>
                <a:lnTo>
                  <a:pt x="107" y="218"/>
                </a:lnTo>
                <a:close/>
                <a:moveTo>
                  <a:pt x="165" y="218"/>
                </a:moveTo>
                <a:lnTo>
                  <a:pt x="183" y="270"/>
                </a:lnTo>
                <a:lnTo>
                  <a:pt x="211" y="270"/>
                </a:lnTo>
                <a:lnTo>
                  <a:pt x="194" y="218"/>
                </a:lnTo>
                <a:lnTo>
                  <a:pt x="165" y="218"/>
                </a:lnTo>
                <a:close/>
              </a:path>
            </a:pathLst>
          </a:custGeom>
          <a:solidFill>
            <a:srgbClr val="C76828"/>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12"/>
          <p:cNvSpPr/>
          <p:nvPr/>
        </p:nvSpPr>
        <p:spPr>
          <a:xfrm>
            <a:off x="1716872" y="5205121"/>
            <a:ext cx="7218688" cy="707886"/>
          </a:xfrm>
          <a:prstGeom prst="rect">
            <a:avLst/>
          </a:prstGeom>
          <a:noFill/>
        </p:spPr>
        <p:txBody>
          <a:bodyPr wrap="square">
            <a:spAutoFit/>
          </a:bodyPr>
          <a:lstStyle/>
          <a:p>
            <a:r>
              <a:rPr lang="en-US" sz="2000" dirty="0" smtClean="0">
                <a:solidFill>
                  <a:srgbClr val="3C3C3C"/>
                </a:solidFill>
                <a:latin typeface="Arial" pitchFamily="34" charset="0"/>
              </a:rPr>
              <a:t>Tell a story through visualization that you can share with your colleagues and senior leadership team</a:t>
            </a:r>
            <a:endParaRPr lang="en-US" sz="2000" dirty="0"/>
          </a:p>
        </p:txBody>
      </p:sp>
      <p:sp>
        <p:nvSpPr>
          <p:cNvPr id="14" name="Title 1"/>
          <p:cNvSpPr txBox="1">
            <a:spLocks/>
          </p:cNvSpPr>
          <p:nvPr/>
        </p:nvSpPr>
        <p:spPr>
          <a:xfrm>
            <a:off x="336550" y="496711"/>
            <a:ext cx="7693891" cy="690695"/>
          </a:xfrm>
          <a:prstGeom prst="rect">
            <a:avLst/>
          </a:prstGeom>
        </p:spPr>
        <p:txBody>
          <a:bodyPr>
            <a:normAutofit/>
          </a:bodyPr>
          <a:lstStyle>
            <a:lvl1pPr algn="ctr" defTabSz="457200" rtl="0" eaLnBrk="1" latinLnBrk="0" hangingPunct="1">
              <a:lnSpc>
                <a:spcPts val="3000"/>
              </a:lnSpc>
              <a:spcBef>
                <a:spcPct val="0"/>
              </a:spcBef>
              <a:buNone/>
              <a:defRPr sz="3000" b="1" i="0" kern="1200">
                <a:solidFill>
                  <a:schemeClr val="tx2">
                    <a:lumMod val="75000"/>
                  </a:schemeClr>
                </a:solidFill>
                <a:latin typeface="Arial"/>
                <a:ea typeface="+mj-ea"/>
                <a:cs typeface="Arial"/>
              </a:defRPr>
            </a:lvl1pPr>
          </a:lstStyle>
          <a:p>
            <a:pPr algn="l"/>
            <a:r>
              <a:rPr lang="en-US" sz="3200" dirty="0" smtClean="0">
                <a:solidFill>
                  <a:srgbClr val="4D4D4D">
                    <a:lumMod val="75000"/>
                  </a:srgbClr>
                </a:solidFill>
                <a:latin typeface="Arial Narrow" panose="020B0606020202030204" pitchFamily="34" charset="0"/>
              </a:rPr>
              <a:t>Immediate Collaboration: Visualizations</a:t>
            </a:r>
            <a:endParaRPr lang="en-US" sz="3200" dirty="0">
              <a:solidFill>
                <a:srgbClr val="4D4D4D">
                  <a:lumMod val="75000"/>
                </a:srgbClr>
              </a:solidFill>
              <a:latin typeface="Arial Narrow" panose="020B0606020202030204" pitchFamily="34" charset="0"/>
            </a:endParaRPr>
          </a:p>
        </p:txBody>
      </p:sp>
      <p:cxnSp>
        <p:nvCxnSpPr>
          <p:cNvPr id="15" name="Straight Connector 14"/>
          <p:cNvCxnSpPr/>
          <p:nvPr/>
        </p:nvCxnSpPr>
        <p:spPr>
          <a:xfrm>
            <a:off x="347799" y="1108246"/>
            <a:ext cx="8446654"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711" y="252283"/>
            <a:ext cx="1861362" cy="1861362"/>
          </a:xfrm>
          <a:prstGeom prst="rect">
            <a:avLst/>
          </a:prstGeom>
        </p:spPr>
      </p:pic>
    </p:spTree>
    <p:extLst>
      <p:ext uri="{BB962C8B-B14F-4D97-AF65-F5344CB8AC3E}">
        <p14:creationId xmlns:p14="http://schemas.microsoft.com/office/powerpoint/2010/main" val="269378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9144000" cy="6858000"/>
          </a:xfrm>
          <a:prstGeom prst="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99" y="4558516"/>
            <a:ext cx="9377999" cy="1843150"/>
          </a:xfrm>
          <a:prstGeom prst="rect">
            <a:avLst/>
          </a:prstGeom>
        </p:spPr>
      </p:pic>
      <p:sp>
        <p:nvSpPr>
          <p:cNvPr id="5" name="TextBox 4"/>
          <p:cNvSpPr txBox="1"/>
          <p:nvPr/>
        </p:nvSpPr>
        <p:spPr>
          <a:xfrm>
            <a:off x="4257247" y="1634276"/>
            <a:ext cx="4715301" cy="707886"/>
          </a:xfrm>
          <a:prstGeom prst="rect">
            <a:avLst/>
          </a:prstGeom>
          <a:noFill/>
        </p:spPr>
        <p:txBody>
          <a:bodyPr wrap="square" rtlCol="0">
            <a:spAutoFit/>
          </a:bodyPr>
          <a:lstStyle/>
          <a:p>
            <a:pPr algn="ctr"/>
            <a:r>
              <a:rPr lang="en-US" sz="2200" b="1" dirty="0" smtClean="0">
                <a:solidFill>
                  <a:srgbClr val="F2F2F2"/>
                </a:solidFill>
                <a:effectLst>
                  <a:outerShdw blurRad="38100" dist="38100" dir="2700000" algn="tl">
                    <a:srgbClr val="000000">
                      <a:alpha val="43137"/>
                    </a:srgbClr>
                  </a:outerShdw>
                </a:effectLst>
              </a:rPr>
              <a:t>VALUE-BASED PRICING</a:t>
            </a:r>
            <a:r>
              <a:rPr lang="en-US" sz="3600" b="1" dirty="0" smtClean="0">
                <a:solidFill>
                  <a:srgbClr val="F2F2F2"/>
                </a:solidFill>
                <a:effectLst>
                  <a:outerShdw blurRad="38100" dist="38100" dir="2700000" algn="tl">
                    <a:srgbClr val="000000">
                      <a:alpha val="43137"/>
                    </a:srgbClr>
                  </a:outerShdw>
                </a:effectLst>
              </a:rPr>
              <a:t/>
            </a:r>
            <a:br>
              <a:rPr lang="en-US" sz="3600" b="1" dirty="0" smtClean="0">
                <a:solidFill>
                  <a:srgbClr val="F2F2F2"/>
                </a:solidFill>
                <a:effectLst>
                  <a:outerShdw blurRad="38100" dist="38100" dir="2700000" algn="tl">
                    <a:srgbClr val="000000">
                      <a:alpha val="43137"/>
                    </a:srgbClr>
                  </a:outerShdw>
                </a:effectLst>
              </a:rPr>
            </a:br>
            <a:endParaRPr lang="en-US" dirty="0">
              <a:solidFill>
                <a:srgbClr val="F2F2F2"/>
              </a:solidFill>
              <a:effectLst>
                <a:outerShdw blurRad="38100" dist="38100" dir="2700000" algn="tl">
                  <a:srgbClr val="000000">
                    <a:alpha val="43137"/>
                  </a:srgbClr>
                </a:outerShdw>
              </a:effectLst>
            </a:endParaRPr>
          </a:p>
        </p:txBody>
      </p:sp>
      <p:sp>
        <p:nvSpPr>
          <p:cNvPr id="6" name="TextBox 5"/>
          <p:cNvSpPr txBox="1"/>
          <p:nvPr/>
        </p:nvSpPr>
        <p:spPr>
          <a:xfrm>
            <a:off x="5095702" y="2447010"/>
            <a:ext cx="3690851" cy="3221395"/>
          </a:xfrm>
          <a:prstGeom prst="rect">
            <a:avLst/>
          </a:prstGeom>
          <a:noFill/>
        </p:spPr>
        <p:txBody>
          <a:bodyPr wrap="square" rtlCol="0">
            <a:spAutoFit/>
          </a:bodyPr>
          <a:lstStyle/>
          <a:p>
            <a:pPr algn="r">
              <a:lnSpc>
                <a:spcPts val="2600"/>
              </a:lnSpc>
              <a:spcBef>
                <a:spcPts val="600"/>
              </a:spcBef>
              <a:spcAft>
                <a:spcPts val="1200"/>
              </a:spcAft>
              <a:buClr>
                <a:srgbClr val="F2F2F2"/>
              </a:buClr>
            </a:pPr>
            <a:r>
              <a:rPr lang="en-US" sz="3000" b="1" dirty="0" smtClean="0">
                <a:solidFill>
                  <a:srgbClr val="FFFFFF"/>
                </a:solidFill>
              </a:rPr>
              <a:t>$1,995 </a:t>
            </a:r>
            <a:r>
              <a:rPr lang="en-US" sz="2000" b="1" dirty="0" smtClean="0">
                <a:solidFill>
                  <a:srgbClr val="FFFFFF"/>
                </a:solidFill>
              </a:rPr>
              <a:t/>
            </a:r>
            <a:br>
              <a:rPr lang="en-US" sz="2000" b="1" dirty="0" smtClean="0">
                <a:solidFill>
                  <a:srgbClr val="FFFFFF"/>
                </a:solidFill>
              </a:rPr>
            </a:br>
            <a:r>
              <a:rPr lang="en-US" sz="1400" dirty="0" smtClean="0">
                <a:solidFill>
                  <a:srgbClr val="FFFFFF"/>
                </a:solidFill>
                <a:cs typeface="Arial"/>
              </a:rPr>
              <a:t>&gt; 10,000 students (all levels)</a:t>
            </a:r>
            <a:br>
              <a:rPr lang="en-US" sz="1400" dirty="0" smtClean="0">
                <a:solidFill>
                  <a:srgbClr val="FFFFFF"/>
                </a:solidFill>
                <a:cs typeface="Arial"/>
              </a:rPr>
            </a:br>
            <a:endParaRPr lang="en-US" sz="1400" dirty="0" smtClean="0">
              <a:solidFill>
                <a:srgbClr val="FFFFFF"/>
              </a:solidFill>
              <a:cs typeface="Arial"/>
            </a:endParaRPr>
          </a:p>
          <a:p>
            <a:pPr algn="r">
              <a:lnSpc>
                <a:spcPts val="2600"/>
              </a:lnSpc>
              <a:spcBef>
                <a:spcPts val="600"/>
              </a:spcBef>
              <a:spcAft>
                <a:spcPts val="1200"/>
              </a:spcAft>
              <a:buClr>
                <a:srgbClr val="F2F2F2"/>
              </a:buClr>
            </a:pPr>
            <a:r>
              <a:rPr lang="en-US" sz="3000" b="1" dirty="0" smtClean="0">
                <a:solidFill>
                  <a:srgbClr val="FFFFFF"/>
                </a:solidFill>
              </a:rPr>
              <a:t>$1,295 </a:t>
            </a:r>
            <a:r>
              <a:rPr lang="en-US" sz="2000" b="1" dirty="0" smtClean="0">
                <a:solidFill>
                  <a:srgbClr val="FFFFFF"/>
                </a:solidFill>
              </a:rPr>
              <a:t/>
            </a:r>
            <a:br>
              <a:rPr lang="en-US" sz="2000" b="1" dirty="0" smtClean="0">
                <a:solidFill>
                  <a:srgbClr val="FFFFFF"/>
                </a:solidFill>
              </a:rPr>
            </a:br>
            <a:r>
              <a:rPr lang="en-US" sz="1400" dirty="0" smtClean="0">
                <a:solidFill>
                  <a:srgbClr val="FFFFFF"/>
                </a:solidFill>
                <a:cs typeface="Arial"/>
              </a:rPr>
              <a:t>4,000 – 10,000 students (all levels)</a:t>
            </a:r>
            <a:br>
              <a:rPr lang="en-US" sz="1400" dirty="0" smtClean="0">
                <a:solidFill>
                  <a:srgbClr val="FFFFFF"/>
                </a:solidFill>
                <a:cs typeface="Arial"/>
              </a:rPr>
            </a:br>
            <a:endParaRPr lang="en-US" sz="1400" dirty="0" smtClean="0">
              <a:solidFill>
                <a:srgbClr val="FFFFFF"/>
              </a:solidFill>
              <a:cs typeface="Arial"/>
            </a:endParaRPr>
          </a:p>
          <a:p>
            <a:pPr algn="r">
              <a:lnSpc>
                <a:spcPts val="2600"/>
              </a:lnSpc>
              <a:spcBef>
                <a:spcPts val="600"/>
              </a:spcBef>
              <a:spcAft>
                <a:spcPts val="1200"/>
              </a:spcAft>
              <a:buClr>
                <a:srgbClr val="F2F2F2"/>
              </a:buClr>
            </a:pPr>
            <a:r>
              <a:rPr lang="en-US" sz="3000" b="1" dirty="0" smtClean="0">
                <a:solidFill>
                  <a:srgbClr val="FFFFFF"/>
                </a:solidFill>
              </a:rPr>
              <a:t>$795</a:t>
            </a:r>
            <a:r>
              <a:rPr lang="en-US" sz="2000" b="1" dirty="0" smtClean="0">
                <a:solidFill>
                  <a:srgbClr val="FFFFFF"/>
                </a:solidFill>
              </a:rPr>
              <a:t/>
            </a:r>
            <a:br>
              <a:rPr lang="en-US" sz="2000" b="1" dirty="0" smtClean="0">
                <a:solidFill>
                  <a:srgbClr val="FFFFFF"/>
                </a:solidFill>
              </a:rPr>
            </a:br>
            <a:r>
              <a:rPr lang="en-US" sz="1400" dirty="0" smtClean="0">
                <a:solidFill>
                  <a:srgbClr val="FFFFFF"/>
                </a:solidFill>
                <a:cs typeface="Arial"/>
              </a:rPr>
              <a:t>&lt; 4,000 students (all levels)</a:t>
            </a:r>
            <a:endParaRPr lang="en-US" sz="1400" dirty="0">
              <a:solidFill>
                <a:srgbClr val="FFFFFF"/>
              </a:solidFill>
              <a:cs typeface="Arial"/>
            </a:endParaRPr>
          </a:p>
        </p:txBody>
      </p:sp>
      <p:sp>
        <p:nvSpPr>
          <p:cNvPr id="7" name="Rectangle 6"/>
          <p:cNvSpPr/>
          <p:nvPr/>
        </p:nvSpPr>
        <p:spPr>
          <a:xfrm>
            <a:off x="4708353" y="255446"/>
            <a:ext cx="3813091" cy="1477328"/>
          </a:xfrm>
          <a:prstGeom prst="rect">
            <a:avLst/>
          </a:prstGeom>
        </p:spPr>
        <p:txBody>
          <a:bodyPr wrap="square">
            <a:spAutoFit/>
          </a:bodyPr>
          <a:lstStyle/>
          <a:p>
            <a:r>
              <a:rPr lang="en-US" sz="3000" b="1" dirty="0">
                <a:solidFill>
                  <a:srgbClr val="FFFFFF"/>
                </a:solidFill>
                <a:latin typeface="Verdana" panose="020B0604030504040204" pitchFamily="34" charset="0"/>
              </a:rPr>
              <a:t>StudentTracker</a:t>
            </a:r>
            <a:r>
              <a:rPr lang="en-US" sz="3000" b="1" baseline="30000" dirty="0" smtClean="0">
                <a:solidFill>
                  <a:srgbClr val="FFFFFF"/>
                </a:solidFill>
                <a:latin typeface="Verdana" panose="020B0604030504040204" pitchFamily="34" charset="0"/>
              </a:rPr>
              <a:t>®</a:t>
            </a:r>
          </a:p>
          <a:p>
            <a:r>
              <a:rPr lang="en-US" sz="3000" b="1" baseline="30000" dirty="0" smtClean="0">
                <a:solidFill>
                  <a:srgbClr val="FFFFFF"/>
                </a:solidFill>
                <a:latin typeface="Verdana" panose="020B0604030504040204" pitchFamily="34" charset="0"/>
              </a:rPr>
              <a:t>	Premium Service</a:t>
            </a:r>
            <a:r>
              <a:rPr lang="en-US" sz="3000" b="1" dirty="0">
                <a:solidFill>
                  <a:srgbClr val="FFFFFF"/>
                </a:solidFill>
              </a:rPr>
              <a:t/>
            </a:r>
            <a:br>
              <a:rPr lang="en-US" sz="3000" b="1" dirty="0">
                <a:solidFill>
                  <a:srgbClr val="FFFFFF"/>
                </a:solidFill>
              </a:rPr>
            </a:br>
            <a:endParaRPr lang="en-US" sz="3000" b="1" dirty="0">
              <a:solidFill>
                <a:srgbClr val="FFFFFF"/>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6775"/>
            <a:ext cx="4202846" cy="384496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448" y="3161125"/>
            <a:ext cx="1400679" cy="1397391"/>
          </a:xfrm>
          <a:prstGeom prst="rect">
            <a:avLst/>
          </a:prstGeom>
        </p:spPr>
      </p:pic>
    </p:spTree>
    <p:extLst>
      <p:ext uri="{BB962C8B-B14F-4D97-AF65-F5344CB8AC3E}">
        <p14:creationId xmlns:p14="http://schemas.microsoft.com/office/powerpoint/2010/main" val="4085099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0" y="579472"/>
            <a:ext cx="9144000" cy="922757"/>
          </a:xfrm>
        </p:spPr>
        <p:txBody>
          <a:bodyPr>
            <a:normAutofit/>
          </a:bodyPr>
          <a:lstStyle/>
          <a:p>
            <a:r>
              <a:rPr lang="en-US" sz="4800" dirty="0" smtClean="0">
                <a:effectLst>
                  <a:outerShdw blurRad="50800" dist="38100" dir="2700000">
                    <a:srgbClr val="000000">
                      <a:alpha val="43000"/>
                    </a:srgbClr>
                  </a:outerShdw>
                </a:effectLst>
              </a:rPr>
              <a:t>Clearinghouse</a:t>
            </a:r>
            <a:r>
              <a:rPr lang="en-US" sz="4800" dirty="0" smtClean="0">
                <a:effectLst>
                  <a:outerShdw blurRad="50800" dist="38100" dir="2700000" algn="tl">
                    <a:srgbClr val="000000">
                      <a:alpha val="43000"/>
                    </a:srgbClr>
                  </a:outerShdw>
                </a:effectLst>
              </a:rPr>
              <a:t> </a:t>
            </a:r>
            <a:r>
              <a:rPr lang="en-US" sz="4800" dirty="0" smtClean="0">
                <a:effectLst>
                  <a:outerShdw blurRad="50800" dist="38100" dir="2700000">
                    <a:srgbClr val="000000">
                      <a:alpha val="43000"/>
                    </a:srgbClr>
                  </a:outerShdw>
                </a:effectLst>
              </a:rPr>
              <a:t>Services</a:t>
            </a:r>
            <a:endParaRPr lang="en-US" sz="4800" dirty="0">
              <a:effectLst>
                <a:outerShdw blurRad="50800" dist="38100" dir="2700000">
                  <a:srgbClr val="000000">
                    <a:alpha val="43000"/>
                  </a:srgbClr>
                </a:outerShdw>
              </a:effectLs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7246" y="1704108"/>
            <a:ext cx="1968083" cy="199165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264" y="1704108"/>
            <a:ext cx="1759883" cy="199165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9089" y="1704108"/>
            <a:ext cx="1260988" cy="199165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10780" y="1704108"/>
            <a:ext cx="1651854" cy="1991653"/>
          </a:xfrm>
          <a:prstGeom prst="rect">
            <a:avLst/>
          </a:prstGeom>
        </p:spPr>
      </p:pic>
      <p:sp>
        <p:nvSpPr>
          <p:cNvPr id="7" name="TextBox 6"/>
          <p:cNvSpPr txBox="1"/>
          <p:nvPr/>
        </p:nvSpPr>
        <p:spPr>
          <a:xfrm>
            <a:off x="311597" y="4073896"/>
            <a:ext cx="1757211" cy="1528624"/>
          </a:xfrm>
          <a:prstGeom prst="rect">
            <a:avLst/>
          </a:prstGeom>
          <a:noFill/>
        </p:spPr>
        <p:txBody>
          <a:bodyPr wrap="none" rtlCol="0">
            <a:spAutoFit/>
          </a:bodyPr>
          <a:lstStyle/>
          <a:p>
            <a:pPr algn="ctr">
              <a:lnSpc>
                <a:spcPts val="1600"/>
              </a:lnSpc>
            </a:pPr>
            <a:r>
              <a:rPr lang="en-US" sz="1600" b="1" dirty="0">
                <a:solidFill>
                  <a:srgbClr val="3D6705"/>
                </a:solidFill>
              </a:rPr>
              <a:t>Enrollment</a:t>
            </a:r>
            <a:br>
              <a:rPr lang="en-US" sz="1600" b="1" dirty="0">
                <a:solidFill>
                  <a:srgbClr val="3D6705"/>
                </a:solidFill>
              </a:rPr>
            </a:br>
            <a:r>
              <a:rPr lang="en-US" sz="1600" b="1" dirty="0">
                <a:solidFill>
                  <a:srgbClr val="3D6705"/>
                </a:solidFill>
              </a:rPr>
              <a:t>Reporting</a:t>
            </a:r>
            <a:br>
              <a:rPr lang="en-US" sz="1600" b="1" dirty="0">
                <a:solidFill>
                  <a:srgbClr val="3D6705"/>
                </a:solidFill>
              </a:rPr>
            </a:br>
            <a:endParaRPr lang="en-US" sz="1600" b="1" dirty="0">
              <a:solidFill>
                <a:srgbClr val="3D6705"/>
              </a:solidFill>
            </a:endParaRPr>
          </a:p>
          <a:p>
            <a:pPr algn="ctr">
              <a:lnSpc>
                <a:spcPts val="1600"/>
              </a:lnSpc>
            </a:pPr>
            <a:endParaRPr lang="en-US" sz="1600" b="1" dirty="0">
              <a:solidFill>
                <a:srgbClr val="3D6705"/>
              </a:solidFill>
            </a:endParaRPr>
          </a:p>
          <a:p>
            <a:pPr algn="ctr">
              <a:lnSpc>
                <a:spcPts val="1600"/>
              </a:lnSpc>
            </a:pPr>
            <a:r>
              <a:rPr lang="en-US" sz="1600" b="1" dirty="0">
                <a:solidFill>
                  <a:srgbClr val="3D6705"/>
                </a:solidFill>
              </a:rPr>
              <a:t>Audit Resource </a:t>
            </a:r>
            <a:br>
              <a:rPr lang="en-US" sz="1600" b="1" dirty="0">
                <a:solidFill>
                  <a:srgbClr val="3D6705"/>
                </a:solidFill>
              </a:rPr>
            </a:br>
            <a:r>
              <a:rPr lang="en-US" sz="1600" b="1" dirty="0">
                <a:solidFill>
                  <a:srgbClr val="3D6705"/>
                </a:solidFill>
              </a:rPr>
              <a:t>Center</a:t>
            </a:r>
          </a:p>
          <a:p>
            <a:pPr algn="ctr">
              <a:lnSpc>
                <a:spcPts val="1600"/>
              </a:lnSpc>
            </a:pPr>
            <a:endParaRPr lang="en-US" sz="1600" b="1" dirty="0">
              <a:solidFill>
                <a:srgbClr val="3D6705"/>
              </a:solidFill>
            </a:endParaRPr>
          </a:p>
        </p:txBody>
      </p:sp>
      <p:sp>
        <p:nvSpPr>
          <p:cNvPr id="28" name="TextBox 27"/>
          <p:cNvSpPr txBox="1"/>
          <p:nvPr/>
        </p:nvSpPr>
        <p:spPr>
          <a:xfrm>
            <a:off x="2528510" y="4073896"/>
            <a:ext cx="1816395" cy="1426031"/>
          </a:xfrm>
          <a:prstGeom prst="rect">
            <a:avLst/>
          </a:prstGeom>
          <a:noFill/>
        </p:spPr>
        <p:txBody>
          <a:bodyPr wrap="none" rtlCol="0">
            <a:spAutoFit/>
          </a:bodyPr>
          <a:lstStyle/>
          <a:p>
            <a:pPr algn="ctr">
              <a:lnSpc>
                <a:spcPts val="1700"/>
              </a:lnSpc>
              <a:spcAft>
                <a:spcPts val="1800"/>
              </a:spcAft>
            </a:pPr>
            <a:r>
              <a:rPr lang="en-US" sz="1600" b="1" dirty="0">
                <a:solidFill>
                  <a:srgbClr val="6E2145"/>
                </a:solidFill>
              </a:rPr>
              <a:t>EnrollmentVerify</a:t>
            </a:r>
          </a:p>
          <a:p>
            <a:pPr algn="ctr">
              <a:lnSpc>
                <a:spcPts val="1700"/>
              </a:lnSpc>
              <a:spcAft>
                <a:spcPts val="1800"/>
              </a:spcAft>
            </a:pPr>
            <a:r>
              <a:rPr lang="en-US" sz="1600" b="1" dirty="0">
                <a:solidFill>
                  <a:srgbClr val="6E2145"/>
                </a:solidFill>
              </a:rPr>
              <a:t>DegreeVerify</a:t>
            </a:r>
          </a:p>
          <a:p>
            <a:pPr algn="ctr">
              <a:lnSpc>
                <a:spcPts val="1700"/>
              </a:lnSpc>
            </a:pPr>
            <a:r>
              <a:rPr lang="en-US" sz="1600" b="1" dirty="0">
                <a:solidFill>
                  <a:srgbClr val="6E2145"/>
                </a:solidFill>
              </a:rPr>
              <a:t>Student</a:t>
            </a:r>
            <a:br>
              <a:rPr lang="en-US" sz="1600" b="1" dirty="0">
                <a:solidFill>
                  <a:srgbClr val="6E2145"/>
                </a:solidFill>
              </a:rPr>
            </a:br>
            <a:r>
              <a:rPr lang="en-US" sz="1600" b="1" dirty="0">
                <a:solidFill>
                  <a:srgbClr val="6E2145"/>
                </a:solidFill>
              </a:rPr>
              <a:t>Self-Service</a:t>
            </a:r>
          </a:p>
        </p:txBody>
      </p:sp>
      <p:sp>
        <p:nvSpPr>
          <p:cNvPr id="36" name="TextBox 35"/>
          <p:cNvSpPr txBox="1"/>
          <p:nvPr/>
        </p:nvSpPr>
        <p:spPr>
          <a:xfrm>
            <a:off x="4607899" y="4073896"/>
            <a:ext cx="1913210" cy="1569660"/>
          </a:xfrm>
          <a:prstGeom prst="rect">
            <a:avLst/>
          </a:prstGeom>
          <a:noFill/>
        </p:spPr>
        <p:txBody>
          <a:bodyPr wrap="square" rtlCol="0">
            <a:spAutoFit/>
          </a:bodyPr>
          <a:lstStyle/>
          <a:p>
            <a:pPr algn="ctr"/>
            <a:r>
              <a:rPr lang="en-US" sz="1600" b="1" dirty="0" smtClean="0">
                <a:solidFill>
                  <a:srgbClr val="C76725"/>
                </a:solidFill>
              </a:rPr>
              <a:t>StudentTracker</a:t>
            </a:r>
          </a:p>
          <a:p>
            <a:pPr algn="ctr"/>
            <a:endParaRPr lang="en-US" sz="1600" b="1" dirty="0" smtClean="0">
              <a:solidFill>
                <a:srgbClr val="C76725"/>
              </a:solidFill>
            </a:endParaRPr>
          </a:p>
          <a:p>
            <a:pPr algn="ctr"/>
            <a:r>
              <a:rPr lang="en-US" sz="1600" b="1" dirty="0" smtClean="0">
                <a:solidFill>
                  <a:srgbClr val="C76725"/>
                </a:solidFill>
              </a:rPr>
              <a:t>StudentTracker Premium </a:t>
            </a:r>
            <a:r>
              <a:rPr lang="en-US" sz="1600" b="1" dirty="0">
                <a:solidFill>
                  <a:srgbClr val="C76725"/>
                </a:solidFill>
              </a:rPr>
              <a:t/>
            </a:r>
            <a:br>
              <a:rPr lang="en-US" sz="1600" b="1" dirty="0">
                <a:solidFill>
                  <a:srgbClr val="C76725"/>
                </a:solidFill>
              </a:rPr>
            </a:br>
            <a:r>
              <a:rPr lang="en-US" sz="1600" b="1" dirty="0">
                <a:solidFill>
                  <a:srgbClr val="C76725"/>
                </a:solidFill>
              </a:rPr>
              <a:t/>
            </a:r>
            <a:br>
              <a:rPr lang="en-US" sz="1600" b="1" dirty="0">
                <a:solidFill>
                  <a:srgbClr val="C76725"/>
                </a:solidFill>
              </a:rPr>
            </a:br>
            <a:r>
              <a:rPr lang="en-US" sz="1600" b="1" dirty="0">
                <a:solidFill>
                  <a:srgbClr val="C76725"/>
                </a:solidFill>
              </a:rPr>
              <a:t>Research Center</a:t>
            </a:r>
          </a:p>
        </p:txBody>
      </p:sp>
      <p:sp>
        <p:nvSpPr>
          <p:cNvPr id="37" name="TextBox 36"/>
          <p:cNvSpPr txBox="1"/>
          <p:nvPr/>
        </p:nvSpPr>
        <p:spPr>
          <a:xfrm>
            <a:off x="6617836" y="4089285"/>
            <a:ext cx="2306914" cy="2067233"/>
          </a:xfrm>
          <a:prstGeom prst="rect">
            <a:avLst/>
          </a:prstGeom>
          <a:noFill/>
        </p:spPr>
        <p:txBody>
          <a:bodyPr wrap="none" rtlCol="0">
            <a:spAutoFit/>
          </a:bodyPr>
          <a:lstStyle/>
          <a:p>
            <a:pPr algn="ctr">
              <a:lnSpc>
                <a:spcPts val="1700"/>
              </a:lnSpc>
              <a:spcAft>
                <a:spcPts val="1800"/>
              </a:spcAft>
            </a:pPr>
            <a:r>
              <a:rPr lang="en-US" sz="1600" b="1" dirty="0">
                <a:solidFill>
                  <a:srgbClr val="2C67B1">
                    <a:lumMod val="50000"/>
                  </a:srgbClr>
                </a:solidFill>
              </a:rPr>
              <a:t>Transcript Services </a:t>
            </a:r>
            <a:br>
              <a:rPr lang="en-US" sz="1600" b="1" dirty="0">
                <a:solidFill>
                  <a:srgbClr val="2C67B1">
                    <a:lumMod val="50000"/>
                  </a:srgbClr>
                </a:solidFill>
              </a:rPr>
            </a:br>
            <a:r>
              <a:rPr lang="en-US" sz="1600" b="1" dirty="0">
                <a:solidFill>
                  <a:srgbClr val="2C67B1">
                    <a:lumMod val="50000"/>
                  </a:srgbClr>
                </a:solidFill>
              </a:rPr>
              <a:t/>
            </a:r>
            <a:br>
              <a:rPr lang="en-US" sz="1600" b="1" dirty="0">
                <a:solidFill>
                  <a:srgbClr val="2C67B1">
                    <a:lumMod val="50000"/>
                  </a:srgbClr>
                </a:solidFill>
              </a:rPr>
            </a:br>
            <a:r>
              <a:rPr lang="en-US" sz="1600" b="1" dirty="0">
                <a:solidFill>
                  <a:srgbClr val="2C67B1">
                    <a:lumMod val="50000"/>
                  </a:srgbClr>
                </a:solidFill>
              </a:rPr>
              <a:t>Ellucian eTranscripts </a:t>
            </a:r>
            <a:br>
              <a:rPr lang="en-US" sz="1600" b="1" dirty="0">
                <a:solidFill>
                  <a:srgbClr val="2C67B1">
                    <a:lumMod val="50000"/>
                  </a:srgbClr>
                </a:solidFill>
              </a:rPr>
            </a:br>
            <a:r>
              <a:rPr lang="en-US" sz="1600" b="1" dirty="0">
                <a:solidFill>
                  <a:srgbClr val="2C67B1">
                    <a:lumMod val="50000"/>
                  </a:srgbClr>
                </a:solidFill>
              </a:rPr>
              <a:t>&amp; S.I.S. Integration</a:t>
            </a:r>
          </a:p>
          <a:p>
            <a:pPr algn="ctr">
              <a:lnSpc>
                <a:spcPts val="1700"/>
              </a:lnSpc>
            </a:pPr>
            <a:r>
              <a:rPr lang="en-US" sz="1600" b="1" dirty="0">
                <a:solidFill>
                  <a:srgbClr val="2C67B1">
                    <a:lumMod val="50000"/>
                  </a:srgbClr>
                </a:solidFill>
              </a:rPr>
              <a:t>Electronic Transcript</a:t>
            </a:r>
            <a:br>
              <a:rPr lang="en-US" sz="1600" b="1" dirty="0">
                <a:solidFill>
                  <a:srgbClr val="2C67B1">
                    <a:lumMod val="50000"/>
                  </a:srgbClr>
                </a:solidFill>
              </a:rPr>
            </a:br>
            <a:r>
              <a:rPr lang="en-US" sz="1600" b="1" dirty="0">
                <a:solidFill>
                  <a:srgbClr val="2C67B1">
                    <a:lumMod val="50000"/>
                  </a:srgbClr>
                </a:solidFill>
              </a:rPr>
              <a:t>Exchange</a:t>
            </a:r>
          </a:p>
          <a:p>
            <a:pPr algn="ctr">
              <a:lnSpc>
                <a:spcPts val="1700"/>
              </a:lnSpc>
            </a:pPr>
            <a:endParaRPr lang="en-US" sz="1600" b="1" dirty="0">
              <a:solidFill>
                <a:srgbClr val="2C67B1">
                  <a:lumMod val="50000"/>
                </a:srgbClr>
              </a:solidFill>
            </a:endParaRPr>
          </a:p>
          <a:p>
            <a:pPr algn="ctr">
              <a:lnSpc>
                <a:spcPts val="1700"/>
              </a:lnSpc>
            </a:pPr>
            <a:r>
              <a:rPr lang="en-US" sz="1600" b="1" dirty="0">
                <a:solidFill>
                  <a:srgbClr val="2C67B1">
                    <a:lumMod val="50000"/>
                  </a:srgbClr>
                </a:solidFill>
              </a:rPr>
              <a:t>Reverse Transfer</a:t>
            </a:r>
          </a:p>
        </p:txBody>
      </p:sp>
      <p:grpSp>
        <p:nvGrpSpPr>
          <p:cNvPr id="12" name="Group 11"/>
          <p:cNvGrpSpPr/>
          <p:nvPr/>
        </p:nvGrpSpPr>
        <p:grpSpPr>
          <a:xfrm>
            <a:off x="2298373" y="1704108"/>
            <a:ext cx="4222736" cy="3795819"/>
            <a:chOff x="2298373" y="1704108"/>
            <a:chExt cx="4222736" cy="4081951"/>
          </a:xfrm>
        </p:grpSpPr>
        <p:cxnSp>
          <p:nvCxnSpPr>
            <p:cNvPr id="8" name="Straight Connector 7"/>
            <p:cNvCxnSpPr/>
            <p:nvPr/>
          </p:nvCxnSpPr>
          <p:spPr>
            <a:xfrm>
              <a:off x="2298373" y="1704108"/>
              <a:ext cx="0" cy="4081951"/>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607899" y="1704108"/>
              <a:ext cx="0" cy="4081951"/>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521109" y="1704108"/>
              <a:ext cx="0" cy="4081951"/>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2337514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946151"/>
          </a:xfrm>
        </p:spPr>
        <p:txBody>
          <a:bodyPr>
            <a:normAutofit/>
          </a:bodyPr>
          <a:lstStyle/>
          <a:p>
            <a:r>
              <a:rPr lang="en-US" dirty="0" smtClean="0"/>
              <a:t>Veterans Compliance Reporting Re-Engineering Project and AACRAO Workgroup</a:t>
            </a:r>
            <a:endParaRPr lang="en-US" dirty="0"/>
          </a:p>
        </p:txBody>
      </p:sp>
      <p:pic>
        <p:nvPicPr>
          <p:cNvPr id="4" name="Content Placeholder 3"/>
          <p:cNvPicPr>
            <a:picLocks noGrp="1" noChangeAspect="1"/>
          </p:cNvPicPr>
          <p:nvPr>
            <p:ph idx="1"/>
          </p:nvPr>
        </p:nvPicPr>
        <p:blipFill>
          <a:blip r:embed="rId2"/>
          <a:stretch>
            <a:fillRect/>
          </a:stretch>
        </p:blipFill>
        <p:spPr>
          <a:xfrm>
            <a:off x="1507643" y="914716"/>
            <a:ext cx="6170627" cy="4627970"/>
          </a:xfrm>
          <a:prstGeom prst="rect">
            <a:avLst/>
          </a:prstGeom>
        </p:spPr>
      </p:pic>
      <p:sp>
        <p:nvSpPr>
          <p:cNvPr id="5" name="Rectangle 4"/>
          <p:cNvSpPr/>
          <p:nvPr/>
        </p:nvSpPr>
        <p:spPr>
          <a:xfrm>
            <a:off x="497541" y="5542686"/>
            <a:ext cx="8646459" cy="369332"/>
          </a:xfrm>
          <a:prstGeom prst="rect">
            <a:avLst/>
          </a:prstGeom>
        </p:spPr>
        <p:txBody>
          <a:bodyPr wrap="square">
            <a:spAutoFit/>
          </a:bodyPr>
          <a:lstStyle/>
          <a:p>
            <a:r>
              <a:rPr lang="en-US" u="sng" dirty="0">
                <a:solidFill>
                  <a:srgbClr val="002060"/>
                </a:solidFill>
                <a:latin typeface="Times New Roman" panose="02020603050405020304" pitchFamily="18" charset="0"/>
                <a:ea typeface="Times New Roman" panose="02020603050405020304" pitchFamily="18" charset="0"/>
                <a:hlinkClick r:id="rId3"/>
              </a:rPr>
              <a:t>https://www.aacrao.org/signature-initiatives/trending-topics/veterans-service-members</a:t>
            </a:r>
            <a:endParaRPr lang="en-US" dirty="0">
              <a:solidFill>
                <a:srgbClr val="00206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271421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ounded Rectangle 7"/>
          <p:cNvSpPr/>
          <p:nvPr/>
        </p:nvSpPr>
        <p:spPr>
          <a:xfrm>
            <a:off x="6285259" y="772051"/>
            <a:ext cx="1834945" cy="1742460"/>
          </a:xfrm>
          <a:prstGeom prst="roundRect">
            <a:avLst>
              <a:gd name="adj" fmla="val 3864"/>
            </a:avLst>
          </a:prstGeom>
          <a:solidFill>
            <a:srgbClr val="A6CA34"/>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solidFill>
                  <a:srgbClr val="003144"/>
                </a:solidFill>
              </a:rPr>
              <a:t>Education</a:t>
            </a:r>
          </a:p>
          <a:p>
            <a:pPr algn="ctr"/>
            <a:r>
              <a:rPr lang="en-US" sz="1600" dirty="0">
                <a:solidFill>
                  <a:srgbClr val="003144"/>
                </a:solidFill>
              </a:rPr>
              <a:t>Enrollment</a:t>
            </a:r>
          </a:p>
          <a:p>
            <a:pPr algn="ctr"/>
            <a:r>
              <a:rPr lang="en-US" sz="1600" dirty="0">
                <a:solidFill>
                  <a:srgbClr val="003144"/>
                </a:solidFill>
              </a:rPr>
              <a:t>Transcripts</a:t>
            </a:r>
          </a:p>
          <a:p>
            <a:pPr algn="ctr"/>
            <a:r>
              <a:rPr lang="en-US" sz="1600" dirty="0">
                <a:solidFill>
                  <a:srgbClr val="003144"/>
                </a:solidFill>
              </a:rPr>
              <a:t>Co-Curricular</a:t>
            </a:r>
          </a:p>
          <a:p>
            <a:pPr algn="ctr"/>
            <a:r>
              <a:rPr lang="en-US" sz="1600" dirty="0">
                <a:solidFill>
                  <a:srgbClr val="003144"/>
                </a:solidFill>
              </a:rPr>
              <a:t>Certs/Dig. Cred.</a:t>
            </a:r>
          </a:p>
          <a:p>
            <a:pPr algn="ctr"/>
            <a:r>
              <a:rPr lang="en-US" sz="1600" dirty="0">
                <a:solidFill>
                  <a:srgbClr val="003144"/>
                </a:solidFill>
              </a:rPr>
              <a:t>Diplomas</a:t>
            </a:r>
          </a:p>
        </p:txBody>
      </p:sp>
      <p:sp>
        <p:nvSpPr>
          <p:cNvPr id="9" name="Rounded Rectangle 8"/>
          <p:cNvSpPr/>
          <p:nvPr/>
        </p:nvSpPr>
        <p:spPr>
          <a:xfrm>
            <a:off x="4320325" y="772051"/>
            <a:ext cx="1834945" cy="1742460"/>
          </a:xfrm>
          <a:prstGeom prst="roundRect">
            <a:avLst>
              <a:gd name="adj" fmla="val 3864"/>
            </a:avLst>
          </a:prstGeom>
          <a:solidFill>
            <a:srgbClr val="008ABF"/>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b="1" dirty="0">
                <a:solidFill>
                  <a:srgbClr val="F2F2F2"/>
                </a:solidFill>
              </a:rPr>
              <a:t>Student Profile</a:t>
            </a:r>
          </a:p>
          <a:p>
            <a:pPr algn="ctr"/>
            <a:r>
              <a:rPr lang="en-US" sz="1600" dirty="0">
                <a:solidFill>
                  <a:srgbClr val="F2F2F2"/>
                </a:solidFill>
              </a:rPr>
              <a:t>Authenticated user</a:t>
            </a:r>
          </a:p>
          <a:p>
            <a:pPr algn="ctr"/>
            <a:r>
              <a:rPr lang="en-US" sz="1600" dirty="0">
                <a:solidFill>
                  <a:srgbClr val="F2F2F2"/>
                </a:solidFill>
              </a:rPr>
              <a:t>Detailed profile</a:t>
            </a:r>
          </a:p>
          <a:p>
            <a:pPr algn="ctr"/>
            <a:endParaRPr lang="en-US" sz="1600" dirty="0">
              <a:solidFill>
                <a:srgbClr val="003144"/>
              </a:solidFill>
            </a:endParaRPr>
          </a:p>
          <a:p>
            <a:pPr algn="ctr"/>
            <a:endParaRPr lang="en-US" sz="1600" dirty="0">
              <a:solidFill>
                <a:srgbClr val="003144"/>
              </a:solidFill>
            </a:endParaRPr>
          </a:p>
        </p:txBody>
      </p:sp>
      <p:sp>
        <p:nvSpPr>
          <p:cNvPr id="10" name="Rounded Rectangle 9"/>
          <p:cNvSpPr/>
          <p:nvPr/>
        </p:nvSpPr>
        <p:spPr>
          <a:xfrm>
            <a:off x="6285259" y="2644684"/>
            <a:ext cx="1834945" cy="1742460"/>
          </a:xfrm>
          <a:prstGeom prst="roundRect">
            <a:avLst>
              <a:gd name="adj" fmla="val 3864"/>
            </a:avLst>
          </a:prstGeom>
          <a:solidFill>
            <a:srgbClr val="008ABF"/>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dirty="0">
              <a:solidFill>
                <a:srgbClr val="F2F2F2"/>
              </a:solidFill>
            </a:endParaRPr>
          </a:p>
          <a:p>
            <a:pPr algn="ctr"/>
            <a:r>
              <a:rPr lang="en-US" sz="1600" b="1" dirty="0">
                <a:solidFill>
                  <a:srgbClr val="F2F2F2"/>
                </a:solidFill>
              </a:rPr>
              <a:t>Resume</a:t>
            </a:r>
            <a:endParaRPr lang="en-US" sz="1600" dirty="0">
              <a:solidFill>
                <a:srgbClr val="F2F2F2"/>
              </a:solidFill>
            </a:endParaRPr>
          </a:p>
          <a:p>
            <a:pPr algn="ctr"/>
            <a:r>
              <a:rPr lang="en-US" sz="1600" dirty="0">
                <a:solidFill>
                  <a:srgbClr val="F2F2F2"/>
                </a:solidFill>
              </a:rPr>
              <a:t>Portable portfolio</a:t>
            </a:r>
          </a:p>
          <a:p>
            <a:pPr algn="ctr"/>
            <a:r>
              <a:rPr lang="en-US" sz="1600" dirty="0">
                <a:solidFill>
                  <a:srgbClr val="F2F2F2"/>
                </a:solidFill>
              </a:rPr>
              <a:t>Competencies</a:t>
            </a:r>
          </a:p>
          <a:p>
            <a:pPr algn="ctr"/>
            <a:r>
              <a:rPr lang="en-US" sz="1600" dirty="0">
                <a:solidFill>
                  <a:srgbClr val="F2F2F2"/>
                </a:solidFill>
              </a:rPr>
              <a:t>Experiential record</a:t>
            </a:r>
          </a:p>
          <a:p>
            <a:pPr algn="ctr"/>
            <a:endParaRPr lang="en-US" sz="1600" dirty="0">
              <a:solidFill>
                <a:srgbClr val="003144"/>
              </a:solidFill>
            </a:endParaRPr>
          </a:p>
        </p:txBody>
      </p:sp>
      <p:sp>
        <p:nvSpPr>
          <p:cNvPr id="11" name="Rounded Rectangle 10"/>
          <p:cNvSpPr/>
          <p:nvPr/>
        </p:nvSpPr>
        <p:spPr>
          <a:xfrm>
            <a:off x="4320325" y="2644684"/>
            <a:ext cx="1834945" cy="1742460"/>
          </a:xfrm>
          <a:prstGeom prst="roundRect">
            <a:avLst>
              <a:gd name="adj" fmla="val 3864"/>
            </a:avLst>
          </a:prstGeom>
          <a:solidFill>
            <a:srgbClr val="A6CA34"/>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600" b="1" dirty="0">
              <a:solidFill>
                <a:srgbClr val="003144"/>
              </a:solidFill>
            </a:endParaRPr>
          </a:p>
          <a:p>
            <a:pPr algn="ctr"/>
            <a:r>
              <a:rPr lang="en-US" sz="1600" b="1" dirty="0">
                <a:solidFill>
                  <a:srgbClr val="003144"/>
                </a:solidFill>
              </a:rPr>
              <a:t>Career</a:t>
            </a:r>
          </a:p>
          <a:p>
            <a:pPr algn="ctr"/>
            <a:r>
              <a:rPr lang="en-US" sz="1600" dirty="0">
                <a:solidFill>
                  <a:srgbClr val="003144"/>
                </a:solidFill>
              </a:rPr>
              <a:t>Pathways</a:t>
            </a:r>
          </a:p>
          <a:p>
            <a:pPr algn="ctr"/>
            <a:r>
              <a:rPr lang="en-US" sz="1600" dirty="0">
                <a:solidFill>
                  <a:srgbClr val="003144"/>
                </a:solidFill>
              </a:rPr>
              <a:t>Research</a:t>
            </a:r>
          </a:p>
          <a:p>
            <a:pPr algn="ctr"/>
            <a:r>
              <a:rPr lang="en-US" sz="1600" dirty="0">
                <a:solidFill>
                  <a:srgbClr val="003144"/>
                </a:solidFill>
              </a:rPr>
              <a:t>Skills</a:t>
            </a:r>
          </a:p>
          <a:p>
            <a:pPr algn="ctr"/>
            <a:endParaRPr lang="en-US" sz="1600" dirty="0">
              <a:solidFill>
                <a:srgbClr val="003144"/>
              </a:solidFill>
            </a:endParaRPr>
          </a:p>
          <a:p>
            <a:pPr algn="ctr"/>
            <a:endParaRPr lang="en-US" sz="1600" dirty="0">
              <a:solidFill>
                <a:srgbClr val="003144"/>
              </a:solidFill>
            </a:endParaRPr>
          </a:p>
        </p:txBody>
      </p:sp>
      <p:sp>
        <p:nvSpPr>
          <p:cNvPr id="16" name="Rounded Rectangle 15"/>
          <p:cNvSpPr/>
          <p:nvPr/>
        </p:nvSpPr>
        <p:spPr>
          <a:xfrm>
            <a:off x="802764" y="358679"/>
            <a:ext cx="7730940" cy="5766386"/>
          </a:xfrm>
          <a:prstGeom prst="roundRect">
            <a:avLst>
              <a:gd name="adj" fmla="val 3864"/>
            </a:avLst>
          </a:prstGeom>
          <a:noFill/>
          <a:ln w="53975">
            <a:solidFill>
              <a:srgbClr val="773489"/>
            </a:solid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buFontTx/>
              <a:buChar char="-"/>
            </a:pPr>
            <a:endParaRPr lang="en-US" dirty="0">
              <a:solidFill>
                <a:srgbClr val="003144"/>
              </a:solidFill>
            </a:endParaRPr>
          </a:p>
        </p:txBody>
      </p:sp>
      <p:sp>
        <p:nvSpPr>
          <p:cNvPr id="18" name="Rounded Rectangle 17"/>
          <p:cNvSpPr/>
          <p:nvPr/>
        </p:nvSpPr>
        <p:spPr>
          <a:xfrm>
            <a:off x="3572097" y="192892"/>
            <a:ext cx="2209080" cy="337993"/>
          </a:xfrm>
          <a:prstGeom prst="roundRect">
            <a:avLst>
              <a:gd name="adj" fmla="val 9072"/>
            </a:avLst>
          </a:prstGeom>
          <a:solidFill>
            <a:srgbClr val="773489"/>
          </a:solidFill>
          <a:ln>
            <a:solidFill>
              <a:srgbClr val="053043"/>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n-US" sz="1600" dirty="0" err="1">
                <a:solidFill>
                  <a:srgbClr val="F2F2F2"/>
                </a:solidFill>
              </a:rPr>
              <a:t>Myhub</a:t>
            </a:r>
            <a:endParaRPr lang="en-US" sz="1600" dirty="0">
              <a:solidFill>
                <a:srgbClr val="F2F2F2"/>
              </a:solidFill>
            </a:endParaRPr>
          </a:p>
        </p:txBody>
      </p:sp>
      <p:sp>
        <p:nvSpPr>
          <p:cNvPr id="3" name="Rounded Rectangle 2"/>
          <p:cNvSpPr/>
          <p:nvPr/>
        </p:nvSpPr>
        <p:spPr>
          <a:xfrm>
            <a:off x="1259428" y="944257"/>
            <a:ext cx="3367401" cy="3520001"/>
          </a:xfrm>
          <a:prstGeom prst="roundRect">
            <a:avLst>
              <a:gd name="adj" fmla="val 3864"/>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solidFill>
                <a:srgbClr val="003144"/>
              </a:solidFill>
            </a:endParaRPr>
          </a:p>
          <a:p>
            <a:r>
              <a:rPr lang="en-US" b="1" dirty="0">
                <a:solidFill>
                  <a:srgbClr val="003144"/>
                </a:solidFill>
              </a:rPr>
              <a:t>Institution</a:t>
            </a:r>
          </a:p>
          <a:p>
            <a:endParaRPr lang="en-US" dirty="0">
              <a:solidFill>
                <a:srgbClr val="003144"/>
              </a:solidFill>
            </a:endParaRPr>
          </a:p>
          <a:p>
            <a:r>
              <a:rPr lang="en-US" dirty="0">
                <a:solidFill>
                  <a:srgbClr val="003144"/>
                </a:solidFill>
              </a:rPr>
              <a:t>One dimensional:</a:t>
            </a:r>
          </a:p>
          <a:p>
            <a:pPr marL="285750" indent="-285750">
              <a:buFontTx/>
              <a:buChar char="-"/>
            </a:pPr>
            <a:r>
              <a:rPr lang="en-US" dirty="0">
                <a:solidFill>
                  <a:srgbClr val="003144"/>
                </a:solidFill>
              </a:rPr>
              <a:t>Compliance</a:t>
            </a:r>
          </a:p>
          <a:p>
            <a:pPr marL="285750" indent="-285750">
              <a:buFontTx/>
              <a:buChar char="-"/>
            </a:pPr>
            <a:r>
              <a:rPr lang="en-US" dirty="0">
                <a:solidFill>
                  <a:srgbClr val="003144"/>
                </a:solidFill>
              </a:rPr>
              <a:t>Student success</a:t>
            </a:r>
          </a:p>
          <a:p>
            <a:pPr marL="285750" indent="-285750">
              <a:buFontTx/>
              <a:buChar char="-"/>
            </a:pPr>
            <a:r>
              <a:rPr lang="en-US" dirty="0">
                <a:solidFill>
                  <a:srgbClr val="003144"/>
                </a:solidFill>
              </a:rPr>
              <a:t>Accountability</a:t>
            </a:r>
          </a:p>
          <a:p>
            <a:pPr marL="285750" indent="-285750">
              <a:buFontTx/>
              <a:buChar char="-"/>
            </a:pPr>
            <a:r>
              <a:rPr lang="en-US" dirty="0">
                <a:solidFill>
                  <a:srgbClr val="003144"/>
                </a:solidFill>
              </a:rPr>
              <a:t>Program evaluation</a:t>
            </a:r>
          </a:p>
          <a:p>
            <a:pPr marL="285750" indent="-285750">
              <a:buFontTx/>
              <a:buChar char="-"/>
            </a:pPr>
            <a:r>
              <a:rPr lang="en-US" dirty="0">
                <a:solidFill>
                  <a:srgbClr val="003144"/>
                </a:solidFill>
              </a:rPr>
              <a:t>Credential production</a:t>
            </a:r>
          </a:p>
          <a:p>
            <a:pPr marL="285750" indent="-285750">
              <a:buFontTx/>
              <a:buChar char="-"/>
            </a:pPr>
            <a:r>
              <a:rPr lang="en-US" dirty="0">
                <a:solidFill>
                  <a:srgbClr val="003144"/>
                </a:solidFill>
              </a:rPr>
              <a:t>Credential verification</a:t>
            </a:r>
          </a:p>
          <a:p>
            <a:pPr marL="285750" indent="-285750">
              <a:buFontTx/>
              <a:buChar char="-"/>
            </a:pPr>
            <a:r>
              <a:rPr lang="en-US" dirty="0">
                <a:solidFill>
                  <a:srgbClr val="003144"/>
                </a:solidFill>
              </a:rPr>
              <a:t>Reporting &amp; analysis</a:t>
            </a:r>
          </a:p>
        </p:txBody>
      </p:sp>
      <p:sp>
        <p:nvSpPr>
          <p:cNvPr id="24" name="Freeform 155"/>
          <p:cNvSpPr>
            <a:spLocks noEditPoints="1"/>
          </p:cNvSpPr>
          <p:nvPr/>
        </p:nvSpPr>
        <p:spPr bwMode="auto">
          <a:xfrm>
            <a:off x="2713552" y="965874"/>
            <a:ext cx="726647" cy="757079"/>
          </a:xfrm>
          <a:custGeom>
            <a:avLst/>
            <a:gdLst>
              <a:gd name="T0" fmla="*/ 353 w 356"/>
              <a:gd name="T1" fmla="*/ 366 h 368"/>
              <a:gd name="T2" fmla="*/ 6 w 356"/>
              <a:gd name="T3" fmla="*/ 368 h 368"/>
              <a:gd name="T4" fmla="*/ 0 w 356"/>
              <a:gd name="T5" fmla="*/ 358 h 368"/>
              <a:gd name="T6" fmla="*/ 10 w 356"/>
              <a:gd name="T7" fmla="*/ 348 h 368"/>
              <a:gd name="T8" fmla="*/ 355 w 356"/>
              <a:gd name="T9" fmla="*/ 355 h 368"/>
              <a:gd name="T10" fmla="*/ 14 w 356"/>
              <a:gd name="T11" fmla="*/ 326 h 368"/>
              <a:gd name="T12" fmla="*/ 333 w 356"/>
              <a:gd name="T13" fmla="*/ 332 h 368"/>
              <a:gd name="T14" fmla="*/ 343 w 356"/>
              <a:gd name="T15" fmla="*/ 322 h 368"/>
              <a:gd name="T16" fmla="*/ 337 w 356"/>
              <a:gd name="T17" fmla="*/ 312 h 368"/>
              <a:gd name="T18" fmla="*/ 16 w 356"/>
              <a:gd name="T19" fmla="*/ 315 h 368"/>
              <a:gd name="T20" fmla="*/ 8 w 356"/>
              <a:gd name="T21" fmla="*/ 110 h 368"/>
              <a:gd name="T22" fmla="*/ 11 w 356"/>
              <a:gd name="T23" fmla="*/ 101 h 368"/>
              <a:gd name="T24" fmla="*/ 40 w 356"/>
              <a:gd name="T25" fmla="*/ 82 h 368"/>
              <a:gd name="T26" fmla="*/ 107 w 356"/>
              <a:gd name="T27" fmla="*/ 42 h 368"/>
              <a:gd name="T28" fmla="*/ 165 w 356"/>
              <a:gd name="T29" fmla="*/ 6 h 368"/>
              <a:gd name="T30" fmla="*/ 180 w 356"/>
              <a:gd name="T31" fmla="*/ 0 h 368"/>
              <a:gd name="T32" fmla="*/ 216 w 356"/>
              <a:gd name="T33" fmla="*/ 21 h 368"/>
              <a:gd name="T34" fmla="*/ 285 w 356"/>
              <a:gd name="T35" fmla="*/ 64 h 368"/>
              <a:gd name="T36" fmla="*/ 336 w 356"/>
              <a:gd name="T37" fmla="*/ 95 h 368"/>
              <a:gd name="T38" fmla="*/ 347 w 356"/>
              <a:gd name="T39" fmla="*/ 106 h 368"/>
              <a:gd name="T40" fmla="*/ 344 w 356"/>
              <a:gd name="T41" fmla="*/ 118 h 368"/>
              <a:gd name="T42" fmla="*/ 15 w 356"/>
              <a:gd name="T43" fmla="*/ 119 h 368"/>
              <a:gd name="T44" fmla="*/ 155 w 356"/>
              <a:gd name="T45" fmla="*/ 66 h 368"/>
              <a:gd name="T46" fmla="*/ 189 w 356"/>
              <a:gd name="T47" fmla="*/ 86 h 368"/>
              <a:gd name="T48" fmla="*/ 189 w 356"/>
              <a:gd name="T49" fmla="*/ 46 h 368"/>
              <a:gd name="T50" fmla="*/ 155 w 356"/>
              <a:gd name="T51" fmla="*/ 66 h 368"/>
              <a:gd name="T52" fmla="*/ 39 w 356"/>
              <a:gd name="T53" fmla="*/ 278 h 368"/>
              <a:gd name="T54" fmla="*/ 41 w 356"/>
              <a:gd name="T55" fmla="*/ 288 h 368"/>
              <a:gd name="T56" fmla="*/ 98 w 356"/>
              <a:gd name="T57" fmla="*/ 292 h 368"/>
              <a:gd name="T58" fmla="*/ 108 w 356"/>
              <a:gd name="T59" fmla="*/ 282 h 368"/>
              <a:gd name="T60" fmla="*/ 101 w 356"/>
              <a:gd name="T61" fmla="*/ 272 h 368"/>
              <a:gd name="T62" fmla="*/ 98 w 356"/>
              <a:gd name="T63" fmla="*/ 160 h 368"/>
              <a:gd name="T64" fmla="*/ 108 w 356"/>
              <a:gd name="T65" fmla="*/ 150 h 368"/>
              <a:gd name="T66" fmla="*/ 103 w 356"/>
              <a:gd name="T67" fmla="*/ 140 h 368"/>
              <a:gd name="T68" fmla="*/ 42 w 356"/>
              <a:gd name="T69" fmla="*/ 141 h 368"/>
              <a:gd name="T70" fmla="*/ 38 w 356"/>
              <a:gd name="T71" fmla="*/ 150 h 368"/>
              <a:gd name="T72" fmla="*/ 48 w 356"/>
              <a:gd name="T73" fmla="*/ 160 h 368"/>
              <a:gd name="T74" fmla="*/ 153 w 356"/>
              <a:gd name="T75" fmla="*/ 272 h 368"/>
              <a:gd name="T76" fmla="*/ 143 w 356"/>
              <a:gd name="T77" fmla="*/ 281 h 368"/>
              <a:gd name="T78" fmla="*/ 148 w 356"/>
              <a:gd name="T79" fmla="*/ 290 h 368"/>
              <a:gd name="T80" fmla="*/ 206 w 356"/>
              <a:gd name="T81" fmla="*/ 291 h 368"/>
              <a:gd name="T82" fmla="*/ 213 w 356"/>
              <a:gd name="T83" fmla="*/ 281 h 368"/>
              <a:gd name="T84" fmla="*/ 203 w 356"/>
              <a:gd name="T85" fmla="*/ 272 h 368"/>
              <a:gd name="T86" fmla="*/ 206 w 356"/>
              <a:gd name="T87" fmla="*/ 159 h 368"/>
              <a:gd name="T88" fmla="*/ 213 w 356"/>
              <a:gd name="T89" fmla="*/ 149 h 368"/>
              <a:gd name="T90" fmla="*/ 205 w 356"/>
              <a:gd name="T91" fmla="*/ 140 h 368"/>
              <a:gd name="T92" fmla="*/ 145 w 356"/>
              <a:gd name="T93" fmla="*/ 143 h 368"/>
              <a:gd name="T94" fmla="*/ 144 w 356"/>
              <a:gd name="T95" fmla="*/ 153 h 368"/>
              <a:gd name="T96" fmla="*/ 155 w 356"/>
              <a:gd name="T97" fmla="*/ 160 h 368"/>
              <a:gd name="T98" fmla="*/ 254 w 356"/>
              <a:gd name="T99" fmla="*/ 272 h 368"/>
              <a:gd name="T100" fmla="*/ 248 w 356"/>
              <a:gd name="T101" fmla="*/ 282 h 368"/>
              <a:gd name="T102" fmla="*/ 256 w 356"/>
              <a:gd name="T103" fmla="*/ 291 h 368"/>
              <a:gd name="T104" fmla="*/ 314 w 356"/>
              <a:gd name="T105" fmla="*/ 289 h 368"/>
              <a:gd name="T106" fmla="*/ 316 w 356"/>
              <a:gd name="T107" fmla="*/ 278 h 368"/>
              <a:gd name="T108" fmla="*/ 304 w 356"/>
              <a:gd name="T109" fmla="*/ 272 h 368"/>
              <a:gd name="T110" fmla="*/ 314 w 356"/>
              <a:gd name="T111" fmla="*/ 157 h 368"/>
              <a:gd name="T112" fmla="*/ 316 w 356"/>
              <a:gd name="T113" fmla="*/ 145 h 368"/>
              <a:gd name="T114" fmla="*/ 259 w 356"/>
              <a:gd name="T115" fmla="*/ 140 h 368"/>
              <a:gd name="T116" fmla="*/ 248 w 356"/>
              <a:gd name="T117" fmla="*/ 147 h 368"/>
              <a:gd name="T118" fmla="*/ 251 w 356"/>
              <a:gd name="T119" fmla="*/ 157 h 368"/>
              <a:gd name="T120" fmla="*/ 259 w 356"/>
              <a:gd name="T121"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368">
                <a:moveTo>
                  <a:pt x="356" y="358"/>
                </a:moveTo>
                <a:lnTo>
                  <a:pt x="356" y="359"/>
                </a:lnTo>
                <a:lnTo>
                  <a:pt x="355" y="363"/>
                </a:lnTo>
                <a:lnTo>
                  <a:pt x="353" y="366"/>
                </a:lnTo>
                <a:lnTo>
                  <a:pt x="350" y="368"/>
                </a:lnTo>
                <a:lnTo>
                  <a:pt x="345" y="368"/>
                </a:lnTo>
                <a:lnTo>
                  <a:pt x="10" y="368"/>
                </a:lnTo>
                <a:lnTo>
                  <a:pt x="6" y="368"/>
                </a:lnTo>
                <a:lnTo>
                  <a:pt x="4" y="366"/>
                </a:lnTo>
                <a:lnTo>
                  <a:pt x="1" y="363"/>
                </a:lnTo>
                <a:lnTo>
                  <a:pt x="0" y="359"/>
                </a:lnTo>
                <a:lnTo>
                  <a:pt x="0" y="358"/>
                </a:lnTo>
                <a:lnTo>
                  <a:pt x="1" y="355"/>
                </a:lnTo>
                <a:lnTo>
                  <a:pt x="4" y="351"/>
                </a:lnTo>
                <a:lnTo>
                  <a:pt x="6" y="349"/>
                </a:lnTo>
                <a:lnTo>
                  <a:pt x="10" y="348"/>
                </a:lnTo>
                <a:lnTo>
                  <a:pt x="345" y="348"/>
                </a:lnTo>
                <a:lnTo>
                  <a:pt x="350" y="349"/>
                </a:lnTo>
                <a:lnTo>
                  <a:pt x="353" y="351"/>
                </a:lnTo>
                <a:lnTo>
                  <a:pt x="355" y="355"/>
                </a:lnTo>
                <a:lnTo>
                  <a:pt x="356" y="358"/>
                </a:lnTo>
                <a:close/>
                <a:moveTo>
                  <a:pt x="12" y="322"/>
                </a:moveTo>
                <a:lnTo>
                  <a:pt x="12" y="322"/>
                </a:lnTo>
                <a:lnTo>
                  <a:pt x="14" y="326"/>
                </a:lnTo>
                <a:lnTo>
                  <a:pt x="16" y="329"/>
                </a:lnTo>
                <a:lnTo>
                  <a:pt x="19" y="331"/>
                </a:lnTo>
                <a:lnTo>
                  <a:pt x="22" y="332"/>
                </a:lnTo>
                <a:lnTo>
                  <a:pt x="333" y="332"/>
                </a:lnTo>
                <a:lnTo>
                  <a:pt x="337" y="331"/>
                </a:lnTo>
                <a:lnTo>
                  <a:pt x="341" y="329"/>
                </a:lnTo>
                <a:lnTo>
                  <a:pt x="343" y="326"/>
                </a:lnTo>
                <a:lnTo>
                  <a:pt x="343" y="322"/>
                </a:lnTo>
                <a:lnTo>
                  <a:pt x="343" y="322"/>
                </a:lnTo>
                <a:lnTo>
                  <a:pt x="343" y="318"/>
                </a:lnTo>
                <a:lnTo>
                  <a:pt x="341" y="315"/>
                </a:lnTo>
                <a:lnTo>
                  <a:pt x="337" y="312"/>
                </a:lnTo>
                <a:lnTo>
                  <a:pt x="333" y="312"/>
                </a:lnTo>
                <a:lnTo>
                  <a:pt x="22" y="312"/>
                </a:lnTo>
                <a:lnTo>
                  <a:pt x="19" y="312"/>
                </a:lnTo>
                <a:lnTo>
                  <a:pt x="16" y="315"/>
                </a:lnTo>
                <a:lnTo>
                  <a:pt x="14" y="318"/>
                </a:lnTo>
                <a:lnTo>
                  <a:pt x="12" y="322"/>
                </a:lnTo>
                <a:close/>
                <a:moveTo>
                  <a:pt x="8" y="112"/>
                </a:moveTo>
                <a:lnTo>
                  <a:pt x="8" y="110"/>
                </a:lnTo>
                <a:lnTo>
                  <a:pt x="8" y="108"/>
                </a:lnTo>
                <a:lnTo>
                  <a:pt x="8" y="105"/>
                </a:lnTo>
                <a:lnTo>
                  <a:pt x="9" y="103"/>
                </a:lnTo>
                <a:lnTo>
                  <a:pt x="11" y="101"/>
                </a:lnTo>
                <a:lnTo>
                  <a:pt x="15" y="98"/>
                </a:lnTo>
                <a:lnTo>
                  <a:pt x="19" y="95"/>
                </a:lnTo>
                <a:lnTo>
                  <a:pt x="28" y="90"/>
                </a:lnTo>
                <a:lnTo>
                  <a:pt x="40" y="82"/>
                </a:lnTo>
                <a:lnTo>
                  <a:pt x="55" y="73"/>
                </a:lnTo>
                <a:lnTo>
                  <a:pt x="71" y="63"/>
                </a:lnTo>
                <a:lnTo>
                  <a:pt x="89" y="52"/>
                </a:lnTo>
                <a:lnTo>
                  <a:pt x="107" y="42"/>
                </a:lnTo>
                <a:lnTo>
                  <a:pt x="125" y="31"/>
                </a:lnTo>
                <a:lnTo>
                  <a:pt x="140" y="21"/>
                </a:lnTo>
                <a:lnTo>
                  <a:pt x="154" y="13"/>
                </a:lnTo>
                <a:lnTo>
                  <a:pt x="165" y="6"/>
                </a:lnTo>
                <a:lnTo>
                  <a:pt x="173" y="2"/>
                </a:lnTo>
                <a:lnTo>
                  <a:pt x="175" y="0"/>
                </a:lnTo>
                <a:lnTo>
                  <a:pt x="178" y="0"/>
                </a:lnTo>
                <a:lnTo>
                  <a:pt x="180" y="0"/>
                </a:lnTo>
                <a:lnTo>
                  <a:pt x="184" y="2"/>
                </a:lnTo>
                <a:lnTo>
                  <a:pt x="190" y="6"/>
                </a:lnTo>
                <a:lnTo>
                  <a:pt x="202" y="13"/>
                </a:lnTo>
                <a:lnTo>
                  <a:pt x="216" y="21"/>
                </a:lnTo>
                <a:lnTo>
                  <a:pt x="232" y="31"/>
                </a:lnTo>
                <a:lnTo>
                  <a:pt x="249" y="42"/>
                </a:lnTo>
                <a:lnTo>
                  <a:pt x="267" y="53"/>
                </a:lnTo>
                <a:lnTo>
                  <a:pt x="285" y="64"/>
                </a:lnTo>
                <a:lnTo>
                  <a:pt x="302" y="74"/>
                </a:lnTo>
                <a:lnTo>
                  <a:pt x="316" y="83"/>
                </a:lnTo>
                <a:lnTo>
                  <a:pt x="328" y="90"/>
                </a:lnTo>
                <a:lnTo>
                  <a:pt x="336" y="95"/>
                </a:lnTo>
                <a:lnTo>
                  <a:pt x="341" y="98"/>
                </a:lnTo>
                <a:lnTo>
                  <a:pt x="344" y="101"/>
                </a:lnTo>
                <a:lnTo>
                  <a:pt x="346" y="103"/>
                </a:lnTo>
                <a:lnTo>
                  <a:pt x="347" y="106"/>
                </a:lnTo>
                <a:lnTo>
                  <a:pt x="347" y="109"/>
                </a:lnTo>
                <a:lnTo>
                  <a:pt x="347" y="112"/>
                </a:lnTo>
                <a:lnTo>
                  <a:pt x="346" y="115"/>
                </a:lnTo>
                <a:lnTo>
                  <a:pt x="344" y="118"/>
                </a:lnTo>
                <a:lnTo>
                  <a:pt x="342" y="119"/>
                </a:lnTo>
                <a:lnTo>
                  <a:pt x="337" y="120"/>
                </a:lnTo>
                <a:lnTo>
                  <a:pt x="18" y="120"/>
                </a:lnTo>
                <a:lnTo>
                  <a:pt x="15" y="119"/>
                </a:lnTo>
                <a:lnTo>
                  <a:pt x="11" y="118"/>
                </a:lnTo>
                <a:lnTo>
                  <a:pt x="9" y="115"/>
                </a:lnTo>
                <a:lnTo>
                  <a:pt x="8" y="112"/>
                </a:lnTo>
                <a:close/>
                <a:moveTo>
                  <a:pt x="155" y="66"/>
                </a:moveTo>
                <a:lnTo>
                  <a:pt x="158" y="78"/>
                </a:lnTo>
                <a:lnTo>
                  <a:pt x="166" y="86"/>
                </a:lnTo>
                <a:lnTo>
                  <a:pt x="178" y="90"/>
                </a:lnTo>
                <a:lnTo>
                  <a:pt x="189" y="86"/>
                </a:lnTo>
                <a:lnTo>
                  <a:pt x="198" y="78"/>
                </a:lnTo>
                <a:lnTo>
                  <a:pt x="200" y="66"/>
                </a:lnTo>
                <a:lnTo>
                  <a:pt x="198" y="54"/>
                </a:lnTo>
                <a:lnTo>
                  <a:pt x="189" y="46"/>
                </a:lnTo>
                <a:lnTo>
                  <a:pt x="178" y="43"/>
                </a:lnTo>
                <a:lnTo>
                  <a:pt x="166" y="46"/>
                </a:lnTo>
                <a:lnTo>
                  <a:pt x="158" y="54"/>
                </a:lnTo>
                <a:lnTo>
                  <a:pt x="155" y="66"/>
                </a:lnTo>
                <a:close/>
                <a:moveTo>
                  <a:pt x="48" y="272"/>
                </a:moveTo>
                <a:lnTo>
                  <a:pt x="45" y="272"/>
                </a:lnTo>
                <a:lnTo>
                  <a:pt x="41" y="275"/>
                </a:lnTo>
                <a:lnTo>
                  <a:pt x="39" y="278"/>
                </a:lnTo>
                <a:lnTo>
                  <a:pt x="38" y="281"/>
                </a:lnTo>
                <a:lnTo>
                  <a:pt x="38" y="282"/>
                </a:lnTo>
                <a:lnTo>
                  <a:pt x="39" y="286"/>
                </a:lnTo>
                <a:lnTo>
                  <a:pt x="41" y="288"/>
                </a:lnTo>
                <a:lnTo>
                  <a:pt x="44" y="290"/>
                </a:lnTo>
                <a:lnTo>
                  <a:pt x="47" y="291"/>
                </a:lnTo>
                <a:lnTo>
                  <a:pt x="50" y="292"/>
                </a:lnTo>
                <a:lnTo>
                  <a:pt x="98" y="292"/>
                </a:lnTo>
                <a:lnTo>
                  <a:pt x="101" y="291"/>
                </a:lnTo>
                <a:lnTo>
                  <a:pt x="105" y="289"/>
                </a:lnTo>
                <a:lnTo>
                  <a:pt x="107" y="286"/>
                </a:lnTo>
                <a:lnTo>
                  <a:pt x="108" y="282"/>
                </a:lnTo>
                <a:lnTo>
                  <a:pt x="108" y="281"/>
                </a:lnTo>
                <a:lnTo>
                  <a:pt x="107" y="278"/>
                </a:lnTo>
                <a:lnTo>
                  <a:pt x="105" y="275"/>
                </a:lnTo>
                <a:lnTo>
                  <a:pt x="101" y="272"/>
                </a:lnTo>
                <a:lnTo>
                  <a:pt x="98" y="272"/>
                </a:lnTo>
                <a:lnTo>
                  <a:pt x="95" y="272"/>
                </a:lnTo>
                <a:lnTo>
                  <a:pt x="95" y="160"/>
                </a:lnTo>
                <a:lnTo>
                  <a:pt x="98" y="160"/>
                </a:lnTo>
                <a:lnTo>
                  <a:pt x="101" y="159"/>
                </a:lnTo>
                <a:lnTo>
                  <a:pt x="105" y="157"/>
                </a:lnTo>
                <a:lnTo>
                  <a:pt x="107" y="153"/>
                </a:lnTo>
                <a:lnTo>
                  <a:pt x="108" y="150"/>
                </a:lnTo>
                <a:lnTo>
                  <a:pt x="108" y="149"/>
                </a:lnTo>
                <a:lnTo>
                  <a:pt x="107" y="145"/>
                </a:lnTo>
                <a:lnTo>
                  <a:pt x="105" y="142"/>
                </a:lnTo>
                <a:lnTo>
                  <a:pt x="103" y="140"/>
                </a:lnTo>
                <a:lnTo>
                  <a:pt x="100" y="140"/>
                </a:lnTo>
                <a:lnTo>
                  <a:pt x="50" y="140"/>
                </a:lnTo>
                <a:lnTo>
                  <a:pt x="46" y="140"/>
                </a:lnTo>
                <a:lnTo>
                  <a:pt x="42" y="141"/>
                </a:lnTo>
                <a:lnTo>
                  <a:pt x="40" y="143"/>
                </a:lnTo>
                <a:lnTo>
                  <a:pt x="39" y="147"/>
                </a:lnTo>
                <a:lnTo>
                  <a:pt x="38" y="149"/>
                </a:lnTo>
                <a:lnTo>
                  <a:pt x="38" y="150"/>
                </a:lnTo>
                <a:lnTo>
                  <a:pt x="39" y="153"/>
                </a:lnTo>
                <a:lnTo>
                  <a:pt x="41" y="157"/>
                </a:lnTo>
                <a:lnTo>
                  <a:pt x="45" y="159"/>
                </a:lnTo>
                <a:lnTo>
                  <a:pt x="48" y="160"/>
                </a:lnTo>
                <a:lnTo>
                  <a:pt x="50" y="160"/>
                </a:lnTo>
                <a:lnTo>
                  <a:pt x="50" y="272"/>
                </a:lnTo>
                <a:lnTo>
                  <a:pt x="48" y="272"/>
                </a:lnTo>
                <a:close/>
                <a:moveTo>
                  <a:pt x="153" y="272"/>
                </a:moveTo>
                <a:lnTo>
                  <a:pt x="149" y="272"/>
                </a:lnTo>
                <a:lnTo>
                  <a:pt x="146" y="275"/>
                </a:lnTo>
                <a:lnTo>
                  <a:pt x="144" y="278"/>
                </a:lnTo>
                <a:lnTo>
                  <a:pt x="143" y="281"/>
                </a:lnTo>
                <a:lnTo>
                  <a:pt x="143" y="282"/>
                </a:lnTo>
                <a:lnTo>
                  <a:pt x="144" y="286"/>
                </a:lnTo>
                <a:lnTo>
                  <a:pt x="146" y="288"/>
                </a:lnTo>
                <a:lnTo>
                  <a:pt x="148" y="290"/>
                </a:lnTo>
                <a:lnTo>
                  <a:pt x="152" y="291"/>
                </a:lnTo>
                <a:lnTo>
                  <a:pt x="155" y="292"/>
                </a:lnTo>
                <a:lnTo>
                  <a:pt x="203" y="292"/>
                </a:lnTo>
                <a:lnTo>
                  <a:pt x="206" y="291"/>
                </a:lnTo>
                <a:lnTo>
                  <a:pt x="209" y="289"/>
                </a:lnTo>
                <a:lnTo>
                  <a:pt x="212" y="286"/>
                </a:lnTo>
                <a:lnTo>
                  <a:pt x="213" y="282"/>
                </a:lnTo>
                <a:lnTo>
                  <a:pt x="213" y="281"/>
                </a:lnTo>
                <a:lnTo>
                  <a:pt x="212" y="278"/>
                </a:lnTo>
                <a:lnTo>
                  <a:pt x="209" y="275"/>
                </a:lnTo>
                <a:lnTo>
                  <a:pt x="206" y="272"/>
                </a:lnTo>
                <a:lnTo>
                  <a:pt x="203" y="272"/>
                </a:lnTo>
                <a:lnTo>
                  <a:pt x="199" y="272"/>
                </a:lnTo>
                <a:lnTo>
                  <a:pt x="199" y="160"/>
                </a:lnTo>
                <a:lnTo>
                  <a:pt x="203" y="160"/>
                </a:lnTo>
                <a:lnTo>
                  <a:pt x="206" y="159"/>
                </a:lnTo>
                <a:lnTo>
                  <a:pt x="209" y="157"/>
                </a:lnTo>
                <a:lnTo>
                  <a:pt x="212" y="153"/>
                </a:lnTo>
                <a:lnTo>
                  <a:pt x="213" y="150"/>
                </a:lnTo>
                <a:lnTo>
                  <a:pt x="213" y="149"/>
                </a:lnTo>
                <a:lnTo>
                  <a:pt x="212" y="145"/>
                </a:lnTo>
                <a:lnTo>
                  <a:pt x="210" y="142"/>
                </a:lnTo>
                <a:lnTo>
                  <a:pt x="207" y="140"/>
                </a:lnTo>
                <a:lnTo>
                  <a:pt x="205" y="140"/>
                </a:lnTo>
                <a:lnTo>
                  <a:pt x="155" y="140"/>
                </a:lnTo>
                <a:lnTo>
                  <a:pt x="150" y="140"/>
                </a:lnTo>
                <a:lnTo>
                  <a:pt x="147" y="141"/>
                </a:lnTo>
                <a:lnTo>
                  <a:pt x="145" y="143"/>
                </a:lnTo>
                <a:lnTo>
                  <a:pt x="144" y="147"/>
                </a:lnTo>
                <a:lnTo>
                  <a:pt x="143" y="149"/>
                </a:lnTo>
                <a:lnTo>
                  <a:pt x="143" y="150"/>
                </a:lnTo>
                <a:lnTo>
                  <a:pt x="144" y="153"/>
                </a:lnTo>
                <a:lnTo>
                  <a:pt x="146" y="157"/>
                </a:lnTo>
                <a:lnTo>
                  <a:pt x="149" y="159"/>
                </a:lnTo>
                <a:lnTo>
                  <a:pt x="153" y="160"/>
                </a:lnTo>
                <a:lnTo>
                  <a:pt x="155" y="160"/>
                </a:lnTo>
                <a:lnTo>
                  <a:pt x="155" y="272"/>
                </a:lnTo>
                <a:lnTo>
                  <a:pt x="153" y="272"/>
                </a:lnTo>
                <a:close/>
                <a:moveTo>
                  <a:pt x="257" y="272"/>
                </a:moveTo>
                <a:lnTo>
                  <a:pt x="254" y="272"/>
                </a:lnTo>
                <a:lnTo>
                  <a:pt x="251" y="275"/>
                </a:lnTo>
                <a:lnTo>
                  <a:pt x="248" y="278"/>
                </a:lnTo>
                <a:lnTo>
                  <a:pt x="248" y="281"/>
                </a:lnTo>
                <a:lnTo>
                  <a:pt x="248" y="282"/>
                </a:lnTo>
                <a:lnTo>
                  <a:pt x="248" y="286"/>
                </a:lnTo>
                <a:lnTo>
                  <a:pt x="251" y="288"/>
                </a:lnTo>
                <a:lnTo>
                  <a:pt x="253" y="290"/>
                </a:lnTo>
                <a:lnTo>
                  <a:pt x="256" y="291"/>
                </a:lnTo>
                <a:lnTo>
                  <a:pt x="259" y="292"/>
                </a:lnTo>
                <a:lnTo>
                  <a:pt x="307" y="292"/>
                </a:lnTo>
                <a:lnTo>
                  <a:pt x="312" y="291"/>
                </a:lnTo>
                <a:lnTo>
                  <a:pt x="314" y="289"/>
                </a:lnTo>
                <a:lnTo>
                  <a:pt x="316" y="286"/>
                </a:lnTo>
                <a:lnTo>
                  <a:pt x="317" y="282"/>
                </a:lnTo>
                <a:lnTo>
                  <a:pt x="317" y="281"/>
                </a:lnTo>
                <a:lnTo>
                  <a:pt x="316" y="278"/>
                </a:lnTo>
                <a:lnTo>
                  <a:pt x="314" y="275"/>
                </a:lnTo>
                <a:lnTo>
                  <a:pt x="312" y="272"/>
                </a:lnTo>
                <a:lnTo>
                  <a:pt x="307" y="272"/>
                </a:lnTo>
                <a:lnTo>
                  <a:pt x="304" y="272"/>
                </a:lnTo>
                <a:lnTo>
                  <a:pt x="304" y="160"/>
                </a:lnTo>
                <a:lnTo>
                  <a:pt x="307" y="160"/>
                </a:lnTo>
                <a:lnTo>
                  <a:pt x="312" y="159"/>
                </a:lnTo>
                <a:lnTo>
                  <a:pt x="314" y="157"/>
                </a:lnTo>
                <a:lnTo>
                  <a:pt x="316" y="153"/>
                </a:lnTo>
                <a:lnTo>
                  <a:pt x="317" y="150"/>
                </a:lnTo>
                <a:lnTo>
                  <a:pt x="317" y="149"/>
                </a:lnTo>
                <a:lnTo>
                  <a:pt x="316" y="145"/>
                </a:lnTo>
                <a:lnTo>
                  <a:pt x="315" y="142"/>
                </a:lnTo>
                <a:lnTo>
                  <a:pt x="312" y="140"/>
                </a:lnTo>
                <a:lnTo>
                  <a:pt x="310" y="140"/>
                </a:lnTo>
                <a:lnTo>
                  <a:pt x="259" y="140"/>
                </a:lnTo>
                <a:lnTo>
                  <a:pt x="256" y="140"/>
                </a:lnTo>
                <a:lnTo>
                  <a:pt x="253" y="141"/>
                </a:lnTo>
                <a:lnTo>
                  <a:pt x="249" y="143"/>
                </a:lnTo>
                <a:lnTo>
                  <a:pt x="248" y="147"/>
                </a:lnTo>
                <a:lnTo>
                  <a:pt x="248" y="149"/>
                </a:lnTo>
                <a:lnTo>
                  <a:pt x="248" y="150"/>
                </a:lnTo>
                <a:lnTo>
                  <a:pt x="248" y="153"/>
                </a:lnTo>
                <a:lnTo>
                  <a:pt x="251" y="157"/>
                </a:lnTo>
                <a:lnTo>
                  <a:pt x="254" y="159"/>
                </a:lnTo>
                <a:lnTo>
                  <a:pt x="257" y="160"/>
                </a:lnTo>
                <a:lnTo>
                  <a:pt x="259" y="160"/>
                </a:lnTo>
                <a:lnTo>
                  <a:pt x="259" y="272"/>
                </a:lnTo>
                <a:lnTo>
                  <a:pt x="257" y="272"/>
                </a:lnTo>
                <a:close/>
              </a:path>
            </a:pathLst>
          </a:custGeom>
          <a:solidFill>
            <a:srgbClr val="05304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pic>
        <p:nvPicPr>
          <p:cNvPr id="19" name="Picture 2" descr="C:\Users\dugan\AppData\Local\Temp\1\SNAGHTML1fad716.PNG">
            <a:extLst>
              <a:ext uri="{FF2B5EF4-FFF2-40B4-BE49-F238E27FC236}">
                <a16:creationId xmlns:a16="http://schemas.microsoft.com/office/drawing/2014/main" xmlns="" id="{46289CF0-6B10-2C42-8403-246167F80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667" y="1711729"/>
            <a:ext cx="1165205" cy="1351246"/>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259428" y="4654359"/>
            <a:ext cx="6860776" cy="1284874"/>
            <a:chOff x="-2077274" y="4611442"/>
            <a:chExt cx="6860776" cy="1143382"/>
          </a:xfrm>
        </p:grpSpPr>
        <p:sp>
          <p:nvSpPr>
            <p:cNvPr id="15" name="Rounded Rectangle 14"/>
            <p:cNvSpPr/>
            <p:nvPr/>
          </p:nvSpPr>
          <p:spPr>
            <a:xfrm>
              <a:off x="-2077274" y="4611442"/>
              <a:ext cx="6860776" cy="1143382"/>
            </a:xfrm>
            <a:prstGeom prst="roundRect">
              <a:avLst>
                <a:gd name="adj" fmla="val 9072"/>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r"/>
              <a:endParaRPr lang="en-US" sz="1600" dirty="0">
                <a:solidFill>
                  <a:srgbClr val="003144"/>
                </a:solidFill>
              </a:endParaRPr>
            </a:p>
          </p:txBody>
        </p:sp>
        <p:sp>
          <p:nvSpPr>
            <p:cNvPr id="20" name="Rounded Rectangle 19"/>
            <p:cNvSpPr/>
            <p:nvPr/>
          </p:nvSpPr>
          <p:spPr>
            <a:xfrm>
              <a:off x="-1666928" y="4652939"/>
              <a:ext cx="5987254" cy="1074760"/>
            </a:xfrm>
            <a:prstGeom prst="roundRect">
              <a:avLst>
                <a:gd name="adj" fmla="val 3864"/>
              </a:avLst>
            </a:prstGeom>
            <a:noFill/>
            <a:ln>
              <a:noFill/>
            </a:ln>
            <a:effectLst/>
          </p:spPr>
          <p:style>
            <a:lnRef idx="1">
              <a:schemeClr val="accent1"/>
            </a:lnRef>
            <a:fillRef idx="3">
              <a:schemeClr val="accent1"/>
            </a:fillRef>
            <a:effectRef idx="2">
              <a:schemeClr val="accent1"/>
            </a:effectRef>
            <a:fontRef idx="minor">
              <a:schemeClr val="lt1"/>
            </a:fontRef>
          </p:style>
          <p:txBody>
            <a:bodyPr numCol="2" spcCol="182880" rtlCol="0" anchor="t"/>
            <a:lstStyle/>
            <a:p>
              <a:r>
                <a:rPr lang="en-US" dirty="0">
                  <a:solidFill>
                    <a:srgbClr val="FFFFFF"/>
                  </a:solidFill>
                </a:rPr>
                <a:t> Multi Dimensional:</a:t>
              </a:r>
            </a:p>
            <a:p>
              <a:pPr marL="285750" indent="-285750">
                <a:buFontTx/>
                <a:buChar char="-"/>
              </a:pPr>
              <a:r>
                <a:rPr lang="en-US" dirty="0">
                  <a:solidFill>
                    <a:srgbClr val="FFFFFF"/>
                  </a:solidFill>
                </a:rPr>
                <a:t>Pathways</a:t>
              </a:r>
            </a:p>
            <a:p>
              <a:pPr marL="285750" indent="-285750">
                <a:buFontTx/>
                <a:buChar char="-"/>
              </a:pPr>
              <a:r>
                <a:rPr lang="en-US" dirty="0">
                  <a:solidFill>
                    <a:srgbClr val="FFFFFF"/>
                  </a:solidFill>
                </a:rPr>
                <a:t>Program insights</a:t>
              </a:r>
            </a:p>
            <a:p>
              <a:pPr marL="285750" indent="-285750">
                <a:buFontTx/>
                <a:buChar char="-"/>
              </a:pPr>
              <a:endParaRPr lang="en-US" dirty="0">
                <a:solidFill>
                  <a:srgbClr val="FFFFFF"/>
                </a:solidFill>
              </a:endParaRPr>
            </a:p>
            <a:p>
              <a:pPr marL="285750" indent="-285750">
                <a:buFontTx/>
                <a:buChar char="-"/>
              </a:pPr>
              <a:r>
                <a:rPr lang="en-US" dirty="0">
                  <a:solidFill>
                    <a:srgbClr val="FFFFFF"/>
                  </a:solidFill>
                </a:rPr>
                <a:t>Student optimization</a:t>
              </a:r>
            </a:p>
            <a:p>
              <a:pPr marL="285750" indent="-285750">
                <a:buFontTx/>
                <a:buChar char="-"/>
              </a:pPr>
              <a:r>
                <a:rPr lang="en-US" dirty="0">
                  <a:solidFill>
                    <a:srgbClr val="FFFFFF"/>
                  </a:solidFill>
                </a:rPr>
                <a:t>ROI investment</a:t>
              </a:r>
            </a:p>
          </p:txBody>
        </p:sp>
      </p:grpSp>
    </p:spTree>
    <p:extLst>
      <p:ext uri="{BB962C8B-B14F-4D97-AF65-F5344CB8AC3E}">
        <p14:creationId xmlns:p14="http://schemas.microsoft.com/office/powerpoint/2010/main" val="3852076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6"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How Can We Help You Reach Your Goals?</a:t>
            </a:r>
            <a:endParaRPr lang="en-US" dirty="0"/>
          </a:p>
        </p:txBody>
      </p:sp>
      <p:sp>
        <p:nvSpPr>
          <p:cNvPr id="7" name="Content Placeholder 6"/>
          <p:cNvSpPr>
            <a:spLocks noGrp="1"/>
          </p:cNvSpPr>
          <p:nvPr>
            <p:ph idx="1"/>
          </p:nvPr>
        </p:nvSpPr>
        <p:spPr>
          <a:xfrm>
            <a:off x="457200" y="2027583"/>
            <a:ext cx="8229600" cy="3958352"/>
          </a:xfrm>
        </p:spPr>
        <p:txBody>
          <a:bodyPr>
            <a:normAutofit/>
          </a:bodyPr>
          <a:lstStyle/>
          <a:p>
            <a:r>
              <a:rPr lang="en-US" sz="2800" dirty="0" smtClean="0"/>
              <a:t>Get the most benefit from the Clearinghouse services by using them all</a:t>
            </a:r>
          </a:p>
          <a:p>
            <a:r>
              <a:rPr lang="en-US" sz="2800" dirty="0" smtClean="0"/>
              <a:t>Are there any services that your school is not yet using? </a:t>
            </a:r>
          </a:p>
          <a:p>
            <a:r>
              <a:rPr lang="en-US" sz="2800" dirty="0" smtClean="0"/>
              <a:t>Would you like more information on any features of current services?</a:t>
            </a:r>
            <a:endParaRPr lang="en-US" sz="2800" dirty="0"/>
          </a:p>
        </p:txBody>
      </p:sp>
    </p:spTree>
    <p:extLst>
      <p:ext uri="{BB962C8B-B14F-4D97-AF65-F5344CB8AC3E}">
        <p14:creationId xmlns:p14="http://schemas.microsoft.com/office/powerpoint/2010/main" val="1729487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5"/>
          <p:cNvSpPr>
            <a:spLocks noGrp="1"/>
          </p:cNvSpPr>
          <p:nvPr>
            <p:ph type="title"/>
          </p:nvPr>
        </p:nvSpPr>
        <p:spPr/>
        <p:txBody>
          <a:bodyPr>
            <a:normAutofit fontScale="90000"/>
          </a:bodyPr>
          <a:lstStyle/>
          <a:p>
            <a:pPr>
              <a:lnSpc>
                <a:spcPct val="100000"/>
              </a:lnSpc>
            </a:pPr>
            <a:r>
              <a:rPr lang="en-US" sz="4000" dirty="0" smtClean="0"/>
              <a:t>Help Us Help You: </a:t>
            </a:r>
            <a:br>
              <a:rPr lang="en-US" sz="4000" dirty="0" smtClean="0"/>
            </a:br>
            <a:r>
              <a:rPr lang="en-US" sz="4000" dirty="0" smtClean="0"/>
              <a:t/>
            </a:r>
            <a:br>
              <a:rPr lang="en-US" sz="4000" dirty="0" smtClean="0"/>
            </a:br>
            <a:r>
              <a:rPr lang="en-US" sz="2700" b="0" dirty="0" smtClean="0"/>
              <a:t>Share what you learned today with others on your campus</a:t>
            </a:r>
            <a:br>
              <a:rPr lang="en-US" sz="2700" b="0" dirty="0" smtClean="0"/>
            </a:br>
            <a:r>
              <a:rPr lang="en-US" sz="2700" i="1" dirty="0" smtClean="0"/>
              <a:t>and</a:t>
            </a:r>
            <a:r>
              <a:rPr lang="en-US" sz="2700" b="0" dirty="0" smtClean="0"/>
              <a:t> </a:t>
            </a:r>
            <a:br>
              <a:rPr lang="en-US" sz="2700" b="0" dirty="0" smtClean="0"/>
            </a:br>
            <a:r>
              <a:rPr lang="en-US" sz="2700" b="0" dirty="0" smtClean="0"/>
              <a:t>reach out to your Regional Director, </a:t>
            </a:r>
            <a:br>
              <a:rPr lang="en-US" sz="2700" b="0" dirty="0" smtClean="0"/>
            </a:br>
            <a:r>
              <a:rPr lang="en-US" sz="2700" b="0" dirty="0" smtClean="0"/>
              <a:t>to schedule an individual review</a:t>
            </a:r>
            <a:endParaRPr lang="en-US" sz="2700" b="0" dirty="0"/>
          </a:p>
        </p:txBody>
      </p:sp>
      <p:sp>
        <p:nvSpPr>
          <p:cNvPr id="2" name="Slide Number Placeholder 1"/>
          <p:cNvSpPr>
            <a:spLocks noGrp="1"/>
          </p:cNvSpPr>
          <p:nvPr>
            <p:ph type="sldNum" sz="quarter" idx="11"/>
          </p:nvPr>
        </p:nvSpPr>
        <p:spPr/>
        <p:txBody>
          <a:bodyPr/>
          <a:lstStyle/>
          <a:p>
            <a:fld id="{114AA880-58C2-F143-AB9C-BE7C7816A5B0}" type="slidenum">
              <a:rPr lang="en-US" smtClean="0">
                <a:solidFill>
                  <a:srgbClr val="F2F2F2"/>
                </a:solidFill>
              </a:rPr>
              <a:pPr/>
              <a:t>53</a:t>
            </a:fld>
            <a:endParaRPr lang="en-US" dirty="0">
              <a:solidFill>
                <a:srgbClr val="F2F2F2"/>
              </a:solidFill>
            </a:endParaRPr>
          </a:p>
        </p:txBody>
      </p:sp>
    </p:spTree>
    <p:extLst>
      <p:ext uri="{BB962C8B-B14F-4D97-AF65-F5344CB8AC3E}">
        <p14:creationId xmlns:p14="http://schemas.microsoft.com/office/powerpoint/2010/main" val="1178570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216073"/>
          </a:xfrm>
          <a:prstGeom prst="rect">
            <a:avLst/>
          </a:prstGeom>
        </p:spPr>
      </p:pic>
      <p:sp>
        <p:nvSpPr>
          <p:cNvPr id="7" name="Rectangle 6"/>
          <p:cNvSpPr/>
          <p:nvPr/>
        </p:nvSpPr>
        <p:spPr>
          <a:xfrm>
            <a:off x="0" y="3036281"/>
            <a:ext cx="9144000" cy="1693541"/>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sp>
        <p:nvSpPr>
          <p:cNvPr id="8" name="Title 1"/>
          <p:cNvSpPr>
            <a:spLocks noGrp="1"/>
          </p:cNvSpPr>
          <p:nvPr>
            <p:ph type="title" idx="4294967295"/>
          </p:nvPr>
        </p:nvSpPr>
        <p:spPr>
          <a:xfrm>
            <a:off x="387350" y="3438552"/>
            <a:ext cx="8756650" cy="444500"/>
          </a:xfrm>
        </p:spPr>
        <p:txBody>
          <a:bodyPr>
            <a:normAutofit fontScale="90000"/>
          </a:bodyPr>
          <a:lstStyle/>
          <a:p>
            <a:pPr algn="ctr"/>
            <a:r>
              <a:rPr lang="en-US" dirty="0">
                <a:solidFill>
                  <a:srgbClr val="003144"/>
                </a:solidFill>
              </a:rPr>
              <a:t>The World of Financial Aid </a:t>
            </a:r>
            <a:r>
              <a:rPr lang="en-US" dirty="0">
                <a:solidFill>
                  <a:srgbClr val="C76725"/>
                </a:solidFill>
              </a:rPr>
              <a:t>Before</a:t>
            </a:r>
            <a:r>
              <a:rPr lang="en-US" dirty="0">
                <a:solidFill>
                  <a:srgbClr val="003144"/>
                </a:solidFill>
              </a:rPr>
              <a:t/>
            </a:r>
            <a:br>
              <a:rPr lang="en-US" dirty="0">
                <a:solidFill>
                  <a:srgbClr val="003144"/>
                </a:solidFill>
              </a:rPr>
            </a:br>
            <a:r>
              <a:rPr lang="en-US" dirty="0">
                <a:solidFill>
                  <a:srgbClr val="003144"/>
                </a:solidFill>
              </a:rPr>
              <a:t>the Clearinghouse</a:t>
            </a:r>
          </a:p>
        </p:txBody>
      </p:sp>
      <p:sp>
        <p:nvSpPr>
          <p:cNvPr id="55" name="TextBox 54"/>
          <p:cNvSpPr txBox="1"/>
          <p:nvPr/>
        </p:nvSpPr>
        <p:spPr>
          <a:xfrm>
            <a:off x="0" y="4146966"/>
            <a:ext cx="9143999" cy="400110"/>
          </a:xfrm>
          <a:prstGeom prst="rect">
            <a:avLst/>
          </a:prstGeom>
          <a:noFill/>
          <a:ln>
            <a:noFill/>
          </a:ln>
        </p:spPr>
        <p:txBody>
          <a:bodyPr wrap="square" rtlCol="0">
            <a:spAutoFit/>
          </a:bodyPr>
          <a:lstStyle/>
          <a:p>
            <a:pPr algn="ctr" defTabSz="685800" fontAlgn="base">
              <a:spcBef>
                <a:spcPct val="0"/>
              </a:spcBef>
              <a:spcAft>
                <a:spcPct val="0"/>
              </a:spcAft>
            </a:pPr>
            <a:r>
              <a:rPr lang="en-US" sz="2000" dirty="0">
                <a:solidFill>
                  <a:srgbClr val="A33B2E"/>
                </a:solidFill>
                <a:cs typeface="Arial" pitchFamily="34" charset="0"/>
              </a:rPr>
              <a:t>Students and institutions suffered</a:t>
            </a:r>
          </a:p>
        </p:txBody>
      </p:sp>
    </p:spTree>
    <p:extLst>
      <p:ext uri="{BB962C8B-B14F-4D97-AF65-F5344CB8AC3E}">
        <p14:creationId xmlns:p14="http://schemas.microsoft.com/office/powerpoint/2010/main" val="2270765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6" name="Straight Arrow Connector 135"/>
          <p:cNvCxnSpPr/>
          <p:nvPr/>
        </p:nvCxnSpPr>
        <p:spPr>
          <a:xfrm flipV="1">
            <a:off x="1925749" y="2557559"/>
            <a:ext cx="1903995" cy="826347"/>
          </a:xfrm>
          <a:prstGeom prst="straightConnector1">
            <a:avLst/>
          </a:prstGeom>
          <a:ln w="28575">
            <a:solidFill>
              <a:srgbClr val="597D3B"/>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flipH="1" flipV="1">
            <a:off x="2790233" y="2446183"/>
            <a:ext cx="1554433" cy="976866"/>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flipV="1">
            <a:off x="2579949" y="2692149"/>
            <a:ext cx="1059142" cy="1896073"/>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4224773" y="2723119"/>
            <a:ext cx="260337" cy="1690801"/>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2889992" y="2806844"/>
            <a:ext cx="1418632" cy="1754754"/>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714893" y="2568696"/>
            <a:ext cx="1186778" cy="1807375"/>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1973215" y="2702597"/>
            <a:ext cx="2008659" cy="749908"/>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6284793" y="1706726"/>
            <a:ext cx="2434248" cy="3000821"/>
          </a:xfrm>
          <a:prstGeom prst="rect">
            <a:avLst/>
          </a:prstGeom>
          <a:solidFill>
            <a:schemeClr val="tx2">
              <a:alpha val="17000"/>
            </a:schemeClr>
          </a:solidFill>
        </p:spPr>
        <p:txBody>
          <a:bodyPr wrap="square" rtlCol="0">
            <a:spAutoFit/>
          </a:bodyPr>
          <a:lstStyle/>
          <a:p>
            <a:pPr algn="ctr" defTabSz="685800" fontAlgn="base">
              <a:spcBef>
                <a:spcPct val="0"/>
              </a:spcBef>
              <a:spcAft>
                <a:spcPts val="600"/>
              </a:spcAft>
            </a:pPr>
            <a:r>
              <a:rPr lang="en-US" sz="2400" b="1" u="sng" dirty="0" smtClean="0">
                <a:solidFill>
                  <a:srgbClr val="003144"/>
                </a:solidFill>
              </a:rPr>
              <a:t>Issues:</a:t>
            </a:r>
          </a:p>
          <a:p>
            <a:pPr algn="ctr" defTabSz="685800" fontAlgn="base">
              <a:lnSpc>
                <a:spcPct val="150000"/>
              </a:lnSpc>
              <a:spcBef>
                <a:spcPct val="0"/>
              </a:spcBef>
              <a:spcAft>
                <a:spcPts val="300"/>
              </a:spcAft>
            </a:pPr>
            <a:r>
              <a:rPr lang="en-US" sz="2000" dirty="0" smtClean="0">
                <a:solidFill>
                  <a:srgbClr val="A33B2E"/>
                </a:solidFill>
              </a:rPr>
              <a:t>Paper-Driven</a:t>
            </a:r>
            <a:endParaRPr lang="en-US" sz="2000" dirty="0">
              <a:solidFill>
                <a:srgbClr val="A33B2E"/>
              </a:solidFill>
            </a:endParaRPr>
          </a:p>
          <a:p>
            <a:pPr algn="ctr" defTabSz="685800" fontAlgn="base">
              <a:lnSpc>
                <a:spcPct val="150000"/>
              </a:lnSpc>
              <a:spcBef>
                <a:spcPct val="0"/>
              </a:spcBef>
              <a:spcAft>
                <a:spcPts val="300"/>
              </a:spcAft>
            </a:pPr>
            <a:r>
              <a:rPr lang="en-US" sz="2000" dirty="0" smtClean="0">
                <a:solidFill>
                  <a:srgbClr val="A33B2E"/>
                </a:solidFill>
              </a:rPr>
              <a:t>Expensive</a:t>
            </a:r>
            <a:endParaRPr lang="en-US" sz="2000" dirty="0">
              <a:solidFill>
                <a:srgbClr val="A33B2E"/>
              </a:solidFill>
            </a:endParaRPr>
          </a:p>
          <a:p>
            <a:pPr algn="ctr" defTabSz="685800" fontAlgn="base">
              <a:lnSpc>
                <a:spcPct val="150000"/>
              </a:lnSpc>
              <a:spcBef>
                <a:spcPct val="0"/>
              </a:spcBef>
              <a:spcAft>
                <a:spcPts val="300"/>
              </a:spcAft>
            </a:pPr>
            <a:r>
              <a:rPr lang="en-US" sz="2000" dirty="0" smtClean="0">
                <a:solidFill>
                  <a:srgbClr val="A33B2E"/>
                </a:solidFill>
              </a:rPr>
              <a:t>False Positives</a:t>
            </a:r>
          </a:p>
          <a:p>
            <a:pPr algn="ctr" defTabSz="685800" fontAlgn="base">
              <a:lnSpc>
                <a:spcPct val="150000"/>
              </a:lnSpc>
              <a:spcBef>
                <a:spcPct val="0"/>
              </a:spcBef>
              <a:spcAft>
                <a:spcPts val="300"/>
              </a:spcAft>
            </a:pPr>
            <a:r>
              <a:rPr lang="en-US" sz="2000" dirty="0" smtClean="0">
                <a:solidFill>
                  <a:srgbClr val="A33B2E"/>
                </a:solidFill>
              </a:rPr>
              <a:t>Delinquencies</a:t>
            </a:r>
          </a:p>
          <a:p>
            <a:pPr algn="ctr" defTabSz="685800" fontAlgn="base">
              <a:lnSpc>
                <a:spcPct val="150000"/>
              </a:lnSpc>
              <a:spcBef>
                <a:spcPct val="0"/>
              </a:spcBef>
              <a:spcAft>
                <a:spcPts val="300"/>
              </a:spcAft>
            </a:pPr>
            <a:r>
              <a:rPr lang="en-US" sz="2000" dirty="0" smtClean="0">
                <a:solidFill>
                  <a:srgbClr val="A33B2E"/>
                </a:solidFill>
              </a:rPr>
              <a:t>Defaults</a:t>
            </a:r>
            <a:endParaRPr lang="en-US" sz="2000" dirty="0">
              <a:solidFill>
                <a:srgbClr val="A33B2E"/>
              </a:solidFill>
            </a:endParaRPr>
          </a:p>
        </p:txBody>
      </p:sp>
      <p:sp>
        <p:nvSpPr>
          <p:cNvPr id="8" name="Title 1"/>
          <p:cNvSpPr>
            <a:spLocks noGrp="1"/>
          </p:cNvSpPr>
          <p:nvPr>
            <p:ph type="title" idx="4294967295"/>
          </p:nvPr>
        </p:nvSpPr>
        <p:spPr>
          <a:xfrm>
            <a:off x="387350" y="522288"/>
            <a:ext cx="8756650" cy="444500"/>
          </a:xfrm>
        </p:spPr>
        <p:txBody>
          <a:bodyPr>
            <a:normAutofit fontScale="90000"/>
          </a:bodyPr>
          <a:lstStyle/>
          <a:p>
            <a:pPr algn="ctr"/>
            <a:r>
              <a:rPr lang="en-US" dirty="0" smtClean="0">
                <a:solidFill>
                  <a:srgbClr val="003144"/>
                </a:solidFill>
              </a:rPr>
              <a:t>The World of Financial Aid </a:t>
            </a:r>
            <a:r>
              <a:rPr lang="en-US" dirty="0" smtClean="0">
                <a:solidFill>
                  <a:srgbClr val="C76725"/>
                </a:solidFill>
              </a:rPr>
              <a:t>Before</a:t>
            </a:r>
            <a:r>
              <a:rPr lang="en-US" dirty="0" smtClean="0">
                <a:solidFill>
                  <a:srgbClr val="003144"/>
                </a:solidFill>
              </a:rPr>
              <a:t/>
            </a:r>
            <a:br>
              <a:rPr lang="en-US" dirty="0" smtClean="0">
                <a:solidFill>
                  <a:srgbClr val="003144"/>
                </a:solidFill>
              </a:rPr>
            </a:br>
            <a:r>
              <a:rPr lang="en-US" dirty="0" smtClean="0">
                <a:solidFill>
                  <a:srgbClr val="003144"/>
                </a:solidFill>
              </a:rPr>
              <a:t>the Clearinghouse</a:t>
            </a:r>
            <a:endParaRPr lang="en-US" dirty="0">
              <a:solidFill>
                <a:srgbClr val="003144"/>
              </a:solidFill>
            </a:endParaRPr>
          </a:p>
        </p:txBody>
      </p:sp>
      <p:grpSp>
        <p:nvGrpSpPr>
          <p:cNvPr id="2" name="Group 1"/>
          <p:cNvGrpSpPr/>
          <p:nvPr/>
        </p:nvGrpSpPr>
        <p:grpSpPr>
          <a:xfrm>
            <a:off x="1787753" y="1532069"/>
            <a:ext cx="979884" cy="1191050"/>
            <a:chOff x="592776" y="1269090"/>
            <a:chExt cx="979884" cy="1191050"/>
          </a:xfrm>
        </p:grpSpPr>
        <p:sp>
          <p:nvSpPr>
            <p:cNvPr id="37" name="TextBox 36"/>
            <p:cNvSpPr txBox="1"/>
            <p:nvPr/>
          </p:nvSpPr>
          <p:spPr>
            <a:xfrm>
              <a:off x="592776" y="1269090"/>
              <a:ext cx="979884" cy="184666"/>
            </a:xfrm>
            <a:prstGeom prst="rect">
              <a:avLst/>
            </a:prstGeom>
            <a:noFill/>
          </p:spPr>
          <p:txBody>
            <a:bodyPr wrap="none" lIns="0" tIns="0" rIns="0" bIns="0" rtlCol="0">
              <a:spAutoFit/>
            </a:bodyPr>
            <a:lstStyle/>
            <a:p>
              <a:pPr algn="ctr"/>
              <a:r>
                <a:rPr lang="en-US" sz="1200" dirty="0" smtClean="0">
                  <a:solidFill>
                    <a:srgbClr val="A33B2E"/>
                  </a:solidFill>
                </a:rPr>
                <a:t>GUARANTOR</a:t>
              </a:r>
            </a:p>
          </p:txBody>
        </p:sp>
        <p:sp>
          <p:nvSpPr>
            <p:cNvPr id="38" name="Oval 37"/>
            <p:cNvSpPr/>
            <p:nvPr/>
          </p:nvSpPr>
          <p:spPr>
            <a:xfrm flipH="1">
              <a:off x="601426" y="1502330"/>
              <a:ext cx="957811" cy="957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39" name="24-Point Star 38"/>
            <p:cNvSpPr/>
            <p:nvPr/>
          </p:nvSpPr>
          <p:spPr>
            <a:xfrm>
              <a:off x="823378" y="1738069"/>
              <a:ext cx="502302" cy="502302"/>
            </a:xfrm>
            <a:prstGeom prst="star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grpSp>
      <p:grpSp>
        <p:nvGrpSpPr>
          <p:cNvPr id="45" name="Group 44"/>
          <p:cNvGrpSpPr/>
          <p:nvPr/>
        </p:nvGrpSpPr>
        <p:grpSpPr>
          <a:xfrm>
            <a:off x="3777057" y="1533713"/>
            <a:ext cx="979884" cy="1191050"/>
            <a:chOff x="592776" y="1269090"/>
            <a:chExt cx="979884" cy="1191050"/>
          </a:xfrm>
        </p:grpSpPr>
        <p:sp>
          <p:nvSpPr>
            <p:cNvPr id="46" name="TextBox 45"/>
            <p:cNvSpPr txBox="1"/>
            <p:nvPr/>
          </p:nvSpPr>
          <p:spPr>
            <a:xfrm>
              <a:off x="592776" y="1269090"/>
              <a:ext cx="979884" cy="184666"/>
            </a:xfrm>
            <a:prstGeom prst="rect">
              <a:avLst/>
            </a:prstGeom>
            <a:noFill/>
          </p:spPr>
          <p:txBody>
            <a:bodyPr wrap="none" lIns="0" tIns="0" rIns="0" bIns="0" rtlCol="0">
              <a:spAutoFit/>
            </a:bodyPr>
            <a:lstStyle/>
            <a:p>
              <a:pPr algn="ctr"/>
              <a:r>
                <a:rPr lang="en-US" sz="1200" dirty="0" smtClean="0">
                  <a:solidFill>
                    <a:srgbClr val="A33B2E"/>
                  </a:solidFill>
                </a:rPr>
                <a:t>GUARANTOR</a:t>
              </a:r>
            </a:p>
          </p:txBody>
        </p:sp>
        <p:sp>
          <p:nvSpPr>
            <p:cNvPr id="78" name="Oval 77"/>
            <p:cNvSpPr/>
            <p:nvPr/>
          </p:nvSpPr>
          <p:spPr>
            <a:xfrm flipH="1">
              <a:off x="601426" y="1502330"/>
              <a:ext cx="957811" cy="957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81" name="24-Point Star 80"/>
            <p:cNvSpPr/>
            <p:nvPr/>
          </p:nvSpPr>
          <p:spPr>
            <a:xfrm>
              <a:off x="823378" y="1738069"/>
              <a:ext cx="502302" cy="502302"/>
            </a:xfrm>
            <a:prstGeom prst="star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grpSp>
      <p:sp>
        <p:nvSpPr>
          <p:cNvPr id="82" name="TextBox 81"/>
          <p:cNvSpPr txBox="1"/>
          <p:nvPr/>
        </p:nvSpPr>
        <p:spPr>
          <a:xfrm>
            <a:off x="1137336" y="4265534"/>
            <a:ext cx="828753" cy="184666"/>
          </a:xfrm>
          <a:prstGeom prst="rect">
            <a:avLst/>
          </a:prstGeom>
          <a:noFill/>
        </p:spPr>
        <p:txBody>
          <a:bodyPr wrap="none" lIns="0" tIns="0" rIns="0" bIns="0" rtlCol="0">
            <a:spAutoFit/>
          </a:bodyPr>
          <a:lstStyle/>
          <a:p>
            <a:pPr algn="ctr"/>
            <a:r>
              <a:rPr lang="en-US" sz="1200" dirty="0" smtClean="0">
                <a:solidFill>
                  <a:srgbClr val="597D3B"/>
                </a:solidFill>
              </a:rPr>
              <a:t>STUDENTS</a:t>
            </a:r>
          </a:p>
        </p:txBody>
      </p:sp>
      <p:sp>
        <p:nvSpPr>
          <p:cNvPr id="83" name="Oval 82"/>
          <p:cNvSpPr/>
          <p:nvPr/>
        </p:nvSpPr>
        <p:spPr>
          <a:xfrm flipH="1">
            <a:off x="1037969" y="3238500"/>
            <a:ext cx="957811" cy="957810"/>
          </a:xfrm>
          <a:prstGeom prst="ellipse">
            <a:avLst/>
          </a:prstGeom>
          <a:solidFill>
            <a:srgbClr val="597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90" name="TextBox 89"/>
          <p:cNvSpPr txBox="1"/>
          <p:nvPr/>
        </p:nvSpPr>
        <p:spPr>
          <a:xfrm>
            <a:off x="2112736" y="5425541"/>
            <a:ext cx="782714" cy="184666"/>
          </a:xfrm>
          <a:prstGeom prst="rect">
            <a:avLst/>
          </a:prstGeom>
          <a:noFill/>
        </p:spPr>
        <p:txBody>
          <a:bodyPr wrap="none" lIns="0" tIns="0" rIns="0" bIns="0" rtlCol="0">
            <a:spAutoFit/>
          </a:bodyPr>
          <a:lstStyle/>
          <a:p>
            <a:pPr algn="ctr"/>
            <a:r>
              <a:rPr lang="en-US" sz="1200" dirty="0" smtClean="0">
                <a:solidFill>
                  <a:srgbClr val="C76725"/>
                </a:solidFill>
              </a:rPr>
              <a:t>SERVICER</a:t>
            </a:r>
          </a:p>
        </p:txBody>
      </p:sp>
      <p:sp>
        <p:nvSpPr>
          <p:cNvPr id="91" name="Oval 90"/>
          <p:cNvSpPr/>
          <p:nvPr/>
        </p:nvSpPr>
        <p:spPr>
          <a:xfrm flipH="1">
            <a:off x="1994365" y="4419157"/>
            <a:ext cx="957811" cy="957810"/>
          </a:xfrm>
          <a:prstGeom prst="ellipse">
            <a:avLst/>
          </a:prstGeom>
          <a:solidFill>
            <a:srgbClr val="C7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834" y="4588222"/>
            <a:ext cx="670600" cy="653546"/>
          </a:xfrm>
          <a:prstGeom prst="rect">
            <a:avLst/>
          </a:prstGeom>
        </p:spPr>
      </p:pic>
      <p:sp>
        <p:nvSpPr>
          <p:cNvPr id="94" name="TextBox 93"/>
          <p:cNvSpPr txBox="1"/>
          <p:nvPr/>
        </p:nvSpPr>
        <p:spPr>
          <a:xfrm>
            <a:off x="3700196" y="5431028"/>
            <a:ext cx="782714" cy="184666"/>
          </a:xfrm>
          <a:prstGeom prst="rect">
            <a:avLst/>
          </a:prstGeom>
          <a:noFill/>
        </p:spPr>
        <p:txBody>
          <a:bodyPr wrap="none" lIns="0" tIns="0" rIns="0" bIns="0" rtlCol="0">
            <a:spAutoFit/>
          </a:bodyPr>
          <a:lstStyle/>
          <a:p>
            <a:pPr algn="ctr"/>
            <a:r>
              <a:rPr lang="en-US" sz="1200" dirty="0" smtClean="0">
                <a:solidFill>
                  <a:srgbClr val="C76725"/>
                </a:solidFill>
              </a:rPr>
              <a:t>SERVICER</a:t>
            </a:r>
          </a:p>
        </p:txBody>
      </p:sp>
      <p:sp>
        <p:nvSpPr>
          <p:cNvPr id="95" name="Oval 94"/>
          <p:cNvSpPr/>
          <p:nvPr/>
        </p:nvSpPr>
        <p:spPr>
          <a:xfrm flipH="1">
            <a:off x="3581825" y="4424644"/>
            <a:ext cx="957811" cy="957810"/>
          </a:xfrm>
          <a:prstGeom prst="ellipse">
            <a:avLst/>
          </a:prstGeom>
          <a:solidFill>
            <a:srgbClr val="C7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pic>
        <p:nvPicPr>
          <p:cNvPr id="96" name="Picture 9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294" y="4593709"/>
            <a:ext cx="670600" cy="653546"/>
          </a:xfrm>
          <a:prstGeom prst="rect">
            <a:avLst/>
          </a:prstGeom>
        </p:spPr>
      </p:pic>
      <p:grpSp>
        <p:nvGrpSpPr>
          <p:cNvPr id="97" name="Group 96"/>
          <p:cNvGrpSpPr/>
          <p:nvPr/>
        </p:nvGrpSpPr>
        <p:grpSpPr>
          <a:xfrm>
            <a:off x="4128210" y="3250943"/>
            <a:ext cx="1415462" cy="1001194"/>
            <a:chOff x="6825048" y="2517342"/>
            <a:chExt cx="1415462" cy="1001194"/>
          </a:xfrm>
        </p:grpSpPr>
        <p:sp>
          <p:nvSpPr>
            <p:cNvPr id="98" name="Oval 97"/>
            <p:cNvSpPr/>
            <p:nvPr/>
          </p:nvSpPr>
          <p:spPr>
            <a:xfrm>
              <a:off x="7031341" y="2517342"/>
              <a:ext cx="1002876" cy="1001194"/>
            </a:xfrm>
            <a:prstGeom prst="ellipse">
              <a:avLst/>
            </a:prstGeom>
            <a:solidFill>
              <a:srgbClr val="66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99" name="TextBox 98"/>
            <p:cNvSpPr txBox="1"/>
            <p:nvPr/>
          </p:nvSpPr>
          <p:spPr>
            <a:xfrm>
              <a:off x="6825048" y="2837934"/>
              <a:ext cx="1415462" cy="338554"/>
            </a:xfrm>
            <a:prstGeom prst="rect">
              <a:avLst/>
            </a:prstGeom>
            <a:noFill/>
          </p:spPr>
          <p:txBody>
            <a:bodyPr wrap="square" rtlCol="0">
              <a:spAutoFit/>
            </a:bodyPr>
            <a:lstStyle/>
            <a:p>
              <a:pPr algn="ctr"/>
              <a:r>
                <a:rPr lang="en-US" sz="1600" dirty="0" smtClean="0">
                  <a:solidFill>
                    <a:srgbClr val="F2F2F2"/>
                  </a:solidFill>
                </a:rPr>
                <a:t>NSLDS</a:t>
              </a:r>
              <a:endParaRPr lang="en-US" sz="1600" dirty="0">
                <a:solidFill>
                  <a:srgbClr val="F2F2F2"/>
                </a:solidFill>
              </a:endParaRPr>
            </a:p>
          </p:txBody>
        </p:sp>
      </p:grpSp>
      <p:cxnSp>
        <p:nvCxnSpPr>
          <p:cNvPr id="101" name="Straight Arrow Connector 100"/>
          <p:cNvCxnSpPr/>
          <p:nvPr/>
        </p:nvCxnSpPr>
        <p:spPr>
          <a:xfrm flipV="1">
            <a:off x="3729151" y="3604129"/>
            <a:ext cx="568544" cy="5272"/>
          </a:xfrm>
          <a:prstGeom prst="straightConnector1">
            <a:avLst/>
          </a:prstGeom>
          <a:ln w="28575">
            <a:solidFill>
              <a:srgbClr val="7030A0"/>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2018951" y="3743886"/>
            <a:ext cx="661456" cy="7654"/>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flipV="1">
            <a:off x="2650644" y="4085827"/>
            <a:ext cx="296103" cy="328093"/>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H="1" flipV="1">
            <a:off x="3543836" y="4043383"/>
            <a:ext cx="285908" cy="381261"/>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flipH="1">
            <a:off x="3711535" y="2770874"/>
            <a:ext cx="513238" cy="642996"/>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2042372" y="3604129"/>
            <a:ext cx="690638" cy="2697"/>
          </a:xfrm>
          <a:prstGeom prst="straightConnector1">
            <a:avLst/>
          </a:prstGeom>
          <a:ln w="28575">
            <a:solidFill>
              <a:srgbClr val="597D3B"/>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2776914" y="4128166"/>
            <a:ext cx="282714" cy="333456"/>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3471114" y="4112280"/>
            <a:ext cx="240421" cy="349342"/>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H="1" flipV="1">
            <a:off x="2463229" y="2770874"/>
            <a:ext cx="290407" cy="573725"/>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flipV="1">
            <a:off x="3652813" y="2740201"/>
            <a:ext cx="475397" cy="597137"/>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680407" y="2777179"/>
            <a:ext cx="1069203" cy="1344648"/>
            <a:chOff x="2899877" y="2849383"/>
            <a:chExt cx="1069203" cy="1344648"/>
          </a:xfrm>
        </p:grpSpPr>
        <p:grpSp>
          <p:nvGrpSpPr>
            <p:cNvPr id="86" name="Group 85"/>
            <p:cNvGrpSpPr/>
            <p:nvPr/>
          </p:nvGrpSpPr>
          <p:grpSpPr>
            <a:xfrm>
              <a:off x="2952481" y="3236221"/>
              <a:ext cx="957811" cy="957810"/>
              <a:chOff x="3359372" y="1514458"/>
              <a:chExt cx="922173" cy="922172"/>
            </a:xfrm>
          </p:grpSpPr>
          <p:sp>
            <p:nvSpPr>
              <p:cNvPr id="87" name="Oval 86"/>
              <p:cNvSpPr/>
              <p:nvPr/>
            </p:nvSpPr>
            <p:spPr>
              <a:xfrm flipH="1">
                <a:off x="3359372" y="1514458"/>
                <a:ext cx="922173" cy="9221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88" name="Freeform 155"/>
              <p:cNvSpPr>
                <a:spLocks noEditPoints="1"/>
              </p:cNvSpPr>
              <p:nvPr/>
            </p:nvSpPr>
            <p:spPr bwMode="auto">
              <a:xfrm>
                <a:off x="3612134" y="1727923"/>
                <a:ext cx="416649" cy="430693"/>
              </a:xfrm>
              <a:custGeom>
                <a:avLst/>
                <a:gdLst>
                  <a:gd name="T0" fmla="*/ 353 w 356"/>
                  <a:gd name="T1" fmla="*/ 366 h 368"/>
                  <a:gd name="T2" fmla="*/ 6 w 356"/>
                  <a:gd name="T3" fmla="*/ 368 h 368"/>
                  <a:gd name="T4" fmla="*/ 0 w 356"/>
                  <a:gd name="T5" fmla="*/ 358 h 368"/>
                  <a:gd name="T6" fmla="*/ 10 w 356"/>
                  <a:gd name="T7" fmla="*/ 348 h 368"/>
                  <a:gd name="T8" fmla="*/ 355 w 356"/>
                  <a:gd name="T9" fmla="*/ 355 h 368"/>
                  <a:gd name="T10" fmla="*/ 14 w 356"/>
                  <a:gd name="T11" fmla="*/ 326 h 368"/>
                  <a:gd name="T12" fmla="*/ 333 w 356"/>
                  <a:gd name="T13" fmla="*/ 332 h 368"/>
                  <a:gd name="T14" fmla="*/ 343 w 356"/>
                  <a:gd name="T15" fmla="*/ 322 h 368"/>
                  <a:gd name="T16" fmla="*/ 337 w 356"/>
                  <a:gd name="T17" fmla="*/ 312 h 368"/>
                  <a:gd name="T18" fmla="*/ 16 w 356"/>
                  <a:gd name="T19" fmla="*/ 315 h 368"/>
                  <a:gd name="T20" fmla="*/ 8 w 356"/>
                  <a:gd name="T21" fmla="*/ 110 h 368"/>
                  <a:gd name="T22" fmla="*/ 11 w 356"/>
                  <a:gd name="T23" fmla="*/ 101 h 368"/>
                  <a:gd name="T24" fmla="*/ 40 w 356"/>
                  <a:gd name="T25" fmla="*/ 82 h 368"/>
                  <a:gd name="T26" fmla="*/ 107 w 356"/>
                  <a:gd name="T27" fmla="*/ 42 h 368"/>
                  <a:gd name="T28" fmla="*/ 165 w 356"/>
                  <a:gd name="T29" fmla="*/ 6 h 368"/>
                  <a:gd name="T30" fmla="*/ 180 w 356"/>
                  <a:gd name="T31" fmla="*/ 0 h 368"/>
                  <a:gd name="T32" fmla="*/ 216 w 356"/>
                  <a:gd name="T33" fmla="*/ 21 h 368"/>
                  <a:gd name="T34" fmla="*/ 285 w 356"/>
                  <a:gd name="T35" fmla="*/ 64 h 368"/>
                  <a:gd name="T36" fmla="*/ 336 w 356"/>
                  <a:gd name="T37" fmla="*/ 95 h 368"/>
                  <a:gd name="T38" fmla="*/ 347 w 356"/>
                  <a:gd name="T39" fmla="*/ 106 h 368"/>
                  <a:gd name="T40" fmla="*/ 344 w 356"/>
                  <a:gd name="T41" fmla="*/ 118 h 368"/>
                  <a:gd name="T42" fmla="*/ 15 w 356"/>
                  <a:gd name="T43" fmla="*/ 119 h 368"/>
                  <a:gd name="T44" fmla="*/ 155 w 356"/>
                  <a:gd name="T45" fmla="*/ 66 h 368"/>
                  <a:gd name="T46" fmla="*/ 189 w 356"/>
                  <a:gd name="T47" fmla="*/ 86 h 368"/>
                  <a:gd name="T48" fmla="*/ 189 w 356"/>
                  <a:gd name="T49" fmla="*/ 46 h 368"/>
                  <a:gd name="T50" fmla="*/ 155 w 356"/>
                  <a:gd name="T51" fmla="*/ 66 h 368"/>
                  <a:gd name="T52" fmla="*/ 39 w 356"/>
                  <a:gd name="T53" fmla="*/ 278 h 368"/>
                  <a:gd name="T54" fmla="*/ 41 w 356"/>
                  <a:gd name="T55" fmla="*/ 288 h 368"/>
                  <a:gd name="T56" fmla="*/ 98 w 356"/>
                  <a:gd name="T57" fmla="*/ 292 h 368"/>
                  <a:gd name="T58" fmla="*/ 108 w 356"/>
                  <a:gd name="T59" fmla="*/ 282 h 368"/>
                  <a:gd name="T60" fmla="*/ 101 w 356"/>
                  <a:gd name="T61" fmla="*/ 272 h 368"/>
                  <a:gd name="T62" fmla="*/ 98 w 356"/>
                  <a:gd name="T63" fmla="*/ 160 h 368"/>
                  <a:gd name="T64" fmla="*/ 108 w 356"/>
                  <a:gd name="T65" fmla="*/ 150 h 368"/>
                  <a:gd name="T66" fmla="*/ 103 w 356"/>
                  <a:gd name="T67" fmla="*/ 140 h 368"/>
                  <a:gd name="T68" fmla="*/ 42 w 356"/>
                  <a:gd name="T69" fmla="*/ 141 h 368"/>
                  <a:gd name="T70" fmla="*/ 38 w 356"/>
                  <a:gd name="T71" fmla="*/ 150 h 368"/>
                  <a:gd name="T72" fmla="*/ 48 w 356"/>
                  <a:gd name="T73" fmla="*/ 160 h 368"/>
                  <a:gd name="T74" fmla="*/ 153 w 356"/>
                  <a:gd name="T75" fmla="*/ 272 h 368"/>
                  <a:gd name="T76" fmla="*/ 143 w 356"/>
                  <a:gd name="T77" fmla="*/ 281 h 368"/>
                  <a:gd name="T78" fmla="*/ 148 w 356"/>
                  <a:gd name="T79" fmla="*/ 290 h 368"/>
                  <a:gd name="T80" fmla="*/ 206 w 356"/>
                  <a:gd name="T81" fmla="*/ 291 h 368"/>
                  <a:gd name="T82" fmla="*/ 213 w 356"/>
                  <a:gd name="T83" fmla="*/ 281 h 368"/>
                  <a:gd name="T84" fmla="*/ 203 w 356"/>
                  <a:gd name="T85" fmla="*/ 272 h 368"/>
                  <a:gd name="T86" fmla="*/ 206 w 356"/>
                  <a:gd name="T87" fmla="*/ 159 h 368"/>
                  <a:gd name="T88" fmla="*/ 213 w 356"/>
                  <a:gd name="T89" fmla="*/ 149 h 368"/>
                  <a:gd name="T90" fmla="*/ 205 w 356"/>
                  <a:gd name="T91" fmla="*/ 140 h 368"/>
                  <a:gd name="T92" fmla="*/ 145 w 356"/>
                  <a:gd name="T93" fmla="*/ 143 h 368"/>
                  <a:gd name="T94" fmla="*/ 144 w 356"/>
                  <a:gd name="T95" fmla="*/ 153 h 368"/>
                  <a:gd name="T96" fmla="*/ 155 w 356"/>
                  <a:gd name="T97" fmla="*/ 160 h 368"/>
                  <a:gd name="T98" fmla="*/ 254 w 356"/>
                  <a:gd name="T99" fmla="*/ 272 h 368"/>
                  <a:gd name="T100" fmla="*/ 248 w 356"/>
                  <a:gd name="T101" fmla="*/ 282 h 368"/>
                  <a:gd name="T102" fmla="*/ 256 w 356"/>
                  <a:gd name="T103" fmla="*/ 291 h 368"/>
                  <a:gd name="T104" fmla="*/ 314 w 356"/>
                  <a:gd name="T105" fmla="*/ 289 h 368"/>
                  <a:gd name="T106" fmla="*/ 316 w 356"/>
                  <a:gd name="T107" fmla="*/ 278 h 368"/>
                  <a:gd name="T108" fmla="*/ 304 w 356"/>
                  <a:gd name="T109" fmla="*/ 272 h 368"/>
                  <a:gd name="T110" fmla="*/ 314 w 356"/>
                  <a:gd name="T111" fmla="*/ 157 h 368"/>
                  <a:gd name="T112" fmla="*/ 316 w 356"/>
                  <a:gd name="T113" fmla="*/ 145 h 368"/>
                  <a:gd name="T114" fmla="*/ 259 w 356"/>
                  <a:gd name="T115" fmla="*/ 140 h 368"/>
                  <a:gd name="T116" fmla="*/ 248 w 356"/>
                  <a:gd name="T117" fmla="*/ 147 h 368"/>
                  <a:gd name="T118" fmla="*/ 251 w 356"/>
                  <a:gd name="T119" fmla="*/ 157 h 368"/>
                  <a:gd name="T120" fmla="*/ 259 w 356"/>
                  <a:gd name="T121"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368">
                    <a:moveTo>
                      <a:pt x="356" y="358"/>
                    </a:moveTo>
                    <a:lnTo>
                      <a:pt x="356" y="359"/>
                    </a:lnTo>
                    <a:lnTo>
                      <a:pt x="355" y="363"/>
                    </a:lnTo>
                    <a:lnTo>
                      <a:pt x="353" y="366"/>
                    </a:lnTo>
                    <a:lnTo>
                      <a:pt x="350" y="368"/>
                    </a:lnTo>
                    <a:lnTo>
                      <a:pt x="345" y="368"/>
                    </a:lnTo>
                    <a:lnTo>
                      <a:pt x="10" y="368"/>
                    </a:lnTo>
                    <a:lnTo>
                      <a:pt x="6" y="368"/>
                    </a:lnTo>
                    <a:lnTo>
                      <a:pt x="4" y="366"/>
                    </a:lnTo>
                    <a:lnTo>
                      <a:pt x="1" y="363"/>
                    </a:lnTo>
                    <a:lnTo>
                      <a:pt x="0" y="359"/>
                    </a:lnTo>
                    <a:lnTo>
                      <a:pt x="0" y="358"/>
                    </a:lnTo>
                    <a:lnTo>
                      <a:pt x="1" y="355"/>
                    </a:lnTo>
                    <a:lnTo>
                      <a:pt x="4" y="351"/>
                    </a:lnTo>
                    <a:lnTo>
                      <a:pt x="6" y="349"/>
                    </a:lnTo>
                    <a:lnTo>
                      <a:pt x="10" y="348"/>
                    </a:lnTo>
                    <a:lnTo>
                      <a:pt x="345" y="348"/>
                    </a:lnTo>
                    <a:lnTo>
                      <a:pt x="350" y="349"/>
                    </a:lnTo>
                    <a:lnTo>
                      <a:pt x="353" y="351"/>
                    </a:lnTo>
                    <a:lnTo>
                      <a:pt x="355" y="355"/>
                    </a:lnTo>
                    <a:lnTo>
                      <a:pt x="356" y="358"/>
                    </a:lnTo>
                    <a:close/>
                    <a:moveTo>
                      <a:pt x="12" y="322"/>
                    </a:moveTo>
                    <a:lnTo>
                      <a:pt x="12" y="322"/>
                    </a:lnTo>
                    <a:lnTo>
                      <a:pt x="14" y="326"/>
                    </a:lnTo>
                    <a:lnTo>
                      <a:pt x="16" y="329"/>
                    </a:lnTo>
                    <a:lnTo>
                      <a:pt x="19" y="331"/>
                    </a:lnTo>
                    <a:lnTo>
                      <a:pt x="22" y="332"/>
                    </a:lnTo>
                    <a:lnTo>
                      <a:pt x="333" y="332"/>
                    </a:lnTo>
                    <a:lnTo>
                      <a:pt x="337" y="331"/>
                    </a:lnTo>
                    <a:lnTo>
                      <a:pt x="341" y="329"/>
                    </a:lnTo>
                    <a:lnTo>
                      <a:pt x="343" y="326"/>
                    </a:lnTo>
                    <a:lnTo>
                      <a:pt x="343" y="322"/>
                    </a:lnTo>
                    <a:lnTo>
                      <a:pt x="343" y="322"/>
                    </a:lnTo>
                    <a:lnTo>
                      <a:pt x="343" y="318"/>
                    </a:lnTo>
                    <a:lnTo>
                      <a:pt x="341" y="315"/>
                    </a:lnTo>
                    <a:lnTo>
                      <a:pt x="337" y="312"/>
                    </a:lnTo>
                    <a:lnTo>
                      <a:pt x="333" y="312"/>
                    </a:lnTo>
                    <a:lnTo>
                      <a:pt x="22" y="312"/>
                    </a:lnTo>
                    <a:lnTo>
                      <a:pt x="19" y="312"/>
                    </a:lnTo>
                    <a:lnTo>
                      <a:pt x="16" y="315"/>
                    </a:lnTo>
                    <a:lnTo>
                      <a:pt x="14" y="318"/>
                    </a:lnTo>
                    <a:lnTo>
                      <a:pt x="12" y="322"/>
                    </a:lnTo>
                    <a:close/>
                    <a:moveTo>
                      <a:pt x="8" y="112"/>
                    </a:moveTo>
                    <a:lnTo>
                      <a:pt x="8" y="110"/>
                    </a:lnTo>
                    <a:lnTo>
                      <a:pt x="8" y="108"/>
                    </a:lnTo>
                    <a:lnTo>
                      <a:pt x="8" y="105"/>
                    </a:lnTo>
                    <a:lnTo>
                      <a:pt x="9" y="103"/>
                    </a:lnTo>
                    <a:lnTo>
                      <a:pt x="11" y="101"/>
                    </a:lnTo>
                    <a:lnTo>
                      <a:pt x="15" y="98"/>
                    </a:lnTo>
                    <a:lnTo>
                      <a:pt x="19" y="95"/>
                    </a:lnTo>
                    <a:lnTo>
                      <a:pt x="28" y="90"/>
                    </a:lnTo>
                    <a:lnTo>
                      <a:pt x="40" y="82"/>
                    </a:lnTo>
                    <a:lnTo>
                      <a:pt x="55" y="73"/>
                    </a:lnTo>
                    <a:lnTo>
                      <a:pt x="71" y="63"/>
                    </a:lnTo>
                    <a:lnTo>
                      <a:pt x="89" y="52"/>
                    </a:lnTo>
                    <a:lnTo>
                      <a:pt x="107" y="42"/>
                    </a:lnTo>
                    <a:lnTo>
                      <a:pt x="125" y="31"/>
                    </a:lnTo>
                    <a:lnTo>
                      <a:pt x="140" y="21"/>
                    </a:lnTo>
                    <a:lnTo>
                      <a:pt x="154" y="13"/>
                    </a:lnTo>
                    <a:lnTo>
                      <a:pt x="165" y="6"/>
                    </a:lnTo>
                    <a:lnTo>
                      <a:pt x="173" y="2"/>
                    </a:lnTo>
                    <a:lnTo>
                      <a:pt x="175" y="0"/>
                    </a:lnTo>
                    <a:lnTo>
                      <a:pt x="178" y="0"/>
                    </a:lnTo>
                    <a:lnTo>
                      <a:pt x="180" y="0"/>
                    </a:lnTo>
                    <a:lnTo>
                      <a:pt x="184" y="2"/>
                    </a:lnTo>
                    <a:lnTo>
                      <a:pt x="190" y="6"/>
                    </a:lnTo>
                    <a:lnTo>
                      <a:pt x="202" y="13"/>
                    </a:lnTo>
                    <a:lnTo>
                      <a:pt x="216" y="21"/>
                    </a:lnTo>
                    <a:lnTo>
                      <a:pt x="232" y="31"/>
                    </a:lnTo>
                    <a:lnTo>
                      <a:pt x="249" y="42"/>
                    </a:lnTo>
                    <a:lnTo>
                      <a:pt x="267" y="53"/>
                    </a:lnTo>
                    <a:lnTo>
                      <a:pt x="285" y="64"/>
                    </a:lnTo>
                    <a:lnTo>
                      <a:pt x="302" y="74"/>
                    </a:lnTo>
                    <a:lnTo>
                      <a:pt x="316" y="83"/>
                    </a:lnTo>
                    <a:lnTo>
                      <a:pt x="328" y="90"/>
                    </a:lnTo>
                    <a:lnTo>
                      <a:pt x="336" y="95"/>
                    </a:lnTo>
                    <a:lnTo>
                      <a:pt x="341" y="98"/>
                    </a:lnTo>
                    <a:lnTo>
                      <a:pt x="344" y="101"/>
                    </a:lnTo>
                    <a:lnTo>
                      <a:pt x="346" y="103"/>
                    </a:lnTo>
                    <a:lnTo>
                      <a:pt x="347" y="106"/>
                    </a:lnTo>
                    <a:lnTo>
                      <a:pt x="347" y="109"/>
                    </a:lnTo>
                    <a:lnTo>
                      <a:pt x="347" y="112"/>
                    </a:lnTo>
                    <a:lnTo>
                      <a:pt x="346" y="115"/>
                    </a:lnTo>
                    <a:lnTo>
                      <a:pt x="344" y="118"/>
                    </a:lnTo>
                    <a:lnTo>
                      <a:pt x="342" y="119"/>
                    </a:lnTo>
                    <a:lnTo>
                      <a:pt x="337" y="120"/>
                    </a:lnTo>
                    <a:lnTo>
                      <a:pt x="18" y="120"/>
                    </a:lnTo>
                    <a:lnTo>
                      <a:pt x="15" y="119"/>
                    </a:lnTo>
                    <a:lnTo>
                      <a:pt x="11" y="118"/>
                    </a:lnTo>
                    <a:lnTo>
                      <a:pt x="9" y="115"/>
                    </a:lnTo>
                    <a:lnTo>
                      <a:pt x="8" y="112"/>
                    </a:lnTo>
                    <a:close/>
                    <a:moveTo>
                      <a:pt x="155" y="66"/>
                    </a:moveTo>
                    <a:lnTo>
                      <a:pt x="158" y="78"/>
                    </a:lnTo>
                    <a:lnTo>
                      <a:pt x="166" y="86"/>
                    </a:lnTo>
                    <a:lnTo>
                      <a:pt x="178" y="90"/>
                    </a:lnTo>
                    <a:lnTo>
                      <a:pt x="189" y="86"/>
                    </a:lnTo>
                    <a:lnTo>
                      <a:pt x="198" y="78"/>
                    </a:lnTo>
                    <a:lnTo>
                      <a:pt x="200" y="66"/>
                    </a:lnTo>
                    <a:lnTo>
                      <a:pt x="198" y="54"/>
                    </a:lnTo>
                    <a:lnTo>
                      <a:pt x="189" y="46"/>
                    </a:lnTo>
                    <a:lnTo>
                      <a:pt x="178" y="43"/>
                    </a:lnTo>
                    <a:lnTo>
                      <a:pt x="166" y="46"/>
                    </a:lnTo>
                    <a:lnTo>
                      <a:pt x="158" y="54"/>
                    </a:lnTo>
                    <a:lnTo>
                      <a:pt x="155" y="66"/>
                    </a:lnTo>
                    <a:close/>
                    <a:moveTo>
                      <a:pt x="48" y="272"/>
                    </a:moveTo>
                    <a:lnTo>
                      <a:pt x="45" y="272"/>
                    </a:lnTo>
                    <a:lnTo>
                      <a:pt x="41" y="275"/>
                    </a:lnTo>
                    <a:lnTo>
                      <a:pt x="39" y="278"/>
                    </a:lnTo>
                    <a:lnTo>
                      <a:pt x="38" y="281"/>
                    </a:lnTo>
                    <a:lnTo>
                      <a:pt x="38" y="282"/>
                    </a:lnTo>
                    <a:lnTo>
                      <a:pt x="39" y="286"/>
                    </a:lnTo>
                    <a:lnTo>
                      <a:pt x="41" y="288"/>
                    </a:lnTo>
                    <a:lnTo>
                      <a:pt x="44" y="290"/>
                    </a:lnTo>
                    <a:lnTo>
                      <a:pt x="47" y="291"/>
                    </a:lnTo>
                    <a:lnTo>
                      <a:pt x="50" y="292"/>
                    </a:lnTo>
                    <a:lnTo>
                      <a:pt x="98" y="292"/>
                    </a:lnTo>
                    <a:lnTo>
                      <a:pt x="101" y="291"/>
                    </a:lnTo>
                    <a:lnTo>
                      <a:pt x="105" y="289"/>
                    </a:lnTo>
                    <a:lnTo>
                      <a:pt x="107" y="286"/>
                    </a:lnTo>
                    <a:lnTo>
                      <a:pt x="108" y="282"/>
                    </a:lnTo>
                    <a:lnTo>
                      <a:pt x="108" y="281"/>
                    </a:lnTo>
                    <a:lnTo>
                      <a:pt x="107" y="278"/>
                    </a:lnTo>
                    <a:lnTo>
                      <a:pt x="105" y="275"/>
                    </a:lnTo>
                    <a:lnTo>
                      <a:pt x="101" y="272"/>
                    </a:lnTo>
                    <a:lnTo>
                      <a:pt x="98" y="272"/>
                    </a:lnTo>
                    <a:lnTo>
                      <a:pt x="95" y="272"/>
                    </a:lnTo>
                    <a:lnTo>
                      <a:pt x="95" y="160"/>
                    </a:lnTo>
                    <a:lnTo>
                      <a:pt x="98" y="160"/>
                    </a:lnTo>
                    <a:lnTo>
                      <a:pt x="101" y="159"/>
                    </a:lnTo>
                    <a:lnTo>
                      <a:pt x="105" y="157"/>
                    </a:lnTo>
                    <a:lnTo>
                      <a:pt x="107" y="153"/>
                    </a:lnTo>
                    <a:lnTo>
                      <a:pt x="108" y="150"/>
                    </a:lnTo>
                    <a:lnTo>
                      <a:pt x="108" y="149"/>
                    </a:lnTo>
                    <a:lnTo>
                      <a:pt x="107" y="145"/>
                    </a:lnTo>
                    <a:lnTo>
                      <a:pt x="105" y="142"/>
                    </a:lnTo>
                    <a:lnTo>
                      <a:pt x="103" y="140"/>
                    </a:lnTo>
                    <a:lnTo>
                      <a:pt x="100" y="140"/>
                    </a:lnTo>
                    <a:lnTo>
                      <a:pt x="50" y="140"/>
                    </a:lnTo>
                    <a:lnTo>
                      <a:pt x="46" y="140"/>
                    </a:lnTo>
                    <a:lnTo>
                      <a:pt x="42" y="141"/>
                    </a:lnTo>
                    <a:lnTo>
                      <a:pt x="40" y="143"/>
                    </a:lnTo>
                    <a:lnTo>
                      <a:pt x="39" y="147"/>
                    </a:lnTo>
                    <a:lnTo>
                      <a:pt x="38" y="149"/>
                    </a:lnTo>
                    <a:lnTo>
                      <a:pt x="38" y="150"/>
                    </a:lnTo>
                    <a:lnTo>
                      <a:pt x="39" y="153"/>
                    </a:lnTo>
                    <a:lnTo>
                      <a:pt x="41" y="157"/>
                    </a:lnTo>
                    <a:lnTo>
                      <a:pt x="45" y="159"/>
                    </a:lnTo>
                    <a:lnTo>
                      <a:pt x="48" y="160"/>
                    </a:lnTo>
                    <a:lnTo>
                      <a:pt x="50" y="160"/>
                    </a:lnTo>
                    <a:lnTo>
                      <a:pt x="50" y="272"/>
                    </a:lnTo>
                    <a:lnTo>
                      <a:pt x="48" y="272"/>
                    </a:lnTo>
                    <a:close/>
                    <a:moveTo>
                      <a:pt x="153" y="272"/>
                    </a:moveTo>
                    <a:lnTo>
                      <a:pt x="149" y="272"/>
                    </a:lnTo>
                    <a:lnTo>
                      <a:pt x="146" y="275"/>
                    </a:lnTo>
                    <a:lnTo>
                      <a:pt x="144" y="278"/>
                    </a:lnTo>
                    <a:lnTo>
                      <a:pt x="143" y="281"/>
                    </a:lnTo>
                    <a:lnTo>
                      <a:pt x="143" y="282"/>
                    </a:lnTo>
                    <a:lnTo>
                      <a:pt x="144" y="286"/>
                    </a:lnTo>
                    <a:lnTo>
                      <a:pt x="146" y="288"/>
                    </a:lnTo>
                    <a:lnTo>
                      <a:pt x="148" y="290"/>
                    </a:lnTo>
                    <a:lnTo>
                      <a:pt x="152" y="291"/>
                    </a:lnTo>
                    <a:lnTo>
                      <a:pt x="155" y="292"/>
                    </a:lnTo>
                    <a:lnTo>
                      <a:pt x="203" y="292"/>
                    </a:lnTo>
                    <a:lnTo>
                      <a:pt x="206" y="291"/>
                    </a:lnTo>
                    <a:lnTo>
                      <a:pt x="209" y="289"/>
                    </a:lnTo>
                    <a:lnTo>
                      <a:pt x="212" y="286"/>
                    </a:lnTo>
                    <a:lnTo>
                      <a:pt x="213" y="282"/>
                    </a:lnTo>
                    <a:lnTo>
                      <a:pt x="213" y="281"/>
                    </a:lnTo>
                    <a:lnTo>
                      <a:pt x="212" y="278"/>
                    </a:lnTo>
                    <a:lnTo>
                      <a:pt x="209" y="275"/>
                    </a:lnTo>
                    <a:lnTo>
                      <a:pt x="206" y="272"/>
                    </a:lnTo>
                    <a:lnTo>
                      <a:pt x="203" y="272"/>
                    </a:lnTo>
                    <a:lnTo>
                      <a:pt x="199" y="272"/>
                    </a:lnTo>
                    <a:lnTo>
                      <a:pt x="199" y="160"/>
                    </a:lnTo>
                    <a:lnTo>
                      <a:pt x="203" y="160"/>
                    </a:lnTo>
                    <a:lnTo>
                      <a:pt x="206" y="159"/>
                    </a:lnTo>
                    <a:lnTo>
                      <a:pt x="209" y="157"/>
                    </a:lnTo>
                    <a:lnTo>
                      <a:pt x="212" y="153"/>
                    </a:lnTo>
                    <a:lnTo>
                      <a:pt x="213" y="150"/>
                    </a:lnTo>
                    <a:lnTo>
                      <a:pt x="213" y="149"/>
                    </a:lnTo>
                    <a:lnTo>
                      <a:pt x="212" y="145"/>
                    </a:lnTo>
                    <a:lnTo>
                      <a:pt x="210" y="142"/>
                    </a:lnTo>
                    <a:lnTo>
                      <a:pt x="207" y="140"/>
                    </a:lnTo>
                    <a:lnTo>
                      <a:pt x="205" y="140"/>
                    </a:lnTo>
                    <a:lnTo>
                      <a:pt x="155" y="140"/>
                    </a:lnTo>
                    <a:lnTo>
                      <a:pt x="150" y="140"/>
                    </a:lnTo>
                    <a:lnTo>
                      <a:pt x="147" y="141"/>
                    </a:lnTo>
                    <a:lnTo>
                      <a:pt x="145" y="143"/>
                    </a:lnTo>
                    <a:lnTo>
                      <a:pt x="144" y="147"/>
                    </a:lnTo>
                    <a:lnTo>
                      <a:pt x="143" y="149"/>
                    </a:lnTo>
                    <a:lnTo>
                      <a:pt x="143" y="150"/>
                    </a:lnTo>
                    <a:lnTo>
                      <a:pt x="144" y="153"/>
                    </a:lnTo>
                    <a:lnTo>
                      <a:pt x="146" y="157"/>
                    </a:lnTo>
                    <a:lnTo>
                      <a:pt x="149" y="159"/>
                    </a:lnTo>
                    <a:lnTo>
                      <a:pt x="153" y="160"/>
                    </a:lnTo>
                    <a:lnTo>
                      <a:pt x="155" y="160"/>
                    </a:lnTo>
                    <a:lnTo>
                      <a:pt x="155" y="272"/>
                    </a:lnTo>
                    <a:lnTo>
                      <a:pt x="153" y="272"/>
                    </a:lnTo>
                    <a:close/>
                    <a:moveTo>
                      <a:pt x="257" y="272"/>
                    </a:moveTo>
                    <a:lnTo>
                      <a:pt x="254" y="272"/>
                    </a:lnTo>
                    <a:lnTo>
                      <a:pt x="251" y="275"/>
                    </a:lnTo>
                    <a:lnTo>
                      <a:pt x="248" y="278"/>
                    </a:lnTo>
                    <a:lnTo>
                      <a:pt x="248" y="281"/>
                    </a:lnTo>
                    <a:lnTo>
                      <a:pt x="248" y="282"/>
                    </a:lnTo>
                    <a:lnTo>
                      <a:pt x="248" y="286"/>
                    </a:lnTo>
                    <a:lnTo>
                      <a:pt x="251" y="288"/>
                    </a:lnTo>
                    <a:lnTo>
                      <a:pt x="253" y="290"/>
                    </a:lnTo>
                    <a:lnTo>
                      <a:pt x="256" y="291"/>
                    </a:lnTo>
                    <a:lnTo>
                      <a:pt x="259" y="292"/>
                    </a:lnTo>
                    <a:lnTo>
                      <a:pt x="307" y="292"/>
                    </a:lnTo>
                    <a:lnTo>
                      <a:pt x="312" y="291"/>
                    </a:lnTo>
                    <a:lnTo>
                      <a:pt x="314" y="289"/>
                    </a:lnTo>
                    <a:lnTo>
                      <a:pt x="316" y="286"/>
                    </a:lnTo>
                    <a:lnTo>
                      <a:pt x="317" y="282"/>
                    </a:lnTo>
                    <a:lnTo>
                      <a:pt x="317" y="281"/>
                    </a:lnTo>
                    <a:lnTo>
                      <a:pt x="316" y="278"/>
                    </a:lnTo>
                    <a:lnTo>
                      <a:pt x="314" y="275"/>
                    </a:lnTo>
                    <a:lnTo>
                      <a:pt x="312" y="272"/>
                    </a:lnTo>
                    <a:lnTo>
                      <a:pt x="307" y="272"/>
                    </a:lnTo>
                    <a:lnTo>
                      <a:pt x="304" y="272"/>
                    </a:lnTo>
                    <a:lnTo>
                      <a:pt x="304" y="160"/>
                    </a:lnTo>
                    <a:lnTo>
                      <a:pt x="307" y="160"/>
                    </a:lnTo>
                    <a:lnTo>
                      <a:pt x="312" y="159"/>
                    </a:lnTo>
                    <a:lnTo>
                      <a:pt x="314" y="157"/>
                    </a:lnTo>
                    <a:lnTo>
                      <a:pt x="316" y="153"/>
                    </a:lnTo>
                    <a:lnTo>
                      <a:pt x="317" y="150"/>
                    </a:lnTo>
                    <a:lnTo>
                      <a:pt x="317" y="149"/>
                    </a:lnTo>
                    <a:lnTo>
                      <a:pt x="316" y="145"/>
                    </a:lnTo>
                    <a:lnTo>
                      <a:pt x="315" y="142"/>
                    </a:lnTo>
                    <a:lnTo>
                      <a:pt x="312" y="140"/>
                    </a:lnTo>
                    <a:lnTo>
                      <a:pt x="310" y="140"/>
                    </a:lnTo>
                    <a:lnTo>
                      <a:pt x="259" y="140"/>
                    </a:lnTo>
                    <a:lnTo>
                      <a:pt x="256" y="140"/>
                    </a:lnTo>
                    <a:lnTo>
                      <a:pt x="253" y="141"/>
                    </a:lnTo>
                    <a:lnTo>
                      <a:pt x="249" y="143"/>
                    </a:lnTo>
                    <a:lnTo>
                      <a:pt x="248" y="147"/>
                    </a:lnTo>
                    <a:lnTo>
                      <a:pt x="248" y="149"/>
                    </a:lnTo>
                    <a:lnTo>
                      <a:pt x="248" y="150"/>
                    </a:lnTo>
                    <a:lnTo>
                      <a:pt x="248" y="153"/>
                    </a:lnTo>
                    <a:lnTo>
                      <a:pt x="251" y="157"/>
                    </a:lnTo>
                    <a:lnTo>
                      <a:pt x="254" y="159"/>
                    </a:lnTo>
                    <a:lnTo>
                      <a:pt x="257" y="160"/>
                    </a:lnTo>
                    <a:lnTo>
                      <a:pt x="259" y="160"/>
                    </a:lnTo>
                    <a:lnTo>
                      <a:pt x="259" y="272"/>
                    </a:lnTo>
                    <a:lnTo>
                      <a:pt x="257" y="2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grpSp>
        <p:sp>
          <p:nvSpPr>
            <p:cNvPr id="85" name="TextBox 84"/>
            <p:cNvSpPr txBox="1"/>
            <p:nvPr/>
          </p:nvSpPr>
          <p:spPr>
            <a:xfrm>
              <a:off x="2899877" y="2849383"/>
              <a:ext cx="1069203" cy="369332"/>
            </a:xfrm>
            <a:prstGeom prst="rect">
              <a:avLst/>
            </a:prstGeom>
            <a:solidFill>
              <a:schemeClr val="bg1"/>
            </a:solidFill>
          </p:spPr>
          <p:txBody>
            <a:bodyPr wrap="none" lIns="0" tIns="0" rIns="0" bIns="0" rtlCol="0">
              <a:spAutoFit/>
            </a:bodyPr>
            <a:lstStyle/>
            <a:p>
              <a:pPr algn="ctr"/>
              <a:r>
                <a:rPr lang="en-US" sz="1200" dirty="0" smtClean="0">
                  <a:solidFill>
                    <a:srgbClr val="3C3C3C">
                      <a:lumMod val="75000"/>
                    </a:srgbClr>
                  </a:solidFill>
                </a:rPr>
                <a:t>COLLEGES &amp;</a:t>
              </a:r>
              <a:br>
                <a:rPr lang="en-US" sz="1200" dirty="0" smtClean="0">
                  <a:solidFill>
                    <a:srgbClr val="3C3C3C">
                      <a:lumMod val="75000"/>
                    </a:srgbClr>
                  </a:solidFill>
                </a:rPr>
              </a:br>
              <a:r>
                <a:rPr lang="en-US" sz="1200" dirty="0" smtClean="0">
                  <a:solidFill>
                    <a:srgbClr val="3C3C3C">
                      <a:lumMod val="75000"/>
                    </a:srgbClr>
                  </a:solidFill>
                </a:rPr>
                <a:t>UNIVERSITIES</a:t>
              </a:r>
            </a:p>
          </p:txBody>
        </p:sp>
      </p:grpSp>
      <p:cxnSp>
        <p:nvCxnSpPr>
          <p:cNvPr id="64" name="Straight Arrow Connector 63"/>
          <p:cNvCxnSpPr/>
          <p:nvPr/>
        </p:nvCxnSpPr>
        <p:spPr>
          <a:xfrm>
            <a:off x="2340620" y="2806844"/>
            <a:ext cx="342878" cy="616205"/>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flipV="1">
            <a:off x="3725308" y="3731020"/>
            <a:ext cx="562603" cy="4517"/>
          </a:xfrm>
          <a:prstGeom prst="straightConnector1">
            <a:avLst/>
          </a:prstGeom>
          <a:ln w="28575">
            <a:solidFill>
              <a:schemeClr val="tx2">
                <a:lumMod val="75000"/>
              </a:schemeClr>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1795825" y="2770734"/>
            <a:ext cx="389236" cy="513541"/>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H="1" flipV="1">
            <a:off x="1961044" y="4085828"/>
            <a:ext cx="264248" cy="328092"/>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2032589" y="4003321"/>
            <a:ext cx="1558278" cy="648744"/>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4048287" y="2738763"/>
            <a:ext cx="358939" cy="1607335"/>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H="1" flipV="1">
            <a:off x="2284820" y="2813586"/>
            <a:ext cx="151511" cy="1568207"/>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flipV="1">
            <a:off x="4583712" y="2693293"/>
            <a:ext cx="138603" cy="545208"/>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4399294" y="4239027"/>
            <a:ext cx="164649" cy="285532"/>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flipH="1" flipV="1">
            <a:off x="2200433" y="2847685"/>
            <a:ext cx="107563" cy="1560694"/>
          </a:xfrm>
          <a:prstGeom prst="straightConnector1">
            <a:avLst/>
          </a:prstGeom>
          <a:ln w="28575">
            <a:solidFill>
              <a:srgbClr val="A33B2E"/>
            </a:solidFill>
            <a:prstDash val="sysDot"/>
            <a:headEnd type="triangle" w="med" len="med"/>
            <a:tailEnd type="none" w="sm"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1884009" y="4128166"/>
            <a:ext cx="272033" cy="334328"/>
          </a:xfrm>
          <a:prstGeom prst="straightConnector1">
            <a:avLst/>
          </a:prstGeom>
          <a:ln w="28575">
            <a:solidFill>
              <a:srgbClr val="597D3B"/>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959197" y="3903345"/>
            <a:ext cx="1309543" cy="746977"/>
          </a:xfrm>
          <a:prstGeom prst="straightConnector1">
            <a:avLst/>
          </a:prstGeom>
          <a:ln w="28575">
            <a:solidFill>
              <a:srgbClr val="C76725"/>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1687270" y="2705872"/>
            <a:ext cx="380761" cy="468180"/>
          </a:xfrm>
          <a:prstGeom prst="straightConnector1">
            <a:avLst/>
          </a:prstGeom>
          <a:ln w="28575">
            <a:solidFill>
              <a:srgbClr val="597D3B"/>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a:off x="2048179" y="3886131"/>
            <a:ext cx="1488876" cy="669800"/>
          </a:xfrm>
          <a:prstGeom prst="straightConnector1">
            <a:avLst/>
          </a:prstGeom>
          <a:ln w="28575">
            <a:solidFill>
              <a:srgbClr val="597D3B"/>
            </a:solidFill>
            <a:prstDash val="sysDot"/>
            <a:headEnd type="none" w="med" len="med"/>
            <a:tailEnd type="triangle" w="sm" len="med"/>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684" y="3448882"/>
            <a:ext cx="486603" cy="521360"/>
          </a:xfrm>
          <a:prstGeom prst="rect">
            <a:avLst/>
          </a:prstGeom>
        </p:spPr>
      </p:pic>
    </p:spTree>
    <p:extLst>
      <p:ext uri="{BB962C8B-B14F-4D97-AF65-F5344CB8AC3E}">
        <p14:creationId xmlns:p14="http://schemas.microsoft.com/office/powerpoint/2010/main" val="240644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3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11"/>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p:cNvCxnSpPr/>
          <p:nvPr/>
        </p:nvCxnSpPr>
        <p:spPr>
          <a:xfrm flipH="1">
            <a:off x="2516612" y="2175329"/>
            <a:ext cx="192476" cy="58882"/>
          </a:xfrm>
          <a:prstGeom prst="line">
            <a:avLst/>
          </a:prstGeom>
          <a:ln w="34925">
            <a:solidFill>
              <a:srgbClr val="597D3B"/>
            </a:solidFill>
          </a:ln>
          <a:effectLst/>
        </p:spPr>
        <p:style>
          <a:lnRef idx="2">
            <a:schemeClr val="accent1"/>
          </a:lnRef>
          <a:fillRef idx="0">
            <a:schemeClr val="accent1"/>
          </a:fillRef>
          <a:effectRef idx="1">
            <a:schemeClr val="accent1"/>
          </a:effectRef>
          <a:fontRef idx="minor">
            <a:schemeClr val="tx1"/>
          </a:fontRef>
        </p:style>
      </p:cxnSp>
      <p:sp>
        <p:nvSpPr>
          <p:cNvPr id="5" name="TextBox 3"/>
          <p:cNvSpPr txBox="1">
            <a:spLocks noChangeArrowheads="1"/>
          </p:cNvSpPr>
          <p:nvPr/>
        </p:nvSpPr>
        <p:spPr bwMode="auto">
          <a:xfrm>
            <a:off x="3310344" y="1640527"/>
            <a:ext cx="144895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365125" indent="-1714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fontAlgn="base" hangingPunct="1">
              <a:spcBef>
                <a:spcPct val="0"/>
              </a:spcBef>
              <a:spcAft>
                <a:spcPct val="0"/>
              </a:spcAft>
            </a:pPr>
            <a:r>
              <a:rPr lang="en-US" sz="1200" b="1" dirty="0" smtClean="0">
                <a:solidFill>
                  <a:srgbClr val="003144"/>
                </a:solidFill>
                <a:latin typeface="Arial" panose="020B0604020202020204" pitchFamily="34" charset="0"/>
                <a:cs typeface="Arial" panose="020B0604020202020204" pitchFamily="34" charset="0"/>
              </a:rPr>
              <a:t>3,600</a:t>
            </a:r>
            <a:r>
              <a:rPr lang="en-US" sz="1200" b="1" dirty="0">
                <a:solidFill>
                  <a:srgbClr val="003144"/>
                </a:solidFill>
                <a:latin typeface="Arial" panose="020B0604020202020204" pitchFamily="34" charset="0"/>
                <a:cs typeface="Arial" panose="020B0604020202020204" pitchFamily="34" charset="0"/>
              </a:rPr>
              <a:t>+ postsecondary institutions </a:t>
            </a:r>
          </a:p>
          <a:p>
            <a:pPr indent="-171450" eaLnBrk="1" fontAlgn="base" hangingPunct="1">
              <a:spcBef>
                <a:spcPct val="0"/>
              </a:spcBef>
              <a:spcAft>
                <a:spcPct val="0"/>
              </a:spcAft>
            </a:pPr>
            <a:r>
              <a:rPr lang="en-US" sz="1050" dirty="0">
                <a:solidFill>
                  <a:srgbClr val="003144"/>
                </a:solidFill>
                <a:latin typeface="Arial" panose="020B0604020202020204" pitchFamily="34" charset="0"/>
                <a:cs typeface="Arial" panose="020B0604020202020204" pitchFamily="34" charset="0"/>
              </a:rPr>
              <a:t>Represents 98% of U.S. enrollment</a:t>
            </a:r>
          </a:p>
        </p:txBody>
      </p:sp>
      <p:sp>
        <p:nvSpPr>
          <p:cNvPr id="6" name="Title 1"/>
          <p:cNvSpPr>
            <a:spLocks noGrp="1"/>
          </p:cNvSpPr>
          <p:nvPr>
            <p:ph type="title" idx="4294967295"/>
          </p:nvPr>
        </p:nvSpPr>
        <p:spPr>
          <a:xfrm>
            <a:off x="197782" y="290997"/>
            <a:ext cx="8756650" cy="444500"/>
          </a:xfrm>
        </p:spPr>
        <p:txBody>
          <a:bodyPr>
            <a:normAutofit fontScale="90000"/>
          </a:bodyPr>
          <a:lstStyle/>
          <a:p>
            <a:pPr algn="ctr"/>
            <a:r>
              <a:rPr lang="en-US" dirty="0"/>
              <a:t>The World of Financial Aid </a:t>
            </a:r>
            <a:r>
              <a:rPr lang="en-US" dirty="0">
                <a:solidFill>
                  <a:srgbClr val="C76725"/>
                </a:solidFill>
              </a:rPr>
              <a:t>After </a:t>
            </a:r>
            <a:r>
              <a:rPr lang="en-US" dirty="0"/>
              <a:t>the Clearinghouse</a:t>
            </a:r>
          </a:p>
        </p:txBody>
      </p:sp>
      <p:sp>
        <p:nvSpPr>
          <p:cNvPr id="8" name="TextBox 7"/>
          <p:cNvSpPr txBox="1"/>
          <p:nvPr/>
        </p:nvSpPr>
        <p:spPr>
          <a:xfrm>
            <a:off x="2996392" y="3335655"/>
            <a:ext cx="2836954" cy="817245"/>
          </a:xfrm>
          <a:prstGeom prst="roundRect">
            <a:avLst/>
          </a:prstGeom>
          <a:solidFill>
            <a:srgbClr val="6E2246"/>
          </a:solidFill>
        </p:spPr>
        <p:txBody>
          <a:bodyPr wrap="square" rtlCol="0">
            <a:spAutoFit/>
          </a:bodyPr>
          <a:lstStyle/>
          <a:p>
            <a:pPr algn="ctr"/>
            <a:endParaRPr lang="en-US" sz="1400" dirty="0">
              <a:solidFill>
                <a:srgbClr val="F2F2F2"/>
              </a:solidFill>
            </a:endParaRPr>
          </a:p>
          <a:p>
            <a:pPr algn="ctr"/>
            <a:endParaRPr lang="en-US" sz="1400" dirty="0">
              <a:solidFill>
                <a:srgbClr val="F2F2F2"/>
              </a:solidFill>
            </a:endParaRPr>
          </a:p>
          <a:p>
            <a:pPr algn="ctr"/>
            <a:endParaRPr lang="en-US" sz="1400" dirty="0">
              <a:solidFill>
                <a:srgbClr val="F2F2F2"/>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222" y="3529194"/>
            <a:ext cx="2331294" cy="440731"/>
          </a:xfrm>
          <a:prstGeom prst="rect">
            <a:avLst/>
          </a:prstGeom>
        </p:spPr>
      </p:pic>
      <p:sp>
        <p:nvSpPr>
          <p:cNvPr id="11" name="TextBox 10"/>
          <p:cNvSpPr txBox="1"/>
          <p:nvPr/>
        </p:nvSpPr>
        <p:spPr>
          <a:xfrm>
            <a:off x="1547992" y="1493754"/>
            <a:ext cx="1069203" cy="369332"/>
          </a:xfrm>
          <a:prstGeom prst="rect">
            <a:avLst/>
          </a:prstGeom>
          <a:noFill/>
        </p:spPr>
        <p:txBody>
          <a:bodyPr wrap="none" lIns="0" tIns="0" rIns="0" bIns="0" rtlCol="0">
            <a:spAutoFit/>
          </a:bodyPr>
          <a:lstStyle/>
          <a:p>
            <a:pPr algn="ctr"/>
            <a:r>
              <a:rPr lang="en-US" sz="1200" dirty="0">
                <a:solidFill>
                  <a:srgbClr val="3C3C3C">
                    <a:lumMod val="75000"/>
                  </a:srgbClr>
                </a:solidFill>
              </a:rPr>
              <a:t>COLLEGES &amp;</a:t>
            </a:r>
            <a:br>
              <a:rPr lang="en-US" sz="1200" dirty="0">
                <a:solidFill>
                  <a:srgbClr val="3C3C3C">
                    <a:lumMod val="75000"/>
                  </a:srgbClr>
                </a:solidFill>
              </a:rPr>
            </a:br>
            <a:r>
              <a:rPr lang="en-US" sz="1200" dirty="0">
                <a:solidFill>
                  <a:srgbClr val="3C3C3C">
                    <a:lumMod val="75000"/>
                  </a:srgbClr>
                </a:solidFill>
              </a:rPr>
              <a:t>UNIVERSITIES</a:t>
            </a:r>
          </a:p>
        </p:txBody>
      </p:sp>
      <p:grpSp>
        <p:nvGrpSpPr>
          <p:cNvPr id="12" name="Group 11"/>
          <p:cNvGrpSpPr/>
          <p:nvPr/>
        </p:nvGrpSpPr>
        <p:grpSpPr>
          <a:xfrm>
            <a:off x="1600596" y="1880592"/>
            <a:ext cx="957811" cy="957810"/>
            <a:chOff x="3359372" y="1514458"/>
            <a:chExt cx="922173" cy="922172"/>
          </a:xfrm>
        </p:grpSpPr>
        <p:sp>
          <p:nvSpPr>
            <p:cNvPr id="13" name="Oval 12"/>
            <p:cNvSpPr/>
            <p:nvPr/>
          </p:nvSpPr>
          <p:spPr>
            <a:xfrm flipH="1">
              <a:off x="3359372" y="1514458"/>
              <a:ext cx="922173" cy="9221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14" name="Freeform 155"/>
            <p:cNvSpPr>
              <a:spLocks noEditPoints="1"/>
            </p:cNvSpPr>
            <p:nvPr/>
          </p:nvSpPr>
          <p:spPr bwMode="auto">
            <a:xfrm>
              <a:off x="3612134" y="1727923"/>
              <a:ext cx="416649" cy="430693"/>
            </a:xfrm>
            <a:custGeom>
              <a:avLst/>
              <a:gdLst>
                <a:gd name="T0" fmla="*/ 353 w 356"/>
                <a:gd name="T1" fmla="*/ 366 h 368"/>
                <a:gd name="T2" fmla="*/ 6 w 356"/>
                <a:gd name="T3" fmla="*/ 368 h 368"/>
                <a:gd name="T4" fmla="*/ 0 w 356"/>
                <a:gd name="T5" fmla="*/ 358 h 368"/>
                <a:gd name="T6" fmla="*/ 10 w 356"/>
                <a:gd name="T7" fmla="*/ 348 h 368"/>
                <a:gd name="T8" fmla="*/ 355 w 356"/>
                <a:gd name="T9" fmla="*/ 355 h 368"/>
                <a:gd name="T10" fmla="*/ 14 w 356"/>
                <a:gd name="T11" fmla="*/ 326 h 368"/>
                <a:gd name="T12" fmla="*/ 333 w 356"/>
                <a:gd name="T13" fmla="*/ 332 h 368"/>
                <a:gd name="T14" fmla="*/ 343 w 356"/>
                <a:gd name="T15" fmla="*/ 322 h 368"/>
                <a:gd name="T16" fmla="*/ 337 w 356"/>
                <a:gd name="T17" fmla="*/ 312 h 368"/>
                <a:gd name="T18" fmla="*/ 16 w 356"/>
                <a:gd name="T19" fmla="*/ 315 h 368"/>
                <a:gd name="T20" fmla="*/ 8 w 356"/>
                <a:gd name="T21" fmla="*/ 110 h 368"/>
                <a:gd name="T22" fmla="*/ 11 w 356"/>
                <a:gd name="T23" fmla="*/ 101 h 368"/>
                <a:gd name="T24" fmla="*/ 40 w 356"/>
                <a:gd name="T25" fmla="*/ 82 h 368"/>
                <a:gd name="T26" fmla="*/ 107 w 356"/>
                <a:gd name="T27" fmla="*/ 42 h 368"/>
                <a:gd name="T28" fmla="*/ 165 w 356"/>
                <a:gd name="T29" fmla="*/ 6 h 368"/>
                <a:gd name="T30" fmla="*/ 180 w 356"/>
                <a:gd name="T31" fmla="*/ 0 h 368"/>
                <a:gd name="T32" fmla="*/ 216 w 356"/>
                <a:gd name="T33" fmla="*/ 21 h 368"/>
                <a:gd name="T34" fmla="*/ 285 w 356"/>
                <a:gd name="T35" fmla="*/ 64 h 368"/>
                <a:gd name="T36" fmla="*/ 336 w 356"/>
                <a:gd name="T37" fmla="*/ 95 h 368"/>
                <a:gd name="T38" fmla="*/ 347 w 356"/>
                <a:gd name="T39" fmla="*/ 106 h 368"/>
                <a:gd name="T40" fmla="*/ 344 w 356"/>
                <a:gd name="T41" fmla="*/ 118 h 368"/>
                <a:gd name="T42" fmla="*/ 15 w 356"/>
                <a:gd name="T43" fmla="*/ 119 h 368"/>
                <a:gd name="T44" fmla="*/ 155 w 356"/>
                <a:gd name="T45" fmla="*/ 66 h 368"/>
                <a:gd name="T46" fmla="*/ 189 w 356"/>
                <a:gd name="T47" fmla="*/ 86 h 368"/>
                <a:gd name="T48" fmla="*/ 189 w 356"/>
                <a:gd name="T49" fmla="*/ 46 h 368"/>
                <a:gd name="T50" fmla="*/ 155 w 356"/>
                <a:gd name="T51" fmla="*/ 66 h 368"/>
                <a:gd name="T52" fmla="*/ 39 w 356"/>
                <a:gd name="T53" fmla="*/ 278 h 368"/>
                <a:gd name="T54" fmla="*/ 41 w 356"/>
                <a:gd name="T55" fmla="*/ 288 h 368"/>
                <a:gd name="T56" fmla="*/ 98 w 356"/>
                <a:gd name="T57" fmla="*/ 292 h 368"/>
                <a:gd name="T58" fmla="*/ 108 w 356"/>
                <a:gd name="T59" fmla="*/ 282 h 368"/>
                <a:gd name="T60" fmla="*/ 101 w 356"/>
                <a:gd name="T61" fmla="*/ 272 h 368"/>
                <a:gd name="T62" fmla="*/ 98 w 356"/>
                <a:gd name="T63" fmla="*/ 160 h 368"/>
                <a:gd name="T64" fmla="*/ 108 w 356"/>
                <a:gd name="T65" fmla="*/ 150 h 368"/>
                <a:gd name="T66" fmla="*/ 103 w 356"/>
                <a:gd name="T67" fmla="*/ 140 h 368"/>
                <a:gd name="T68" fmla="*/ 42 w 356"/>
                <a:gd name="T69" fmla="*/ 141 h 368"/>
                <a:gd name="T70" fmla="*/ 38 w 356"/>
                <a:gd name="T71" fmla="*/ 150 h 368"/>
                <a:gd name="T72" fmla="*/ 48 w 356"/>
                <a:gd name="T73" fmla="*/ 160 h 368"/>
                <a:gd name="T74" fmla="*/ 153 w 356"/>
                <a:gd name="T75" fmla="*/ 272 h 368"/>
                <a:gd name="T76" fmla="*/ 143 w 356"/>
                <a:gd name="T77" fmla="*/ 281 h 368"/>
                <a:gd name="T78" fmla="*/ 148 w 356"/>
                <a:gd name="T79" fmla="*/ 290 h 368"/>
                <a:gd name="T80" fmla="*/ 206 w 356"/>
                <a:gd name="T81" fmla="*/ 291 h 368"/>
                <a:gd name="T82" fmla="*/ 213 w 356"/>
                <a:gd name="T83" fmla="*/ 281 h 368"/>
                <a:gd name="T84" fmla="*/ 203 w 356"/>
                <a:gd name="T85" fmla="*/ 272 h 368"/>
                <a:gd name="T86" fmla="*/ 206 w 356"/>
                <a:gd name="T87" fmla="*/ 159 h 368"/>
                <a:gd name="T88" fmla="*/ 213 w 356"/>
                <a:gd name="T89" fmla="*/ 149 h 368"/>
                <a:gd name="T90" fmla="*/ 205 w 356"/>
                <a:gd name="T91" fmla="*/ 140 h 368"/>
                <a:gd name="T92" fmla="*/ 145 w 356"/>
                <a:gd name="T93" fmla="*/ 143 h 368"/>
                <a:gd name="T94" fmla="*/ 144 w 356"/>
                <a:gd name="T95" fmla="*/ 153 h 368"/>
                <a:gd name="T96" fmla="*/ 155 w 356"/>
                <a:gd name="T97" fmla="*/ 160 h 368"/>
                <a:gd name="T98" fmla="*/ 254 w 356"/>
                <a:gd name="T99" fmla="*/ 272 h 368"/>
                <a:gd name="T100" fmla="*/ 248 w 356"/>
                <a:gd name="T101" fmla="*/ 282 h 368"/>
                <a:gd name="T102" fmla="*/ 256 w 356"/>
                <a:gd name="T103" fmla="*/ 291 h 368"/>
                <a:gd name="T104" fmla="*/ 314 w 356"/>
                <a:gd name="T105" fmla="*/ 289 h 368"/>
                <a:gd name="T106" fmla="*/ 316 w 356"/>
                <a:gd name="T107" fmla="*/ 278 h 368"/>
                <a:gd name="T108" fmla="*/ 304 w 356"/>
                <a:gd name="T109" fmla="*/ 272 h 368"/>
                <a:gd name="T110" fmla="*/ 314 w 356"/>
                <a:gd name="T111" fmla="*/ 157 h 368"/>
                <a:gd name="T112" fmla="*/ 316 w 356"/>
                <a:gd name="T113" fmla="*/ 145 h 368"/>
                <a:gd name="T114" fmla="*/ 259 w 356"/>
                <a:gd name="T115" fmla="*/ 140 h 368"/>
                <a:gd name="T116" fmla="*/ 248 w 356"/>
                <a:gd name="T117" fmla="*/ 147 h 368"/>
                <a:gd name="T118" fmla="*/ 251 w 356"/>
                <a:gd name="T119" fmla="*/ 157 h 368"/>
                <a:gd name="T120" fmla="*/ 259 w 356"/>
                <a:gd name="T121" fmla="*/ 2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6" h="368">
                  <a:moveTo>
                    <a:pt x="356" y="358"/>
                  </a:moveTo>
                  <a:lnTo>
                    <a:pt x="356" y="359"/>
                  </a:lnTo>
                  <a:lnTo>
                    <a:pt x="355" y="363"/>
                  </a:lnTo>
                  <a:lnTo>
                    <a:pt x="353" y="366"/>
                  </a:lnTo>
                  <a:lnTo>
                    <a:pt x="350" y="368"/>
                  </a:lnTo>
                  <a:lnTo>
                    <a:pt x="345" y="368"/>
                  </a:lnTo>
                  <a:lnTo>
                    <a:pt x="10" y="368"/>
                  </a:lnTo>
                  <a:lnTo>
                    <a:pt x="6" y="368"/>
                  </a:lnTo>
                  <a:lnTo>
                    <a:pt x="4" y="366"/>
                  </a:lnTo>
                  <a:lnTo>
                    <a:pt x="1" y="363"/>
                  </a:lnTo>
                  <a:lnTo>
                    <a:pt x="0" y="359"/>
                  </a:lnTo>
                  <a:lnTo>
                    <a:pt x="0" y="358"/>
                  </a:lnTo>
                  <a:lnTo>
                    <a:pt x="1" y="355"/>
                  </a:lnTo>
                  <a:lnTo>
                    <a:pt x="4" y="351"/>
                  </a:lnTo>
                  <a:lnTo>
                    <a:pt x="6" y="349"/>
                  </a:lnTo>
                  <a:lnTo>
                    <a:pt x="10" y="348"/>
                  </a:lnTo>
                  <a:lnTo>
                    <a:pt x="345" y="348"/>
                  </a:lnTo>
                  <a:lnTo>
                    <a:pt x="350" y="349"/>
                  </a:lnTo>
                  <a:lnTo>
                    <a:pt x="353" y="351"/>
                  </a:lnTo>
                  <a:lnTo>
                    <a:pt x="355" y="355"/>
                  </a:lnTo>
                  <a:lnTo>
                    <a:pt x="356" y="358"/>
                  </a:lnTo>
                  <a:close/>
                  <a:moveTo>
                    <a:pt x="12" y="322"/>
                  </a:moveTo>
                  <a:lnTo>
                    <a:pt x="12" y="322"/>
                  </a:lnTo>
                  <a:lnTo>
                    <a:pt x="14" y="326"/>
                  </a:lnTo>
                  <a:lnTo>
                    <a:pt x="16" y="329"/>
                  </a:lnTo>
                  <a:lnTo>
                    <a:pt x="19" y="331"/>
                  </a:lnTo>
                  <a:lnTo>
                    <a:pt x="22" y="332"/>
                  </a:lnTo>
                  <a:lnTo>
                    <a:pt x="333" y="332"/>
                  </a:lnTo>
                  <a:lnTo>
                    <a:pt x="337" y="331"/>
                  </a:lnTo>
                  <a:lnTo>
                    <a:pt x="341" y="329"/>
                  </a:lnTo>
                  <a:lnTo>
                    <a:pt x="343" y="326"/>
                  </a:lnTo>
                  <a:lnTo>
                    <a:pt x="343" y="322"/>
                  </a:lnTo>
                  <a:lnTo>
                    <a:pt x="343" y="322"/>
                  </a:lnTo>
                  <a:lnTo>
                    <a:pt x="343" y="318"/>
                  </a:lnTo>
                  <a:lnTo>
                    <a:pt x="341" y="315"/>
                  </a:lnTo>
                  <a:lnTo>
                    <a:pt x="337" y="312"/>
                  </a:lnTo>
                  <a:lnTo>
                    <a:pt x="333" y="312"/>
                  </a:lnTo>
                  <a:lnTo>
                    <a:pt x="22" y="312"/>
                  </a:lnTo>
                  <a:lnTo>
                    <a:pt x="19" y="312"/>
                  </a:lnTo>
                  <a:lnTo>
                    <a:pt x="16" y="315"/>
                  </a:lnTo>
                  <a:lnTo>
                    <a:pt x="14" y="318"/>
                  </a:lnTo>
                  <a:lnTo>
                    <a:pt x="12" y="322"/>
                  </a:lnTo>
                  <a:close/>
                  <a:moveTo>
                    <a:pt x="8" y="112"/>
                  </a:moveTo>
                  <a:lnTo>
                    <a:pt x="8" y="110"/>
                  </a:lnTo>
                  <a:lnTo>
                    <a:pt x="8" y="108"/>
                  </a:lnTo>
                  <a:lnTo>
                    <a:pt x="8" y="105"/>
                  </a:lnTo>
                  <a:lnTo>
                    <a:pt x="9" y="103"/>
                  </a:lnTo>
                  <a:lnTo>
                    <a:pt x="11" y="101"/>
                  </a:lnTo>
                  <a:lnTo>
                    <a:pt x="15" y="98"/>
                  </a:lnTo>
                  <a:lnTo>
                    <a:pt x="19" y="95"/>
                  </a:lnTo>
                  <a:lnTo>
                    <a:pt x="28" y="90"/>
                  </a:lnTo>
                  <a:lnTo>
                    <a:pt x="40" y="82"/>
                  </a:lnTo>
                  <a:lnTo>
                    <a:pt x="55" y="73"/>
                  </a:lnTo>
                  <a:lnTo>
                    <a:pt x="71" y="63"/>
                  </a:lnTo>
                  <a:lnTo>
                    <a:pt x="89" y="52"/>
                  </a:lnTo>
                  <a:lnTo>
                    <a:pt x="107" y="42"/>
                  </a:lnTo>
                  <a:lnTo>
                    <a:pt x="125" y="31"/>
                  </a:lnTo>
                  <a:lnTo>
                    <a:pt x="140" y="21"/>
                  </a:lnTo>
                  <a:lnTo>
                    <a:pt x="154" y="13"/>
                  </a:lnTo>
                  <a:lnTo>
                    <a:pt x="165" y="6"/>
                  </a:lnTo>
                  <a:lnTo>
                    <a:pt x="173" y="2"/>
                  </a:lnTo>
                  <a:lnTo>
                    <a:pt x="175" y="0"/>
                  </a:lnTo>
                  <a:lnTo>
                    <a:pt x="178" y="0"/>
                  </a:lnTo>
                  <a:lnTo>
                    <a:pt x="180" y="0"/>
                  </a:lnTo>
                  <a:lnTo>
                    <a:pt x="184" y="2"/>
                  </a:lnTo>
                  <a:lnTo>
                    <a:pt x="190" y="6"/>
                  </a:lnTo>
                  <a:lnTo>
                    <a:pt x="202" y="13"/>
                  </a:lnTo>
                  <a:lnTo>
                    <a:pt x="216" y="21"/>
                  </a:lnTo>
                  <a:lnTo>
                    <a:pt x="232" y="31"/>
                  </a:lnTo>
                  <a:lnTo>
                    <a:pt x="249" y="42"/>
                  </a:lnTo>
                  <a:lnTo>
                    <a:pt x="267" y="53"/>
                  </a:lnTo>
                  <a:lnTo>
                    <a:pt x="285" y="64"/>
                  </a:lnTo>
                  <a:lnTo>
                    <a:pt x="302" y="74"/>
                  </a:lnTo>
                  <a:lnTo>
                    <a:pt x="316" y="83"/>
                  </a:lnTo>
                  <a:lnTo>
                    <a:pt x="328" y="90"/>
                  </a:lnTo>
                  <a:lnTo>
                    <a:pt x="336" y="95"/>
                  </a:lnTo>
                  <a:lnTo>
                    <a:pt x="341" y="98"/>
                  </a:lnTo>
                  <a:lnTo>
                    <a:pt x="344" y="101"/>
                  </a:lnTo>
                  <a:lnTo>
                    <a:pt x="346" y="103"/>
                  </a:lnTo>
                  <a:lnTo>
                    <a:pt x="347" y="106"/>
                  </a:lnTo>
                  <a:lnTo>
                    <a:pt x="347" y="109"/>
                  </a:lnTo>
                  <a:lnTo>
                    <a:pt x="347" y="112"/>
                  </a:lnTo>
                  <a:lnTo>
                    <a:pt x="346" y="115"/>
                  </a:lnTo>
                  <a:lnTo>
                    <a:pt x="344" y="118"/>
                  </a:lnTo>
                  <a:lnTo>
                    <a:pt x="342" y="119"/>
                  </a:lnTo>
                  <a:lnTo>
                    <a:pt x="337" y="120"/>
                  </a:lnTo>
                  <a:lnTo>
                    <a:pt x="18" y="120"/>
                  </a:lnTo>
                  <a:lnTo>
                    <a:pt x="15" y="119"/>
                  </a:lnTo>
                  <a:lnTo>
                    <a:pt x="11" y="118"/>
                  </a:lnTo>
                  <a:lnTo>
                    <a:pt x="9" y="115"/>
                  </a:lnTo>
                  <a:lnTo>
                    <a:pt x="8" y="112"/>
                  </a:lnTo>
                  <a:close/>
                  <a:moveTo>
                    <a:pt x="155" y="66"/>
                  </a:moveTo>
                  <a:lnTo>
                    <a:pt x="158" y="78"/>
                  </a:lnTo>
                  <a:lnTo>
                    <a:pt x="166" y="86"/>
                  </a:lnTo>
                  <a:lnTo>
                    <a:pt x="178" y="90"/>
                  </a:lnTo>
                  <a:lnTo>
                    <a:pt x="189" y="86"/>
                  </a:lnTo>
                  <a:lnTo>
                    <a:pt x="198" y="78"/>
                  </a:lnTo>
                  <a:lnTo>
                    <a:pt x="200" y="66"/>
                  </a:lnTo>
                  <a:lnTo>
                    <a:pt x="198" y="54"/>
                  </a:lnTo>
                  <a:lnTo>
                    <a:pt x="189" y="46"/>
                  </a:lnTo>
                  <a:lnTo>
                    <a:pt x="178" y="43"/>
                  </a:lnTo>
                  <a:lnTo>
                    <a:pt x="166" y="46"/>
                  </a:lnTo>
                  <a:lnTo>
                    <a:pt x="158" y="54"/>
                  </a:lnTo>
                  <a:lnTo>
                    <a:pt x="155" y="66"/>
                  </a:lnTo>
                  <a:close/>
                  <a:moveTo>
                    <a:pt x="48" y="272"/>
                  </a:moveTo>
                  <a:lnTo>
                    <a:pt x="45" y="272"/>
                  </a:lnTo>
                  <a:lnTo>
                    <a:pt x="41" y="275"/>
                  </a:lnTo>
                  <a:lnTo>
                    <a:pt x="39" y="278"/>
                  </a:lnTo>
                  <a:lnTo>
                    <a:pt x="38" y="281"/>
                  </a:lnTo>
                  <a:lnTo>
                    <a:pt x="38" y="282"/>
                  </a:lnTo>
                  <a:lnTo>
                    <a:pt x="39" y="286"/>
                  </a:lnTo>
                  <a:lnTo>
                    <a:pt x="41" y="288"/>
                  </a:lnTo>
                  <a:lnTo>
                    <a:pt x="44" y="290"/>
                  </a:lnTo>
                  <a:lnTo>
                    <a:pt x="47" y="291"/>
                  </a:lnTo>
                  <a:lnTo>
                    <a:pt x="50" y="292"/>
                  </a:lnTo>
                  <a:lnTo>
                    <a:pt x="98" y="292"/>
                  </a:lnTo>
                  <a:lnTo>
                    <a:pt x="101" y="291"/>
                  </a:lnTo>
                  <a:lnTo>
                    <a:pt x="105" y="289"/>
                  </a:lnTo>
                  <a:lnTo>
                    <a:pt x="107" y="286"/>
                  </a:lnTo>
                  <a:lnTo>
                    <a:pt x="108" y="282"/>
                  </a:lnTo>
                  <a:lnTo>
                    <a:pt x="108" y="281"/>
                  </a:lnTo>
                  <a:lnTo>
                    <a:pt x="107" y="278"/>
                  </a:lnTo>
                  <a:lnTo>
                    <a:pt x="105" y="275"/>
                  </a:lnTo>
                  <a:lnTo>
                    <a:pt x="101" y="272"/>
                  </a:lnTo>
                  <a:lnTo>
                    <a:pt x="98" y="272"/>
                  </a:lnTo>
                  <a:lnTo>
                    <a:pt x="95" y="272"/>
                  </a:lnTo>
                  <a:lnTo>
                    <a:pt x="95" y="160"/>
                  </a:lnTo>
                  <a:lnTo>
                    <a:pt x="98" y="160"/>
                  </a:lnTo>
                  <a:lnTo>
                    <a:pt x="101" y="159"/>
                  </a:lnTo>
                  <a:lnTo>
                    <a:pt x="105" y="157"/>
                  </a:lnTo>
                  <a:lnTo>
                    <a:pt x="107" y="153"/>
                  </a:lnTo>
                  <a:lnTo>
                    <a:pt x="108" y="150"/>
                  </a:lnTo>
                  <a:lnTo>
                    <a:pt x="108" y="149"/>
                  </a:lnTo>
                  <a:lnTo>
                    <a:pt x="107" y="145"/>
                  </a:lnTo>
                  <a:lnTo>
                    <a:pt x="105" y="142"/>
                  </a:lnTo>
                  <a:lnTo>
                    <a:pt x="103" y="140"/>
                  </a:lnTo>
                  <a:lnTo>
                    <a:pt x="100" y="140"/>
                  </a:lnTo>
                  <a:lnTo>
                    <a:pt x="50" y="140"/>
                  </a:lnTo>
                  <a:lnTo>
                    <a:pt x="46" y="140"/>
                  </a:lnTo>
                  <a:lnTo>
                    <a:pt x="42" y="141"/>
                  </a:lnTo>
                  <a:lnTo>
                    <a:pt x="40" y="143"/>
                  </a:lnTo>
                  <a:lnTo>
                    <a:pt x="39" y="147"/>
                  </a:lnTo>
                  <a:lnTo>
                    <a:pt x="38" y="149"/>
                  </a:lnTo>
                  <a:lnTo>
                    <a:pt x="38" y="150"/>
                  </a:lnTo>
                  <a:lnTo>
                    <a:pt x="39" y="153"/>
                  </a:lnTo>
                  <a:lnTo>
                    <a:pt x="41" y="157"/>
                  </a:lnTo>
                  <a:lnTo>
                    <a:pt x="45" y="159"/>
                  </a:lnTo>
                  <a:lnTo>
                    <a:pt x="48" y="160"/>
                  </a:lnTo>
                  <a:lnTo>
                    <a:pt x="50" y="160"/>
                  </a:lnTo>
                  <a:lnTo>
                    <a:pt x="50" y="272"/>
                  </a:lnTo>
                  <a:lnTo>
                    <a:pt x="48" y="272"/>
                  </a:lnTo>
                  <a:close/>
                  <a:moveTo>
                    <a:pt x="153" y="272"/>
                  </a:moveTo>
                  <a:lnTo>
                    <a:pt x="149" y="272"/>
                  </a:lnTo>
                  <a:lnTo>
                    <a:pt x="146" y="275"/>
                  </a:lnTo>
                  <a:lnTo>
                    <a:pt x="144" y="278"/>
                  </a:lnTo>
                  <a:lnTo>
                    <a:pt x="143" y="281"/>
                  </a:lnTo>
                  <a:lnTo>
                    <a:pt x="143" y="282"/>
                  </a:lnTo>
                  <a:lnTo>
                    <a:pt x="144" y="286"/>
                  </a:lnTo>
                  <a:lnTo>
                    <a:pt x="146" y="288"/>
                  </a:lnTo>
                  <a:lnTo>
                    <a:pt x="148" y="290"/>
                  </a:lnTo>
                  <a:lnTo>
                    <a:pt x="152" y="291"/>
                  </a:lnTo>
                  <a:lnTo>
                    <a:pt x="155" y="292"/>
                  </a:lnTo>
                  <a:lnTo>
                    <a:pt x="203" y="292"/>
                  </a:lnTo>
                  <a:lnTo>
                    <a:pt x="206" y="291"/>
                  </a:lnTo>
                  <a:lnTo>
                    <a:pt x="209" y="289"/>
                  </a:lnTo>
                  <a:lnTo>
                    <a:pt x="212" y="286"/>
                  </a:lnTo>
                  <a:lnTo>
                    <a:pt x="213" y="282"/>
                  </a:lnTo>
                  <a:lnTo>
                    <a:pt x="213" y="281"/>
                  </a:lnTo>
                  <a:lnTo>
                    <a:pt x="212" y="278"/>
                  </a:lnTo>
                  <a:lnTo>
                    <a:pt x="209" y="275"/>
                  </a:lnTo>
                  <a:lnTo>
                    <a:pt x="206" y="272"/>
                  </a:lnTo>
                  <a:lnTo>
                    <a:pt x="203" y="272"/>
                  </a:lnTo>
                  <a:lnTo>
                    <a:pt x="199" y="272"/>
                  </a:lnTo>
                  <a:lnTo>
                    <a:pt x="199" y="160"/>
                  </a:lnTo>
                  <a:lnTo>
                    <a:pt x="203" y="160"/>
                  </a:lnTo>
                  <a:lnTo>
                    <a:pt x="206" y="159"/>
                  </a:lnTo>
                  <a:lnTo>
                    <a:pt x="209" y="157"/>
                  </a:lnTo>
                  <a:lnTo>
                    <a:pt x="212" y="153"/>
                  </a:lnTo>
                  <a:lnTo>
                    <a:pt x="213" y="150"/>
                  </a:lnTo>
                  <a:lnTo>
                    <a:pt x="213" y="149"/>
                  </a:lnTo>
                  <a:lnTo>
                    <a:pt x="212" y="145"/>
                  </a:lnTo>
                  <a:lnTo>
                    <a:pt x="210" y="142"/>
                  </a:lnTo>
                  <a:lnTo>
                    <a:pt x="207" y="140"/>
                  </a:lnTo>
                  <a:lnTo>
                    <a:pt x="205" y="140"/>
                  </a:lnTo>
                  <a:lnTo>
                    <a:pt x="155" y="140"/>
                  </a:lnTo>
                  <a:lnTo>
                    <a:pt x="150" y="140"/>
                  </a:lnTo>
                  <a:lnTo>
                    <a:pt x="147" y="141"/>
                  </a:lnTo>
                  <a:lnTo>
                    <a:pt x="145" y="143"/>
                  </a:lnTo>
                  <a:lnTo>
                    <a:pt x="144" y="147"/>
                  </a:lnTo>
                  <a:lnTo>
                    <a:pt x="143" y="149"/>
                  </a:lnTo>
                  <a:lnTo>
                    <a:pt x="143" y="150"/>
                  </a:lnTo>
                  <a:lnTo>
                    <a:pt x="144" y="153"/>
                  </a:lnTo>
                  <a:lnTo>
                    <a:pt x="146" y="157"/>
                  </a:lnTo>
                  <a:lnTo>
                    <a:pt x="149" y="159"/>
                  </a:lnTo>
                  <a:lnTo>
                    <a:pt x="153" y="160"/>
                  </a:lnTo>
                  <a:lnTo>
                    <a:pt x="155" y="160"/>
                  </a:lnTo>
                  <a:lnTo>
                    <a:pt x="155" y="272"/>
                  </a:lnTo>
                  <a:lnTo>
                    <a:pt x="153" y="272"/>
                  </a:lnTo>
                  <a:close/>
                  <a:moveTo>
                    <a:pt x="257" y="272"/>
                  </a:moveTo>
                  <a:lnTo>
                    <a:pt x="254" y="272"/>
                  </a:lnTo>
                  <a:lnTo>
                    <a:pt x="251" y="275"/>
                  </a:lnTo>
                  <a:lnTo>
                    <a:pt x="248" y="278"/>
                  </a:lnTo>
                  <a:lnTo>
                    <a:pt x="248" y="281"/>
                  </a:lnTo>
                  <a:lnTo>
                    <a:pt x="248" y="282"/>
                  </a:lnTo>
                  <a:lnTo>
                    <a:pt x="248" y="286"/>
                  </a:lnTo>
                  <a:lnTo>
                    <a:pt x="251" y="288"/>
                  </a:lnTo>
                  <a:lnTo>
                    <a:pt x="253" y="290"/>
                  </a:lnTo>
                  <a:lnTo>
                    <a:pt x="256" y="291"/>
                  </a:lnTo>
                  <a:lnTo>
                    <a:pt x="259" y="292"/>
                  </a:lnTo>
                  <a:lnTo>
                    <a:pt x="307" y="292"/>
                  </a:lnTo>
                  <a:lnTo>
                    <a:pt x="312" y="291"/>
                  </a:lnTo>
                  <a:lnTo>
                    <a:pt x="314" y="289"/>
                  </a:lnTo>
                  <a:lnTo>
                    <a:pt x="316" y="286"/>
                  </a:lnTo>
                  <a:lnTo>
                    <a:pt x="317" y="282"/>
                  </a:lnTo>
                  <a:lnTo>
                    <a:pt x="317" y="281"/>
                  </a:lnTo>
                  <a:lnTo>
                    <a:pt x="316" y="278"/>
                  </a:lnTo>
                  <a:lnTo>
                    <a:pt x="314" y="275"/>
                  </a:lnTo>
                  <a:lnTo>
                    <a:pt x="312" y="272"/>
                  </a:lnTo>
                  <a:lnTo>
                    <a:pt x="307" y="272"/>
                  </a:lnTo>
                  <a:lnTo>
                    <a:pt x="304" y="272"/>
                  </a:lnTo>
                  <a:lnTo>
                    <a:pt x="304" y="160"/>
                  </a:lnTo>
                  <a:lnTo>
                    <a:pt x="307" y="160"/>
                  </a:lnTo>
                  <a:lnTo>
                    <a:pt x="312" y="159"/>
                  </a:lnTo>
                  <a:lnTo>
                    <a:pt x="314" y="157"/>
                  </a:lnTo>
                  <a:lnTo>
                    <a:pt x="316" y="153"/>
                  </a:lnTo>
                  <a:lnTo>
                    <a:pt x="317" y="150"/>
                  </a:lnTo>
                  <a:lnTo>
                    <a:pt x="317" y="149"/>
                  </a:lnTo>
                  <a:lnTo>
                    <a:pt x="316" y="145"/>
                  </a:lnTo>
                  <a:lnTo>
                    <a:pt x="315" y="142"/>
                  </a:lnTo>
                  <a:lnTo>
                    <a:pt x="312" y="140"/>
                  </a:lnTo>
                  <a:lnTo>
                    <a:pt x="310" y="140"/>
                  </a:lnTo>
                  <a:lnTo>
                    <a:pt x="259" y="140"/>
                  </a:lnTo>
                  <a:lnTo>
                    <a:pt x="256" y="140"/>
                  </a:lnTo>
                  <a:lnTo>
                    <a:pt x="253" y="141"/>
                  </a:lnTo>
                  <a:lnTo>
                    <a:pt x="249" y="143"/>
                  </a:lnTo>
                  <a:lnTo>
                    <a:pt x="248" y="147"/>
                  </a:lnTo>
                  <a:lnTo>
                    <a:pt x="248" y="149"/>
                  </a:lnTo>
                  <a:lnTo>
                    <a:pt x="248" y="150"/>
                  </a:lnTo>
                  <a:lnTo>
                    <a:pt x="248" y="153"/>
                  </a:lnTo>
                  <a:lnTo>
                    <a:pt x="251" y="157"/>
                  </a:lnTo>
                  <a:lnTo>
                    <a:pt x="254" y="159"/>
                  </a:lnTo>
                  <a:lnTo>
                    <a:pt x="257" y="160"/>
                  </a:lnTo>
                  <a:lnTo>
                    <a:pt x="259" y="160"/>
                  </a:lnTo>
                  <a:lnTo>
                    <a:pt x="259" y="272"/>
                  </a:lnTo>
                  <a:lnTo>
                    <a:pt x="257" y="2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3144"/>
                </a:solidFill>
              </a:endParaRPr>
            </a:p>
          </p:txBody>
        </p:sp>
      </p:grpSp>
      <p:cxnSp>
        <p:nvCxnSpPr>
          <p:cNvPr id="27" name="Straight Arrow Connector 26"/>
          <p:cNvCxnSpPr/>
          <p:nvPr/>
        </p:nvCxnSpPr>
        <p:spPr>
          <a:xfrm>
            <a:off x="1547992" y="3652551"/>
            <a:ext cx="1331559" cy="19740"/>
          </a:xfrm>
          <a:prstGeom prst="straightConnector1">
            <a:avLst/>
          </a:prstGeom>
          <a:ln w="28575">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607491" y="4168656"/>
            <a:ext cx="1334812" cy="636470"/>
          </a:xfrm>
          <a:prstGeom prst="straightConnector1">
            <a:avLst/>
          </a:prstGeom>
          <a:ln w="28575">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398203" y="2775253"/>
            <a:ext cx="598189" cy="570966"/>
          </a:xfrm>
          <a:prstGeom prst="straightConnector1">
            <a:avLst/>
          </a:prstGeom>
          <a:ln w="28575">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6182173" y="1837208"/>
            <a:ext cx="1415462" cy="1001194"/>
            <a:chOff x="5911414" y="-224100"/>
            <a:chExt cx="1415462" cy="1001194"/>
          </a:xfrm>
        </p:grpSpPr>
        <p:sp>
          <p:nvSpPr>
            <p:cNvPr id="32" name="Oval 31"/>
            <p:cNvSpPr/>
            <p:nvPr/>
          </p:nvSpPr>
          <p:spPr>
            <a:xfrm>
              <a:off x="6117707" y="-224100"/>
              <a:ext cx="1002876" cy="1001194"/>
            </a:xfrm>
            <a:prstGeom prst="ellipse">
              <a:avLst/>
            </a:prstGeom>
            <a:solidFill>
              <a:srgbClr val="66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33" name="TextBox 32"/>
            <p:cNvSpPr txBox="1"/>
            <p:nvPr/>
          </p:nvSpPr>
          <p:spPr>
            <a:xfrm>
              <a:off x="5911414" y="96492"/>
              <a:ext cx="1415462" cy="338554"/>
            </a:xfrm>
            <a:prstGeom prst="rect">
              <a:avLst/>
            </a:prstGeom>
            <a:noFill/>
          </p:spPr>
          <p:txBody>
            <a:bodyPr wrap="square" rtlCol="0">
              <a:spAutoFit/>
            </a:bodyPr>
            <a:lstStyle/>
            <a:p>
              <a:pPr algn="ctr"/>
              <a:r>
                <a:rPr lang="en-US" sz="1600" dirty="0">
                  <a:solidFill>
                    <a:srgbClr val="F2F2F2"/>
                  </a:solidFill>
                </a:rPr>
                <a:t>NSLDS</a:t>
              </a:r>
            </a:p>
          </p:txBody>
        </p:sp>
      </p:grpSp>
      <p:sp>
        <p:nvSpPr>
          <p:cNvPr id="35" name="Block Arc 34"/>
          <p:cNvSpPr/>
          <p:nvPr/>
        </p:nvSpPr>
        <p:spPr>
          <a:xfrm>
            <a:off x="2670037" y="1790209"/>
            <a:ext cx="686366" cy="686365"/>
          </a:xfrm>
          <a:prstGeom prst="blockArc">
            <a:avLst>
              <a:gd name="adj1" fmla="val 16216757"/>
              <a:gd name="adj2" fmla="val 15385381"/>
              <a:gd name="adj3" fmla="val 8147"/>
            </a:avLst>
          </a:prstGeom>
          <a:solidFill>
            <a:srgbClr val="597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3144"/>
              </a:solidFill>
            </a:endParaRPr>
          </a:p>
        </p:txBody>
      </p:sp>
      <p:sp>
        <p:nvSpPr>
          <p:cNvPr id="37" name="Rectangle 36"/>
          <p:cNvSpPr/>
          <p:nvPr/>
        </p:nvSpPr>
        <p:spPr>
          <a:xfrm>
            <a:off x="2709088" y="1944636"/>
            <a:ext cx="646331" cy="369332"/>
          </a:xfrm>
          <a:prstGeom prst="rect">
            <a:avLst/>
          </a:prstGeom>
        </p:spPr>
        <p:txBody>
          <a:bodyPr wrap="none">
            <a:spAutoFit/>
          </a:bodyPr>
          <a:lstStyle/>
          <a:p>
            <a:pPr algn="ctr"/>
            <a:r>
              <a:rPr lang="en-US" b="1" dirty="0">
                <a:solidFill>
                  <a:srgbClr val="3C3C3C"/>
                </a:solidFill>
              </a:rPr>
              <a:t>98%</a:t>
            </a:r>
          </a:p>
        </p:txBody>
      </p:sp>
      <p:cxnSp>
        <p:nvCxnSpPr>
          <p:cNvPr id="60" name="Straight Arrow Connector 59"/>
          <p:cNvCxnSpPr/>
          <p:nvPr/>
        </p:nvCxnSpPr>
        <p:spPr>
          <a:xfrm>
            <a:off x="5950481" y="2746201"/>
            <a:ext cx="598189" cy="570966"/>
          </a:xfrm>
          <a:prstGeom prst="straightConnector1">
            <a:avLst/>
          </a:prstGeom>
          <a:ln w="28575">
            <a:solidFill>
              <a:schemeClr val="tx1"/>
            </a:solidFill>
            <a:prstDash val="sysDot"/>
            <a:headEnd type="triangle" w="med" len="med"/>
            <a:tailEnd type="none" w="med" len="med"/>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6002837" y="3662421"/>
            <a:ext cx="1331559" cy="19740"/>
          </a:xfrm>
          <a:prstGeom prst="straightConnector1">
            <a:avLst/>
          </a:prstGeom>
          <a:ln w="28575">
            <a:solidFill>
              <a:schemeClr val="tx1"/>
            </a:solidFill>
            <a:prstDash val="sysDot"/>
            <a:headEnd type="triangle" w="med" len="med"/>
            <a:tailEnd type="none" w="med" len="med"/>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931384" y="4175293"/>
            <a:ext cx="1334812" cy="636470"/>
          </a:xfrm>
          <a:prstGeom prst="straightConnector1">
            <a:avLst/>
          </a:prstGeom>
          <a:ln w="28575">
            <a:solidFill>
              <a:schemeClr val="tx1"/>
            </a:solidFill>
            <a:prstDash val="sysDot"/>
            <a:headEnd type="triangle" w="med" len="med"/>
            <a:tailEnd type="none" w="med" len="med"/>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34485" y="4342411"/>
            <a:ext cx="957811" cy="1198808"/>
            <a:chOff x="534485" y="3929514"/>
            <a:chExt cx="957811" cy="1198808"/>
          </a:xfrm>
        </p:grpSpPr>
        <p:sp>
          <p:nvSpPr>
            <p:cNvPr id="19" name="TextBox 18"/>
            <p:cNvSpPr txBox="1"/>
            <p:nvPr/>
          </p:nvSpPr>
          <p:spPr>
            <a:xfrm>
              <a:off x="570738" y="3929514"/>
              <a:ext cx="885307" cy="184666"/>
            </a:xfrm>
            <a:prstGeom prst="rect">
              <a:avLst/>
            </a:prstGeom>
            <a:noFill/>
          </p:spPr>
          <p:txBody>
            <a:bodyPr wrap="none" lIns="0" tIns="0" rIns="0" bIns="0" rtlCol="0">
              <a:spAutoFit/>
            </a:bodyPr>
            <a:lstStyle/>
            <a:p>
              <a:pPr algn="ctr"/>
              <a:r>
                <a:rPr lang="en-US" sz="1200" dirty="0">
                  <a:solidFill>
                    <a:srgbClr val="C76725"/>
                  </a:solidFill>
                </a:rPr>
                <a:t>SERVICERS</a:t>
              </a:r>
            </a:p>
          </p:txBody>
        </p:sp>
        <p:sp>
          <p:nvSpPr>
            <p:cNvPr id="21" name="Oval 20"/>
            <p:cNvSpPr/>
            <p:nvPr/>
          </p:nvSpPr>
          <p:spPr>
            <a:xfrm flipH="1">
              <a:off x="534485" y="4170512"/>
              <a:ext cx="957811" cy="957810"/>
            </a:xfrm>
            <a:prstGeom prst="ellipse">
              <a:avLst/>
            </a:prstGeom>
            <a:solidFill>
              <a:srgbClr val="C7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pic>
          <p:nvPicPr>
            <p:cNvPr id="74" name="Picture 7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54" y="4339577"/>
              <a:ext cx="670600" cy="653546"/>
            </a:xfrm>
            <a:prstGeom prst="rect">
              <a:avLst/>
            </a:prstGeom>
          </p:spPr>
        </p:pic>
      </p:grpSp>
      <p:grpSp>
        <p:nvGrpSpPr>
          <p:cNvPr id="3" name="Group 2"/>
          <p:cNvGrpSpPr/>
          <p:nvPr/>
        </p:nvGrpSpPr>
        <p:grpSpPr>
          <a:xfrm>
            <a:off x="441468" y="2877240"/>
            <a:ext cx="1082476" cy="1191050"/>
            <a:chOff x="441468" y="2464343"/>
            <a:chExt cx="1082476" cy="1191050"/>
          </a:xfrm>
        </p:grpSpPr>
        <p:sp>
          <p:nvSpPr>
            <p:cNvPr id="15" name="TextBox 14"/>
            <p:cNvSpPr txBox="1"/>
            <p:nvPr/>
          </p:nvSpPr>
          <p:spPr>
            <a:xfrm>
              <a:off x="441468" y="2464343"/>
              <a:ext cx="1082476" cy="184666"/>
            </a:xfrm>
            <a:prstGeom prst="rect">
              <a:avLst/>
            </a:prstGeom>
            <a:noFill/>
          </p:spPr>
          <p:txBody>
            <a:bodyPr wrap="none" lIns="0" tIns="0" rIns="0" bIns="0" rtlCol="0">
              <a:spAutoFit/>
            </a:bodyPr>
            <a:lstStyle/>
            <a:p>
              <a:pPr algn="ctr"/>
              <a:r>
                <a:rPr lang="en-US" sz="1200" dirty="0">
                  <a:solidFill>
                    <a:srgbClr val="A33B2E"/>
                  </a:solidFill>
                </a:rPr>
                <a:t>GUARANTORS</a:t>
              </a:r>
            </a:p>
          </p:txBody>
        </p:sp>
        <p:sp>
          <p:nvSpPr>
            <p:cNvPr id="17" name="Oval 16"/>
            <p:cNvSpPr/>
            <p:nvPr/>
          </p:nvSpPr>
          <p:spPr>
            <a:xfrm flipH="1">
              <a:off x="501414" y="2697583"/>
              <a:ext cx="957811" cy="957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75" name="24-Point Star 74"/>
            <p:cNvSpPr/>
            <p:nvPr/>
          </p:nvSpPr>
          <p:spPr>
            <a:xfrm>
              <a:off x="723366" y="2933322"/>
              <a:ext cx="502302" cy="502302"/>
            </a:xfrm>
            <a:prstGeom prst="star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grpSp>
      <p:grpSp>
        <p:nvGrpSpPr>
          <p:cNvPr id="43" name="Group 42"/>
          <p:cNvGrpSpPr/>
          <p:nvPr/>
        </p:nvGrpSpPr>
        <p:grpSpPr>
          <a:xfrm>
            <a:off x="7375438" y="4342411"/>
            <a:ext cx="957811" cy="1198808"/>
            <a:chOff x="534485" y="3929514"/>
            <a:chExt cx="957811" cy="1198808"/>
          </a:xfrm>
        </p:grpSpPr>
        <p:sp>
          <p:nvSpPr>
            <p:cNvPr id="45" name="TextBox 44"/>
            <p:cNvSpPr txBox="1"/>
            <p:nvPr/>
          </p:nvSpPr>
          <p:spPr>
            <a:xfrm>
              <a:off x="570738" y="3929514"/>
              <a:ext cx="885307" cy="184666"/>
            </a:xfrm>
            <a:prstGeom prst="rect">
              <a:avLst/>
            </a:prstGeom>
            <a:noFill/>
          </p:spPr>
          <p:txBody>
            <a:bodyPr wrap="none" lIns="0" tIns="0" rIns="0" bIns="0" rtlCol="0">
              <a:spAutoFit/>
            </a:bodyPr>
            <a:lstStyle/>
            <a:p>
              <a:pPr algn="ctr"/>
              <a:r>
                <a:rPr lang="en-US" sz="1200" dirty="0">
                  <a:solidFill>
                    <a:srgbClr val="C76725"/>
                  </a:solidFill>
                </a:rPr>
                <a:t>SERVICERS</a:t>
              </a:r>
            </a:p>
          </p:txBody>
        </p:sp>
        <p:sp>
          <p:nvSpPr>
            <p:cNvPr id="46" name="Oval 45"/>
            <p:cNvSpPr/>
            <p:nvPr/>
          </p:nvSpPr>
          <p:spPr>
            <a:xfrm flipH="1">
              <a:off x="534485" y="4170512"/>
              <a:ext cx="957811" cy="957810"/>
            </a:xfrm>
            <a:prstGeom prst="ellipse">
              <a:avLst/>
            </a:prstGeom>
            <a:solidFill>
              <a:srgbClr val="C76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954" y="4339577"/>
              <a:ext cx="670600" cy="653546"/>
            </a:xfrm>
            <a:prstGeom prst="rect">
              <a:avLst/>
            </a:prstGeom>
          </p:spPr>
        </p:pic>
      </p:grpSp>
      <p:grpSp>
        <p:nvGrpSpPr>
          <p:cNvPr id="48" name="Group 47"/>
          <p:cNvGrpSpPr/>
          <p:nvPr/>
        </p:nvGrpSpPr>
        <p:grpSpPr>
          <a:xfrm>
            <a:off x="7333382" y="2877240"/>
            <a:ext cx="1082476" cy="1191050"/>
            <a:chOff x="441468" y="2464343"/>
            <a:chExt cx="1082476" cy="1191050"/>
          </a:xfrm>
        </p:grpSpPr>
        <p:sp>
          <p:nvSpPr>
            <p:cNvPr id="49" name="TextBox 48"/>
            <p:cNvSpPr txBox="1"/>
            <p:nvPr/>
          </p:nvSpPr>
          <p:spPr>
            <a:xfrm>
              <a:off x="441468" y="2464343"/>
              <a:ext cx="1082476" cy="184666"/>
            </a:xfrm>
            <a:prstGeom prst="rect">
              <a:avLst/>
            </a:prstGeom>
            <a:noFill/>
          </p:spPr>
          <p:txBody>
            <a:bodyPr wrap="none" lIns="0" tIns="0" rIns="0" bIns="0" rtlCol="0">
              <a:spAutoFit/>
            </a:bodyPr>
            <a:lstStyle/>
            <a:p>
              <a:pPr algn="ctr"/>
              <a:r>
                <a:rPr lang="en-US" sz="1200" dirty="0">
                  <a:solidFill>
                    <a:srgbClr val="A33B2E"/>
                  </a:solidFill>
                </a:rPr>
                <a:t>GUARANTORS</a:t>
              </a:r>
            </a:p>
          </p:txBody>
        </p:sp>
        <p:sp>
          <p:nvSpPr>
            <p:cNvPr id="50" name="Oval 49"/>
            <p:cNvSpPr/>
            <p:nvPr/>
          </p:nvSpPr>
          <p:spPr>
            <a:xfrm flipH="1">
              <a:off x="501414" y="2697583"/>
              <a:ext cx="957811" cy="957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2F2F2"/>
                </a:solidFill>
              </a:endParaRPr>
            </a:p>
          </p:txBody>
        </p:sp>
        <p:sp>
          <p:nvSpPr>
            <p:cNvPr id="51" name="24-Point Star 50"/>
            <p:cNvSpPr/>
            <p:nvPr/>
          </p:nvSpPr>
          <p:spPr>
            <a:xfrm>
              <a:off x="723366" y="2933322"/>
              <a:ext cx="502302" cy="502302"/>
            </a:xfrm>
            <a:prstGeom prst="star24">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2F2F2"/>
                </a:solidFill>
              </a:endParaRPr>
            </a:p>
          </p:txBody>
        </p:sp>
      </p:grpSp>
    </p:spTree>
    <p:extLst>
      <p:ext uri="{BB962C8B-B14F-4D97-AF65-F5344CB8AC3E}">
        <p14:creationId xmlns:p14="http://schemas.microsoft.com/office/powerpoint/2010/main" val="216885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500"/>
                                        <p:tgtEl>
                                          <p:spTgt spid="35"/>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wipe(left)">
                                      <p:cBhvr>
                                        <p:cTn id="27" dur="500"/>
                                        <p:tgtEl>
                                          <p:spTgt spid="63"/>
                                        </p:tgtEl>
                                      </p:cBhvr>
                                    </p:animEffect>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3801034" y="473078"/>
            <a:ext cx="5242166" cy="946151"/>
          </a:xfrm>
        </p:spPr>
        <p:txBody>
          <a:bodyPr>
            <a:normAutofit/>
          </a:bodyPr>
          <a:lstStyle/>
          <a:p>
            <a:r>
              <a:rPr lang="en-US" sz="3200" dirty="0"/>
              <a:t>Enrollment Reporting with the Clearinghouse</a:t>
            </a:r>
            <a:endParaRPr lang="en-US" dirty="0"/>
          </a:p>
        </p:txBody>
      </p:sp>
      <p:sp>
        <p:nvSpPr>
          <p:cNvPr id="12" name="TextBox 11"/>
          <p:cNvSpPr txBox="1"/>
          <p:nvPr/>
        </p:nvSpPr>
        <p:spPr>
          <a:xfrm>
            <a:off x="3643369" y="2433240"/>
            <a:ext cx="4950562" cy="461665"/>
          </a:xfrm>
          <a:prstGeom prst="rect">
            <a:avLst/>
          </a:prstGeom>
          <a:solidFill>
            <a:schemeClr val="bg1"/>
          </a:solidFill>
          <a:effectLst/>
        </p:spPr>
        <p:txBody>
          <a:bodyPr wrap="square" rtlCol="0">
            <a:spAutoFit/>
          </a:bodyPr>
          <a:lstStyle/>
          <a:p>
            <a:pPr algn="ctr"/>
            <a:r>
              <a:rPr lang="en-US" sz="2400" b="1" dirty="0">
                <a:solidFill>
                  <a:srgbClr val="597D3B"/>
                </a:solidFill>
                <a:effectLst>
                  <a:outerShdw blurRad="38100" dist="38100" dir="2700000" algn="tl">
                    <a:srgbClr val="000000">
                      <a:alpha val="43137"/>
                    </a:srgbClr>
                  </a:outerShdw>
                </a:effectLst>
              </a:rPr>
              <a:t>Speed</a:t>
            </a:r>
          </a:p>
        </p:txBody>
      </p:sp>
      <p:sp>
        <p:nvSpPr>
          <p:cNvPr id="11" name="TextBox 10"/>
          <p:cNvSpPr txBox="1"/>
          <p:nvPr/>
        </p:nvSpPr>
        <p:spPr>
          <a:xfrm>
            <a:off x="3643369" y="3823189"/>
            <a:ext cx="4950562"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solidFill>
                  <a:srgbClr val="6E2246"/>
                </a:solidFill>
              </a:rPr>
              <a:t>Support</a:t>
            </a:r>
          </a:p>
        </p:txBody>
      </p:sp>
      <p:sp>
        <p:nvSpPr>
          <p:cNvPr id="13" name="TextBox 12"/>
          <p:cNvSpPr txBox="1"/>
          <p:nvPr/>
        </p:nvSpPr>
        <p:spPr>
          <a:xfrm>
            <a:off x="3643369" y="3130691"/>
            <a:ext cx="4950562" cy="461665"/>
          </a:xfrm>
          <a:prstGeom prst="rect">
            <a:avLst/>
          </a:prstGeom>
          <a:solidFill>
            <a:schemeClr val="bg1"/>
          </a:solidFill>
          <a:effectLst/>
        </p:spPr>
        <p:txBody>
          <a:bodyPr wrap="square" rtlCol="0">
            <a:spAutoFit/>
          </a:bodyPr>
          <a:lstStyle>
            <a:defPPr>
              <a:defRPr lang="en-US"/>
            </a:defPPr>
            <a:lvl1pPr algn="ctr">
              <a:defRPr sz="2400" b="1">
                <a:solidFill>
                  <a:schemeClr val="bg1"/>
                </a:solidFill>
                <a:effectLst>
                  <a:outerShdw blurRad="38100" dist="38100" dir="2700000" algn="tl">
                    <a:srgbClr val="000000">
                      <a:alpha val="43137"/>
                    </a:srgbClr>
                  </a:outerShdw>
                </a:effectLst>
              </a:defRPr>
            </a:lvl1pPr>
          </a:lstStyle>
          <a:p>
            <a:r>
              <a:rPr lang="en-US" dirty="0">
                <a:solidFill>
                  <a:srgbClr val="C76725"/>
                </a:solidFill>
              </a:rPr>
              <a:t>Accuracy</a:t>
            </a:r>
          </a:p>
        </p:txBody>
      </p:sp>
    </p:spTree>
    <p:extLst>
      <p:ext uri="{BB962C8B-B14F-4D97-AF65-F5344CB8AC3E}">
        <p14:creationId xmlns:p14="http://schemas.microsoft.com/office/powerpoint/2010/main" val="1385203497"/>
      </p:ext>
    </p:extLst>
  </p:cSld>
  <p:clrMapOvr>
    <a:masterClrMapping/>
  </p:clrMapOvr>
  <p:timing>
    <p:tnLst>
      <p:par>
        <p:cTn id="1" dur="indefinite" restart="never" nodeType="tmRoot"/>
      </p:par>
    </p:tnLst>
  </p:timing>
</p:sld>
</file>

<file path=ppt/theme/theme1.xml><?xml version="1.0" encoding="utf-8"?>
<a:theme xmlns:a="http://schemas.openxmlformats.org/drawingml/2006/main" name="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15.xml><?xml version="1.0" encoding="utf-8"?>
<a:theme xmlns:a="http://schemas.openxmlformats.org/drawingml/2006/main" name="5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16.xml><?xml version="1.0" encoding="utf-8"?>
<a:theme xmlns:a="http://schemas.openxmlformats.org/drawingml/2006/main" name="1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Corporate_template">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EEOPolicy2017" id="{97221449-D611-4CE0-AABE-BBC174087E24}" vid="{F943A13A-7EFA-4100-8C05-D0883E3B0BF9}"/>
    </a:ext>
  </a:extLst>
</a:theme>
</file>

<file path=ppt/theme/theme22.xml><?xml version="1.0" encoding="utf-8"?>
<a:theme xmlns:a="http://schemas.openxmlformats.org/drawingml/2006/main" name="1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2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4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2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2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2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2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2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2.xml><?xml version="1.0" encoding="utf-8"?>
<a:theme xmlns:a="http://schemas.openxmlformats.org/drawingml/2006/main" name="2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3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2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3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3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learinghouse PPT Template for 4x3 design template" id="{516E6359-E1C4-4A31-A1FF-2B16EAC65BC6}" vid="{6257AEB0-47E0-45CE-AA6A-5C447270E3F5}"/>
    </a:ext>
  </a:ext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3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3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3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3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3.xml><?xml version="1.0" encoding="utf-8"?>
<a:theme xmlns:a="http://schemas.openxmlformats.org/drawingml/2006/main" name="3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4.xml><?xml version="1.0" encoding="utf-8"?>
<a:theme xmlns:a="http://schemas.openxmlformats.org/drawingml/2006/main" name="3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40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4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4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45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0.xml><?xml version="1.0" encoding="utf-8"?>
<a:theme xmlns:a="http://schemas.openxmlformats.org/drawingml/2006/main" name="4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1.xml><?xml version="1.0" encoding="utf-8"?>
<a:theme xmlns:a="http://schemas.openxmlformats.org/drawingml/2006/main" name="4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4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49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51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2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6.xml><?xml version="1.0" encoding="utf-8"?>
<a:theme xmlns:a="http://schemas.openxmlformats.org/drawingml/2006/main" name="53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7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Clearinghouse PPT Template for 4x3">
  <a:themeElements>
    <a:clrScheme name="NSC Palette">
      <a:dk1>
        <a:srgbClr val="003144"/>
      </a:dk1>
      <a:lt1>
        <a:srgbClr val="F2F2F2"/>
      </a:lt1>
      <a:dk2>
        <a:srgbClr val="4D4D4D"/>
      </a:dk2>
      <a:lt2>
        <a:srgbClr val="EEECE1"/>
      </a:lt2>
      <a:accent1>
        <a:srgbClr val="3C3C3C"/>
      </a:accent1>
      <a:accent2>
        <a:srgbClr val="A33B2E"/>
      </a:accent2>
      <a:accent3>
        <a:srgbClr val="70A248"/>
      </a:accent3>
      <a:accent4>
        <a:srgbClr val="6E2145"/>
      </a:accent4>
      <a:accent5>
        <a:srgbClr val="2C67B1"/>
      </a:accent5>
      <a:accent6>
        <a:srgbClr val="C76725"/>
      </a:accent6>
      <a:hlink>
        <a:srgbClr val="EA8B00"/>
      </a:hlink>
      <a:folHlink>
        <a:srgbClr val="800080"/>
      </a:folHlink>
    </a:clrScheme>
    <a:fontScheme name="NSC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Clearinghouse PPT Template for 4x3</Template>
  <TotalTime>0</TotalTime>
  <Words>2687</Words>
  <Application>Microsoft Office PowerPoint</Application>
  <PresentationFormat>On-screen Show (4:3)</PresentationFormat>
  <Paragraphs>424</Paragraphs>
  <Slides>53</Slides>
  <Notes>32</Notes>
  <HiddenSlides>2</HiddenSlides>
  <MMClips>0</MMClips>
  <ScaleCrop>false</ScaleCrop>
  <HeadingPairs>
    <vt:vector size="6" baseType="variant">
      <vt:variant>
        <vt:lpstr>Fonts Used</vt:lpstr>
      </vt:variant>
      <vt:variant>
        <vt:i4>8</vt:i4>
      </vt:variant>
      <vt:variant>
        <vt:lpstr>Theme</vt:lpstr>
      </vt:variant>
      <vt:variant>
        <vt:i4>56</vt:i4>
      </vt:variant>
      <vt:variant>
        <vt:lpstr>Slide Titles</vt:lpstr>
      </vt:variant>
      <vt:variant>
        <vt:i4>53</vt:i4>
      </vt:variant>
    </vt:vector>
  </HeadingPairs>
  <TitlesOfParts>
    <vt:vector size="117" baseType="lpstr">
      <vt:lpstr>맑은 고딕</vt:lpstr>
      <vt:lpstr>Arial</vt:lpstr>
      <vt:lpstr>Arial Narrow</vt:lpstr>
      <vt:lpstr>Calibri</vt:lpstr>
      <vt:lpstr>Helvetica</vt:lpstr>
      <vt:lpstr>Times New Roman</vt:lpstr>
      <vt:lpstr>Verdana</vt:lpstr>
      <vt:lpstr>Wingdings</vt:lpstr>
      <vt:lpstr>Clearinghouse PPT Template for 4x3</vt:lpstr>
      <vt:lpstr>1_Clearinghouse PPT Template for 4x3</vt:lpstr>
      <vt:lpstr>2_Clearinghouse PPT Template for 4x3</vt:lpstr>
      <vt:lpstr>5_Clearinghouse PPT Template for 4x3</vt:lpstr>
      <vt:lpstr>3_Clearinghouse PPT Template for 4x3</vt:lpstr>
      <vt:lpstr>6_Clearinghouse PPT Template for 4x3</vt:lpstr>
      <vt:lpstr>4_Clearinghouse PPT Template for 4x3</vt:lpstr>
      <vt:lpstr>7_Clearinghouse PPT Template for 4x3</vt:lpstr>
      <vt:lpstr>8_Clearinghouse PPT Template for 4x3</vt:lpstr>
      <vt:lpstr>9_Clearinghouse PPT Template for 4x3</vt:lpstr>
      <vt:lpstr>10_Clearinghouse PPT Template for 4x3</vt:lpstr>
      <vt:lpstr>11_Clearinghouse PPT Template for 4x3</vt:lpstr>
      <vt:lpstr>12_Clearinghouse PPT Template for 4x3</vt:lpstr>
      <vt:lpstr>13_Clearinghouse PPT Template for 4x3</vt:lpstr>
      <vt:lpstr>50_Clearinghouse PPT Template for 4x3</vt:lpstr>
      <vt:lpstr>16_Clearinghouse PPT Template for 4x3</vt:lpstr>
      <vt:lpstr>14_Clearinghouse PPT Template for 4x3</vt:lpstr>
      <vt:lpstr>15_Clearinghouse PPT Template for 4x3</vt:lpstr>
      <vt:lpstr>17_Clearinghouse PPT Template for 4x3</vt:lpstr>
      <vt:lpstr>18_Clearinghouse PPT Template for 4x3</vt:lpstr>
      <vt:lpstr>Corporate_template</vt:lpstr>
      <vt:lpstr>19_Clearinghouse PPT Template for 4x3</vt:lpstr>
      <vt:lpstr>20_Clearinghouse PPT Template for 4x3</vt:lpstr>
      <vt:lpstr>21_Clearinghouse PPT Template for 4x3</vt:lpstr>
      <vt:lpstr>42_Clearinghouse PPT Template for 4x3</vt:lpstr>
      <vt:lpstr>22_Clearinghouse PPT Template for 4x3</vt:lpstr>
      <vt:lpstr>23_Clearinghouse PPT Template for 4x3</vt:lpstr>
      <vt:lpstr>24_Clearinghouse PPT Template for 4x3</vt:lpstr>
      <vt:lpstr>25_Clearinghouse PPT Template for 4x3</vt:lpstr>
      <vt:lpstr>26_Clearinghouse PPT Template for 4x3</vt:lpstr>
      <vt:lpstr>27_Clearinghouse PPT Template for 4x3</vt:lpstr>
      <vt:lpstr>28_Clearinghouse PPT Template for 4x3</vt:lpstr>
      <vt:lpstr>30_Clearinghouse PPT Template for 4x3</vt:lpstr>
      <vt:lpstr>29_Clearinghouse PPT Template for 4x3</vt:lpstr>
      <vt:lpstr>31_Clearinghouse PPT Template for 4x3</vt:lpstr>
      <vt:lpstr>32_Clearinghouse PPT Template for 4x3</vt:lpstr>
      <vt:lpstr>33_Clearinghouse PPT Template for 4x3</vt:lpstr>
      <vt:lpstr>2_Office Theme</vt:lpstr>
      <vt:lpstr>34_Clearinghouse PPT Template for 4x3</vt:lpstr>
      <vt:lpstr>35_Clearinghouse PPT Template for 4x3</vt:lpstr>
      <vt:lpstr>36_Clearinghouse PPT Template for 4x3</vt:lpstr>
      <vt:lpstr>37_Clearinghouse PPT Template for 4x3</vt:lpstr>
      <vt:lpstr>38_Clearinghouse PPT Template for 4x3</vt:lpstr>
      <vt:lpstr>39_Clearinghouse PPT Template for 4x3</vt:lpstr>
      <vt:lpstr>40_Clearinghouse PPT Template for 4x3</vt:lpstr>
      <vt:lpstr>41_Clearinghouse PPT Template for 4x3</vt:lpstr>
      <vt:lpstr>43_Clearinghouse PPT Template for 4x3</vt:lpstr>
      <vt:lpstr>44_Clearinghouse PPT Template for 4x3</vt:lpstr>
      <vt:lpstr>45_Clearinghouse PPT Template for 4x3</vt:lpstr>
      <vt:lpstr>46_Clearinghouse PPT Template for 4x3</vt:lpstr>
      <vt:lpstr>47_Clearinghouse PPT Template for 4x3</vt:lpstr>
      <vt:lpstr>48_Clearinghouse PPT Template for 4x3</vt:lpstr>
      <vt:lpstr>49_Clearinghouse PPT Template for 4x3</vt:lpstr>
      <vt:lpstr>51_Clearinghouse PPT Template for 4x3</vt:lpstr>
      <vt:lpstr>52_Clearinghouse PPT Template for 4x3</vt:lpstr>
      <vt:lpstr>53_Clearinghouse PPT Template for 4x3</vt:lpstr>
      <vt:lpstr>PowerPoint Presentation</vt:lpstr>
      <vt:lpstr>AGENDA</vt:lpstr>
      <vt:lpstr>PowerPoint Presentation</vt:lpstr>
      <vt:lpstr>OUR REACH  - ENROLLMENT</vt:lpstr>
      <vt:lpstr>Clearinghouse Services</vt:lpstr>
      <vt:lpstr>The World of Financial Aid Before the Clearinghouse</vt:lpstr>
      <vt:lpstr>The World of Financial Aid Before the Clearinghouse</vt:lpstr>
      <vt:lpstr>The World of Financial Aid After the Clearinghouse</vt:lpstr>
      <vt:lpstr>Enrollment Reporting with the Clearinghouse</vt:lpstr>
      <vt:lpstr>Speed Faster and more timely </vt:lpstr>
      <vt:lpstr>Accuracy Reduced errors</vt:lpstr>
      <vt:lpstr>Support Enrollment management,  risk mitigation and education</vt:lpstr>
      <vt:lpstr>Audit Resource Center</vt:lpstr>
      <vt:lpstr>Recent Enhancements for Enrollment Reporting</vt:lpstr>
      <vt:lpstr>PowerPoint Presentation</vt:lpstr>
      <vt:lpstr>Potential for:</vt:lpstr>
      <vt:lpstr>How do we know it increases completion rates?</vt:lpstr>
      <vt:lpstr>Increase your graduates!</vt:lpstr>
      <vt:lpstr>Why is Reverse Transfer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Become Part of the  National Solution Today!</vt:lpstr>
      <vt:lpstr>Transcript Services</vt:lpstr>
      <vt:lpstr>PowerPoint Presentation</vt:lpstr>
      <vt:lpstr>Integration Options</vt:lpstr>
      <vt:lpstr>PowerPoint Presentation</vt:lpstr>
      <vt:lpstr>Transcript Delivered In Minutes</vt:lpstr>
      <vt:lpstr>HOLD FOR  BLUE RIBBON PDF Customized PDF Options</vt:lpstr>
      <vt:lpstr>Transcript Services Redesign </vt:lpstr>
      <vt:lpstr>PowerPoint Presentation</vt:lpstr>
      <vt:lpstr>PowerPoint Presentation</vt:lpstr>
      <vt:lpstr>Key Differentiators</vt:lpstr>
      <vt:lpstr>NSC SecurePrint is…</vt:lpstr>
      <vt:lpstr>Flexible</vt:lpstr>
      <vt:lpstr>Configurable</vt:lpstr>
      <vt:lpstr>Sample Transcript Package</vt:lpstr>
      <vt:lpstr>How Does NSC SecurePrint Work?</vt:lpstr>
      <vt:lpstr>Pricing</vt:lpstr>
      <vt:lpstr>PowerPoint Presentation</vt:lpstr>
      <vt:lpstr>PowerPoint Presentation</vt:lpstr>
      <vt:lpstr>PowerPoint Presentation</vt:lpstr>
      <vt:lpstr>Download Stored Institution-Level Reports  </vt:lpstr>
      <vt:lpstr>PowerPoint Presentation</vt:lpstr>
      <vt:lpstr>PowerPoint Presentation</vt:lpstr>
      <vt:lpstr>Veterans Compliance Reporting Re-Engineering Project and AACRAO Workgroup</vt:lpstr>
      <vt:lpstr>PowerPoint Presentation</vt:lpstr>
      <vt:lpstr>How Can We Help You Reach Your Goals?</vt:lpstr>
      <vt:lpstr>Help Us Help You:   Share what you learned today with others on your campus and  reach out to your Regional Director,  to schedule an individual review</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2017-09-12T16:37:48Z</dcterms:created>
  <dcterms:modified xsi:type="dcterms:W3CDTF">2018-07-19T17:13:09Z</dcterms:modified>
</cp:coreProperties>
</file>