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60"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E83B0C-D60C-46C6-B2A7-1377DBD2FA0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924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4100173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385449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1627320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E83B0C-D60C-46C6-B2A7-1377DBD2FA0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649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23747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458217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150157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22575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323CADE-D0B5-4A5D-A34F-0E5F29610541}" type="datetimeFigureOut">
              <a:rPr lang="en-US" smtClean="0"/>
              <a:t>8/7/2017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7E83B0C-D60C-46C6-B2A7-1377DBD2FA0B}" type="slidenum">
              <a:rPr lang="en-US" smtClean="0"/>
              <a:t>‹#›</a:t>
            </a:fld>
            <a:endParaRPr lang="en-US" dirty="0"/>
          </a:p>
        </p:txBody>
      </p:sp>
    </p:spTree>
    <p:extLst>
      <p:ext uri="{BB962C8B-B14F-4D97-AF65-F5344CB8AC3E}">
        <p14:creationId xmlns:p14="http://schemas.microsoft.com/office/powerpoint/2010/main" val="1587181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23CADE-D0B5-4A5D-A34F-0E5F29610541}" type="datetimeFigureOut">
              <a:rPr lang="en-US" smtClean="0"/>
              <a:t>8/7/2017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E83B0C-D60C-46C6-B2A7-1377DBD2FA0B}" type="slidenum">
              <a:rPr lang="en-US" smtClean="0"/>
              <a:t>‹#›</a:t>
            </a:fld>
            <a:endParaRPr lang="en-US" dirty="0"/>
          </a:p>
        </p:txBody>
      </p:sp>
    </p:spTree>
    <p:extLst>
      <p:ext uri="{BB962C8B-B14F-4D97-AF65-F5344CB8AC3E}">
        <p14:creationId xmlns:p14="http://schemas.microsoft.com/office/powerpoint/2010/main" val="367425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323CADE-D0B5-4A5D-A34F-0E5F29610541}" type="datetimeFigureOut">
              <a:rPr lang="en-US" smtClean="0"/>
              <a:t>8/7/2017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7E83B0C-D60C-46C6-B2A7-1377DBD2FA0B}"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95066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85</a:t>
            </a:r>
            <a:r>
              <a:rPr lang="en-US" baseline="30000" dirty="0" smtClean="0"/>
              <a:t>th</a:t>
            </a:r>
            <a:r>
              <a:rPr lang="en-US" dirty="0" smtClean="0"/>
              <a:t> Legislature Wrap-up</a:t>
            </a:r>
            <a:endParaRPr lang="en-US" dirty="0"/>
          </a:p>
        </p:txBody>
      </p:sp>
      <p:sp>
        <p:nvSpPr>
          <p:cNvPr id="3" name="Subtitle 2"/>
          <p:cNvSpPr>
            <a:spLocks noGrp="1"/>
          </p:cNvSpPr>
          <p:nvPr>
            <p:ph type="subTitle" idx="1"/>
          </p:nvPr>
        </p:nvSpPr>
        <p:spPr>
          <a:xfrm>
            <a:off x="1100051" y="4455620"/>
            <a:ext cx="10058400" cy="1574339"/>
          </a:xfrm>
        </p:spPr>
        <p:txBody>
          <a:bodyPr>
            <a:normAutofit fontScale="55000" lnSpcReduction="20000"/>
          </a:bodyPr>
          <a:lstStyle/>
          <a:p>
            <a:r>
              <a:rPr lang="en-US" dirty="0" smtClean="0"/>
              <a:t>TACRAO Legislative Committee:</a:t>
            </a:r>
          </a:p>
          <a:p>
            <a:r>
              <a:rPr lang="en-US" dirty="0" smtClean="0"/>
              <a:t>Shelby stanfield, chair</a:t>
            </a:r>
          </a:p>
          <a:p>
            <a:r>
              <a:rPr lang="en-US" dirty="0" smtClean="0"/>
              <a:t>Bobbie brown</a:t>
            </a:r>
          </a:p>
          <a:p>
            <a:r>
              <a:rPr lang="en-US" dirty="0" smtClean="0"/>
              <a:t>Debbie Gilchrist</a:t>
            </a:r>
          </a:p>
          <a:p>
            <a:r>
              <a:rPr lang="en-US" dirty="0" smtClean="0"/>
              <a:t>Becki griffith</a:t>
            </a:r>
            <a:endParaRPr lang="en-US" dirty="0"/>
          </a:p>
        </p:txBody>
      </p:sp>
    </p:spTree>
    <p:extLst>
      <p:ext uri="{BB962C8B-B14F-4D97-AF65-F5344CB8AC3E}">
        <p14:creationId xmlns:p14="http://schemas.microsoft.com/office/powerpoint/2010/main" val="708015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85</a:t>
            </a:r>
            <a:r>
              <a:rPr lang="en-US" baseline="30000" dirty="0" smtClean="0"/>
              <a:t>th</a:t>
            </a:r>
            <a:r>
              <a:rPr lang="en-US" dirty="0" smtClean="0"/>
              <a:t> Legislative Session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800" dirty="0" smtClean="0"/>
              <a:t>Texas Legislature began its biennial session on January 10</a:t>
            </a:r>
            <a:r>
              <a:rPr lang="en-US" sz="2800" baseline="30000" dirty="0" smtClean="0"/>
              <a:t>th</a:t>
            </a:r>
            <a:r>
              <a:rPr lang="en-US" sz="2800" dirty="0" smtClean="0"/>
              <a:t>, 2017 and ended on May 29</a:t>
            </a:r>
            <a:r>
              <a:rPr lang="en-US" sz="2800" baseline="30000" dirty="0" smtClean="0"/>
              <a:t>th</a:t>
            </a:r>
            <a:r>
              <a:rPr lang="en-US" sz="2800" dirty="0" smtClean="0"/>
              <a:t>, 2017.</a:t>
            </a:r>
          </a:p>
          <a:p>
            <a:pPr>
              <a:buFont typeface="Wingdings" panose="05000000000000000000" pitchFamily="2" charset="2"/>
              <a:buChar char="v"/>
            </a:pPr>
            <a:r>
              <a:rPr lang="en-US" sz="2800" dirty="0" smtClean="0"/>
              <a:t>Special Session begins today, July 18</a:t>
            </a:r>
            <a:r>
              <a:rPr lang="en-US" sz="2800" baseline="30000" dirty="0" smtClean="0"/>
              <a:t>th</a:t>
            </a:r>
            <a:r>
              <a:rPr lang="en-US" sz="2800" dirty="0" smtClean="0"/>
              <a:t>, 2017.</a:t>
            </a:r>
          </a:p>
          <a:p>
            <a:pPr>
              <a:buFont typeface="Wingdings" panose="05000000000000000000" pitchFamily="2" charset="2"/>
              <a:buChar char="v"/>
            </a:pPr>
            <a:r>
              <a:rPr lang="en-US" sz="2800" dirty="0" smtClean="0"/>
              <a:t>The Legislature considered nearly 7,000 substantive bills and resolutions, but passed only 18% during the 140 day session.</a:t>
            </a:r>
            <a:endParaRPr lang="en-US" sz="2800" dirty="0"/>
          </a:p>
        </p:txBody>
      </p:sp>
    </p:spTree>
    <p:extLst>
      <p:ext uri="{BB962C8B-B14F-4D97-AF65-F5344CB8AC3E}">
        <p14:creationId xmlns:p14="http://schemas.microsoft.com/office/powerpoint/2010/main" val="523059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85</a:t>
            </a:r>
            <a:r>
              <a:rPr lang="en-US" baseline="30000" dirty="0" smtClean="0"/>
              <a:t>th</a:t>
            </a:r>
            <a:r>
              <a:rPr lang="en-US" dirty="0" smtClean="0"/>
              <a:t> Legislative Session – Higher Education</a:t>
            </a:r>
            <a:endParaRPr lang="en-US"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v"/>
            </a:pPr>
            <a:r>
              <a:rPr lang="en-US" sz="2800" dirty="0"/>
              <a:t>SB 1091  - Relating to limitations on courses that may be offered for dual credit by school districts and public institutions of higher education.  Effective immediately.</a:t>
            </a:r>
          </a:p>
          <a:p>
            <a:pPr>
              <a:buFont typeface="Wingdings" panose="05000000000000000000" pitchFamily="2" charset="2"/>
              <a:buChar char="v"/>
            </a:pPr>
            <a:r>
              <a:rPr lang="en-US" sz="2800" dirty="0"/>
              <a:t>SB 2082  - Relating to the work-study student mentorship program administered by the Texas Higher Education Coordinating Board. Effective immediately.</a:t>
            </a:r>
          </a:p>
          <a:p>
            <a:pPr>
              <a:buFont typeface="Wingdings" panose="05000000000000000000" pitchFamily="2" charset="2"/>
              <a:buChar char="v"/>
            </a:pPr>
            <a:r>
              <a:rPr lang="en-US" sz="2800" dirty="0"/>
              <a:t>HB 2223 - Relating to developmental coursework offered by public institutions of higher education under the Texas Success Initiative. Effective Immediately.</a:t>
            </a:r>
          </a:p>
          <a:p>
            <a:endParaRPr lang="en-US" sz="2800" dirty="0"/>
          </a:p>
        </p:txBody>
      </p:sp>
    </p:spTree>
    <p:extLst>
      <p:ext uri="{BB962C8B-B14F-4D97-AF65-F5344CB8AC3E}">
        <p14:creationId xmlns:p14="http://schemas.microsoft.com/office/powerpoint/2010/main" val="237092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85</a:t>
            </a:r>
            <a:r>
              <a:rPr lang="en-US" baseline="30000" dirty="0"/>
              <a:t>th</a:t>
            </a:r>
            <a:r>
              <a:rPr lang="en-US" dirty="0"/>
              <a:t> Legislative Session – Higher Education</a:t>
            </a:r>
          </a:p>
        </p:txBody>
      </p:sp>
      <p:sp>
        <p:nvSpPr>
          <p:cNvPr id="3" name="Content Placeholder 2"/>
          <p:cNvSpPr>
            <a:spLocks noGrp="1"/>
          </p:cNvSpPr>
          <p:nvPr>
            <p:ph idx="1"/>
          </p:nvPr>
        </p:nvSpPr>
        <p:spPr>
          <a:xfrm>
            <a:off x="1097280" y="1845734"/>
            <a:ext cx="10058400" cy="4387426"/>
          </a:xfrm>
        </p:spPr>
        <p:txBody>
          <a:bodyPr>
            <a:normAutofit fontScale="92500" lnSpcReduction="20000"/>
          </a:bodyPr>
          <a:lstStyle/>
          <a:p>
            <a:pPr>
              <a:buFont typeface="Wingdings" panose="05000000000000000000" pitchFamily="2" charset="2"/>
              <a:buChar char="v"/>
            </a:pPr>
            <a:r>
              <a:rPr lang="en-US" sz="3000" dirty="0"/>
              <a:t>SB 537 - Relating to requiring the disclosure of special course fees at public institutions of higher education. Effective Immediately.</a:t>
            </a:r>
          </a:p>
          <a:p>
            <a:pPr>
              <a:buFont typeface="Wingdings" panose="05000000000000000000" pitchFamily="2" charset="2"/>
              <a:buChar char="v"/>
            </a:pPr>
            <a:r>
              <a:rPr lang="en-US" sz="3000" dirty="0"/>
              <a:t>SB 1782 - Relating to the elimination of certain formula funding and dropped course restrictions for returning adult students at public institutions of higher education and to the tuition rate that may be charged to those students for certain excessive undergraduate hours</a:t>
            </a:r>
            <a:r>
              <a:rPr lang="en-US" sz="3000" dirty="0" smtClean="0"/>
              <a:t>.</a:t>
            </a:r>
          </a:p>
          <a:p>
            <a:pPr>
              <a:buFont typeface="Wingdings" panose="05000000000000000000" pitchFamily="2" charset="2"/>
              <a:buChar char="v"/>
            </a:pPr>
            <a:r>
              <a:rPr lang="en-US" sz="3000" dirty="0" smtClean="0"/>
              <a:t>SB 2118 - </a:t>
            </a:r>
            <a:r>
              <a:rPr lang="en-US" sz="3000" dirty="0"/>
              <a:t> Relating to authorization by the Texas Higher Education Coordinating Board for certain public junior colleges to offer baccalaureate degree programs.</a:t>
            </a:r>
            <a:endParaRPr lang="en-US" sz="3000" dirty="0" smtClean="0"/>
          </a:p>
          <a:p>
            <a:pPr>
              <a:buFont typeface="Wingdings" panose="05000000000000000000" pitchFamily="2" charset="2"/>
              <a:buChar char="v"/>
            </a:pPr>
            <a:r>
              <a:rPr lang="en-US" sz="3000" dirty="0" smtClean="0"/>
              <a:t>SB 1813 - </a:t>
            </a:r>
            <a:r>
              <a:rPr lang="en-US" sz="3000" dirty="0"/>
              <a:t>Relating to the adoption of common admission application forms for institutions of higher education.</a:t>
            </a:r>
            <a:endParaRPr lang="en-US" sz="3000" dirty="0" smtClean="0"/>
          </a:p>
          <a:p>
            <a:endParaRPr lang="en-US" dirty="0"/>
          </a:p>
        </p:txBody>
      </p:sp>
    </p:spTree>
    <p:extLst>
      <p:ext uri="{BB962C8B-B14F-4D97-AF65-F5344CB8AC3E}">
        <p14:creationId xmlns:p14="http://schemas.microsoft.com/office/powerpoint/2010/main" val="339526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85</a:t>
            </a:r>
            <a:r>
              <a:rPr lang="en-US" baseline="30000" dirty="0"/>
              <a:t>th</a:t>
            </a:r>
            <a:r>
              <a:rPr lang="en-US" dirty="0"/>
              <a:t> Legislative Session – Higher Education</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2800" dirty="0"/>
              <a:t>HB 2895 - Relating to the requirement that certain public institutions of higher education post mental health resources on the institution's Internet website.</a:t>
            </a:r>
          </a:p>
          <a:p>
            <a:pPr>
              <a:buFont typeface="Wingdings" panose="05000000000000000000" pitchFamily="2" charset="2"/>
              <a:buChar char="v"/>
            </a:pPr>
            <a:r>
              <a:rPr lang="en-US" sz="2800" dirty="0"/>
              <a:t>SB 802 - Relating to a study and report regarding best practices in the transfer of course credit between public institutions of higher education.</a:t>
            </a:r>
          </a:p>
          <a:p>
            <a:endParaRPr lang="en-US" dirty="0"/>
          </a:p>
        </p:txBody>
      </p:sp>
    </p:spTree>
    <p:extLst>
      <p:ext uri="{BB962C8B-B14F-4D97-AF65-F5344CB8AC3E}">
        <p14:creationId xmlns:p14="http://schemas.microsoft.com/office/powerpoint/2010/main" val="3111467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85</a:t>
            </a:r>
            <a:r>
              <a:rPr lang="en-US" baseline="30000" dirty="0" smtClean="0"/>
              <a:t>th</a:t>
            </a:r>
            <a:r>
              <a:rPr lang="en-US" dirty="0" smtClean="0"/>
              <a:t> Legislative Session – Higher Education</a:t>
            </a:r>
            <a:endParaRPr lang="en-US" dirty="0"/>
          </a:p>
        </p:txBody>
      </p:sp>
      <p:sp>
        <p:nvSpPr>
          <p:cNvPr id="3" name="Content Placeholder 2"/>
          <p:cNvSpPr>
            <a:spLocks noGrp="1"/>
          </p:cNvSpPr>
          <p:nvPr>
            <p:ph idx="1"/>
          </p:nvPr>
        </p:nvSpPr>
        <p:spPr/>
        <p:txBody>
          <a:bodyPr/>
          <a:lstStyle/>
          <a:p>
            <a:r>
              <a:rPr lang="en-US" sz="2800" dirty="0" smtClean="0"/>
              <a:t>Questions?</a:t>
            </a:r>
          </a:p>
          <a:p>
            <a:endParaRPr lang="en-US" dirty="0"/>
          </a:p>
          <a:p>
            <a:endParaRPr lang="en-US" dirty="0"/>
          </a:p>
        </p:txBody>
      </p:sp>
    </p:spTree>
    <p:extLst>
      <p:ext uri="{BB962C8B-B14F-4D97-AF65-F5344CB8AC3E}">
        <p14:creationId xmlns:p14="http://schemas.microsoft.com/office/powerpoint/2010/main" val="88092704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4277</TotalTime>
  <Words>215</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Wingdings</vt:lpstr>
      <vt:lpstr>Retrospect</vt:lpstr>
      <vt:lpstr>85th Legislature Wrap-up</vt:lpstr>
      <vt:lpstr>85th Legislative Session</vt:lpstr>
      <vt:lpstr>85th Legislative Session – Higher Education</vt:lpstr>
      <vt:lpstr>85th Legislative Session – Higher Education</vt:lpstr>
      <vt:lpstr>85th Legislative Session – Higher Education</vt:lpstr>
      <vt:lpstr>85th Legislative Session – Higher Education</vt:lpstr>
    </vt:vector>
  </TitlesOfParts>
  <Company>UTPA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85th Legislature Wrap-up</dc:title>
  <dc:creator>Debbie Gilchrist</dc:creator>
  <cp:lastModifiedBy>Andi Liner</cp:lastModifiedBy>
  <cp:revision>7</cp:revision>
  <dcterms:created xsi:type="dcterms:W3CDTF">2017-07-13T20:40:18Z</dcterms:created>
  <dcterms:modified xsi:type="dcterms:W3CDTF">2017-08-07T21:21:05Z</dcterms:modified>
</cp:coreProperties>
</file>