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74" r:id="rId3"/>
    <p:sldId id="258" r:id="rId4"/>
    <p:sldId id="293" r:id="rId5"/>
    <p:sldId id="294" r:id="rId6"/>
    <p:sldId id="295" r:id="rId7"/>
    <p:sldId id="296" r:id="rId8"/>
    <p:sldId id="306" r:id="rId9"/>
    <p:sldId id="307" r:id="rId10"/>
    <p:sldId id="308" r:id="rId11"/>
    <p:sldId id="305" r:id="rId12"/>
    <p:sldId id="301" r:id="rId13"/>
    <p:sldId id="29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97C"/>
    <a:srgbClr val="DD6659"/>
    <a:srgbClr val="EBAD79"/>
    <a:srgbClr val="6A6A6A"/>
    <a:srgbClr val="EBA69F"/>
    <a:srgbClr val="E8E89C"/>
    <a:srgbClr val="6BB996"/>
    <a:srgbClr val="00AC5A"/>
    <a:srgbClr val="F1E873"/>
    <a:srgbClr val="E1C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86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DE54E-8E8C-4E60-A8E9-8D262E1DF4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DC9B1-0BB8-412A-ABC1-9F5D1EA8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4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969-0977-4856-AB4A-9BB3363D670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930C-4290-426F-8375-EDF62B6E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969-0977-4856-AB4A-9BB3363D670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930C-4290-426F-8375-EDF62B6E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7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969-0977-4856-AB4A-9BB3363D670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930C-4290-426F-8375-EDF62B6E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7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969-0977-4856-AB4A-9BB3363D670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930C-4290-426F-8375-EDF62B6E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0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969-0977-4856-AB4A-9BB3363D670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930C-4290-426F-8375-EDF62B6E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4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969-0977-4856-AB4A-9BB3363D670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930C-4290-426F-8375-EDF62B6E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5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969-0977-4856-AB4A-9BB3363D670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930C-4290-426F-8375-EDF62B6E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1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969-0977-4856-AB4A-9BB3363D670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930C-4290-426F-8375-EDF62B6E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2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969-0977-4856-AB4A-9BB3363D670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930C-4290-426F-8375-EDF62B6E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1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969-0977-4856-AB4A-9BB3363D670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930C-4290-426F-8375-EDF62B6E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0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969-0977-4856-AB4A-9BB3363D670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930C-4290-426F-8375-EDF62B6E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6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C2969-0977-4856-AB4A-9BB3363D670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D930C-4290-426F-8375-EDF62B6E64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516" y="5359145"/>
            <a:ext cx="1819484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9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cgore@kilgore.edu" TargetMode="External"/><Relationship Id="rId5" Type="http://schemas.openxmlformats.org/officeDocument/2006/relationships/hyperlink" Target="mailto:sbranum@gc.edu" TargetMode="External"/><Relationship Id="rId4" Type="http://schemas.openxmlformats.org/officeDocument/2006/relationships/hyperlink" Target="mailto:bgooding@ntcc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hyperlink" Target="https://www.highered.texas.gov/about-us/internal-audit-compliance-monitoring/annual-internal-audit-and-compliance-monitoring-plans/" TargetMode="External"/><Relationship Id="rId4" Type="http://schemas.openxmlformats.org/officeDocument/2006/relationships/hyperlink" Target="https://texreg.sos.state.tx.us/public/readtac$ext.ViewTAC?tac_view=5&amp;ti=19&amp;pt=1&amp;ch=13&amp;sch=F&amp;rl=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highered.texas.gov/about-us/internal-audit-compliance-monitoring/compliance-monitoring-reports/" TargetMode="Externa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1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93706" y="4786604"/>
            <a:ext cx="5719665" cy="37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95" y="331932"/>
            <a:ext cx="675808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19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100000">
              <a:srgbClr val="E8E89C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516" y="5359145"/>
            <a:ext cx="1819484" cy="16668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0E39231-E42F-9E4A-AAE8-F2B60341B73F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707164" cy="1638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venir Black" panose="02000503020000020003" pitchFamily="2" charset="0"/>
              </a:rPr>
              <a:t>Preparation G:  </a:t>
            </a:r>
            <a:r>
              <a:rPr lang="en-US" b="1" u="sng" dirty="0">
                <a:latin typeface="Avenir Black" panose="02000503020000020003" pitchFamily="2" charset="0"/>
              </a:rPr>
              <a:t>G</a:t>
            </a:r>
            <a:r>
              <a:rPr lang="en-US" b="1" dirty="0">
                <a:latin typeface="Avenir Black" panose="02000503020000020003" pitchFamily="2" charset="0"/>
              </a:rPr>
              <a:t>et After 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666" y="1223915"/>
            <a:ext cx="665351" cy="41438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6383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Remain focused</a:t>
            </a:r>
          </a:p>
          <a:p>
            <a:r>
              <a:rPr lang="en-US" dirty="0"/>
              <a:t>Avoid distractions</a:t>
            </a:r>
          </a:p>
          <a:p>
            <a:r>
              <a:rPr lang="en-US" dirty="0"/>
              <a:t>Make certain you have the internal support required.</a:t>
            </a:r>
          </a:p>
          <a:p>
            <a:r>
              <a:rPr lang="en-US" dirty="0"/>
              <a:t>Be tenacious….be Tenacious D,</a:t>
            </a:r>
          </a:p>
          <a:p>
            <a:pPr marL="0" indent="0">
              <a:buNone/>
            </a:pPr>
            <a:r>
              <a:rPr lang="en-US" dirty="0"/>
              <a:t>“This is the greatest </a:t>
            </a:r>
            <a:r>
              <a:rPr lang="en-US" strike="sngStrike" dirty="0"/>
              <a:t>song</a:t>
            </a:r>
            <a:r>
              <a:rPr lang="en-US" dirty="0"/>
              <a:t>…AUDIT in the world.”</a:t>
            </a:r>
            <a:endParaRPr lang="en-US" strike="sngStrik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99F6CD3-17BE-4198-A5AC-CCC8E6DE08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425" y="2334838"/>
            <a:ext cx="5766346" cy="3024307"/>
          </a:xfrm>
        </p:spPr>
      </p:pic>
    </p:spTree>
    <p:extLst>
      <p:ext uri="{BB962C8B-B14F-4D97-AF65-F5344CB8AC3E}">
        <p14:creationId xmlns:p14="http://schemas.microsoft.com/office/powerpoint/2010/main" val="2680285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100000">
              <a:srgbClr val="6BB99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516" y="5359145"/>
            <a:ext cx="1819484" cy="16668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0E39231-E42F-9E4A-AAE8-F2B60341B73F}"/>
              </a:ext>
            </a:extLst>
          </p:cNvPr>
          <p:cNvSpPr txBox="1">
            <a:spLocks/>
          </p:cNvSpPr>
          <p:nvPr/>
        </p:nvSpPr>
        <p:spPr>
          <a:xfrm>
            <a:off x="1" y="288758"/>
            <a:ext cx="9707164" cy="935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venir Black" panose="02000503020000020003" pitchFamily="2" charset="0"/>
              </a:rPr>
              <a:t>Preparation </a:t>
            </a:r>
            <a:r>
              <a:rPr lang="en-US" b="1" u="sng" dirty="0">
                <a:latin typeface="Avenir Black" panose="02000503020000020003" pitchFamily="2" charset="0"/>
              </a:rPr>
              <a:t>H</a:t>
            </a:r>
            <a:r>
              <a:rPr lang="en-US" b="1" dirty="0">
                <a:latin typeface="Avenir Black" panose="02000503020000020003" pitchFamily="2" charset="0"/>
              </a:rPr>
              <a:t>:  </a:t>
            </a:r>
            <a:r>
              <a:rPr lang="en-US" b="1" u="sng" dirty="0">
                <a:latin typeface="Avenir Black" panose="02000503020000020003" pitchFamily="2" charset="0"/>
              </a:rPr>
              <a:t>Prepare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556" y="1223915"/>
            <a:ext cx="665351" cy="41438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6383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6D37C42-4849-4D9F-9BEE-29B3A9CBA9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1" y="2370225"/>
            <a:ext cx="5633819" cy="3515503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“This is going to hurt me more than it will hurt you,” said NO auditor ever.</a:t>
            </a:r>
          </a:p>
          <a:p>
            <a:r>
              <a:rPr lang="en-US" dirty="0"/>
              <a:t>You know your practices, your data, your ERP, your strengths, &amp; where the skeletons are buried.</a:t>
            </a:r>
          </a:p>
          <a:p>
            <a:r>
              <a:rPr lang="en-US" dirty="0"/>
              <a:t>Prepare, </a:t>
            </a:r>
            <a:r>
              <a:rPr lang="en-US"/>
              <a:t>Prepare More</a:t>
            </a:r>
            <a:r>
              <a:rPr lang="en-US" dirty="0"/>
              <a:t>, Prepare until it is your regular routine.</a:t>
            </a:r>
          </a:p>
          <a:p>
            <a:r>
              <a:rPr lang="en-US" dirty="0"/>
              <a:t>If you remember any slide, keep Preparation H in mind. </a:t>
            </a:r>
          </a:p>
        </p:txBody>
      </p:sp>
    </p:spTree>
    <p:extLst>
      <p:ext uri="{BB962C8B-B14F-4D97-AF65-F5344CB8AC3E}">
        <p14:creationId xmlns:p14="http://schemas.microsoft.com/office/powerpoint/2010/main" val="817131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100000">
              <a:srgbClr val="EBA69F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516" y="5359145"/>
            <a:ext cx="1819484" cy="1666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666" y="1223915"/>
            <a:ext cx="665351" cy="4143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0E39231-E42F-9E4A-AAE8-F2B60341B73F}"/>
              </a:ext>
            </a:extLst>
          </p:cNvPr>
          <p:cNvSpPr txBox="1">
            <a:spLocks/>
          </p:cNvSpPr>
          <p:nvPr/>
        </p:nvSpPr>
        <p:spPr>
          <a:xfrm>
            <a:off x="782053" y="0"/>
            <a:ext cx="10684042" cy="1638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venir Black" panose="02000503020000020003" pitchFamily="2" charset="0"/>
              </a:rPr>
              <a:t>As David S. Pumpkins asks,</a:t>
            </a:r>
          </a:p>
          <a:p>
            <a:r>
              <a:rPr lang="en-US" b="1" dirty="0">
                <a:latin typeface="Avenir Black" panose="02000503020000020003" pitchFamily="2" charset="0"/>
              </a:rPr>
              <a:t>“Any Questions?”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6383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0F99102-D3E7-4CC0-AC7A-F02716B87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1806385"/>
            <a:ext cx="7124700" cy="4731389"/>
          </a:xfrm>
        </p:spPr>
      </p:pic>
    </p:spTree>
    <p:extLst>
      <p:ext uri="{BB962C8B-B14F-4D97-AF65-F5344CB8AC3E}">
        <p14:creationId xmlns:p14="http://schemas.microsoft.com/office/powerpoint/2010/main" val="2752598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100000">
              <a:srgbClr val="EBA69F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516" y="5359145"/>
            <a:ext cx="1819484" cy="1666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666" y="1223915"/>
            <a:ext cx="665351" cy="4143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0E39231-E42F-9E4A-AAE8-F2B60341B73F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707164" cy="1638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venir Black" panose="02000503020000020003" pitchFamily="2" charset="0"/>
              </a:rPr>
              <a:t>Really, Any Questions?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6383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445168" y="2057400"/>
            <a:ext cx="3080085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Betsy Gooding – Northeast Texas Community College  </a:t>
            </a:r>
            <a:r>
              <a:rPr lang="en-US" sz="2000" dirty="0">
                <a:hlinkClick r:id="rId4"/>
              </a:rPr>
              <a:t>bgooding@ntcc.edu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Scott Branum – Galveston College </a:t>
            </a:r>
            <a:r>
              <a:rPr lang="en-US" sz="2000" dirty="0">
                <a:hlinkClick r:id="rId5"/>
              </a:rPr>
              <a:t>sbranum@gc.edu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Chris Gore – Kilgore College  </a:t>
            </a:r>
            <a:r>
              <a:rPr lang="en-US" sz="2000" dirty="0">
                <a:hlinkClick r:id="rId6"/>
              </a:rPr>
              <a:t>cgore@kilgore.edu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1983ABF-F83C-42D8-B9BC-B30745638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2" y="1693228"/>
            <a:ext cx="6691146" cy="4762010"/>
          </a:xfrm>
        </p:spPr>
      </p:pic>
    </p:spTree>
    <p:extLst>
      <p:ext uri="{BB962C8B-B14F-4D97-AF65-F5344CB8AC3E}">
        <p14:creationId xmlns:p14="http://schemas.microsoft.com/office/powerpoint/2010/main" val="1682557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100000">
              <a:srgbClr val="EBA69F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516" y="5359144"/>
            <a:ext cx="1819484" cy="1666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28" y="6192582"/>
            <a:ext cx="665351" cy="4143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0E39231-E42F-9E4A-AAE8-F2B60341B73F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707164" cy="1638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Avenir Black" panose="02000503020000020003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62466-5419-44AB-AD53-9126AA2E3A2D}"/>
              </a:ext>
            </a:extLst>
          </p:cNvPr>
          <p:cNvSpPr txBox="1"/>
          <p:nvPr/>
        </p:nvSpPr>
        <p:spPr>
          <a:xfrm>
            <a:off x="1037037" y="461850"/>
            <a:ext cx="9707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Come Hell or High Water:  </a:t>
            </a:r>
            <a:r>
              <a:rPr lang="en-US" sz="3200" dirty="0"/>
              <a:t>Preparing for and Surviving a THECB Formula Funding Audit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A8F063-D335-4A23-88D9-C090F20D5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35" y="1638300"/>
            <a:ext cx="9749028" cy="39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05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516" y="5359145"/>
            <a:ext cx="1819484" cy="16668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0E39231-E42F-9E4A-AAE8-F2B60341B73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220449" cy="2442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Come Hell or High Water:  </a:t>
            </a:r>
            <a:r>
              <a:rPr lang="en-US" sz="4800" dirty="0"/>
              <a:t>Preparing for and Surviving a THECB Formula Funding Audit -</a:t>
            </a:r>
          </a:p>
          <a:p>
            <a:r>
              <a:rPr lang="en-US" sz="4800" dirty="0"/>
              <a:t>Preparations A through 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6124027"/>
            <a:ext cx="665351" cy="41438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6252" y="2634906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spect="1"/>
          </p:cNvSpPr>
          <p:nvPr/>
        </p:nvSpPr>
        <p:spPr>
          <a:xfrm>
            <a:off x="1335506" y="2634906"/>
            <a:ext cx="79167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Survivors:</a:t>
            </a:r>
            <a:r>
              <a:rPr lang="en-US" dirty="0"/>
              <a:t>  Betsy Gooding (Northeast Texas Community College - 2022), Scott Branum (Galveston College -2021), and Chris Gore (Kilgore College - 2020)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Session Number:  </a:t>
            </a:r>
            <a:r>
              <a:rPr lang="en-US" dirty="0"/>
              <a:t>T.3.13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Room:</a:t>
            </a:r>
            <a:r>
              <a:rPr lang="en-US" dirty="0"/>
              <a:t>  Independence Hall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Day:</a:t>
            </a:r>
            <a:r>
              <a:rPr lang="en-US" dirty="0"/>
              <a:t>  November 8,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Time:</a:t>
            </a:r>
            <a:r>
              <a:rPr lang="en-US" dirty="0"/>
              <a:t>  10:20 AM</a:t>
            </a:r>
          </a:p>
          <a:p>
            <a:endParaRPr lang="en-US" dirty="0"/>
          </a:p>
          <a:p>
            <a:pPr algn="ctr"/>
            <a:r>
              <a:rPr lang="en-US" b="1" dirty="0"/>
              <a:t>Please silence turn off your cell phones</a:t>
            </a:r>
          </a:p>
        </p:txBody>
      </p:sp>
    </p:spTree>
    <p:extLst>
      <p:ext uri="{BB962C8B-B14F-4D97-AF65-F5344CB8AC3E}">
        <p14:creationId xmlns:p14="http://schemas.microsoft.com/office/powerpoint/2010/main" val="240098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100000">
              <a:srgbClr val="EBA69F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516" y="5359145"/>
            <a:ext cx="1819484" cy="1666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666" y="1223915"/>
            <a:ext cx="665351" cy="4143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0E39231-E42F-9E4A-AAE8-F2B60341B73F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707164" cy="1638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venir Black" panose="02000503020000020003" pitchFamily="2" charset="0"/>
              </a:rPr>
              <a:t>Preparation A:  </a:t>
            </a:r>
            <a:r>
              <a:rPr lang="en-US" b="1" u="sng" dirty="0">
                <a:latin typeface="Avenir Black" panose="02000503020000020003" pitchFamily="2" charset="0"/>
              </a:rPr>
              <a:t>A</a:t>
            </a:r>
            <a:r>
              <a:rPr lang="en-US" b="1" dirty="0">
                <a:latin typeface="Avenir Black" panose="02000503020000020003" pitchFamily="2" charset="0"/>
              </a:rPr>
              <a:t>ccept It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6383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THECB Audits –It’s not a matter of if, but when.</a:t>
            </a:r>
          </a:p>
          <a:p>
            <a:r>
              <a:rPr lang="en-US" dirty="0"/>
              <a:t>Changes in ERP or Registrar?</a:t>
            </a:r>
          </a:p>
          <a:p>
            <a:r>
              <a:rPr lang="en-US" dirty="0">
                <a:hlinkClick r:id="rId4"/>
              </a:rPr>
              <a:t>Texas Administrative Code, Title 19, Part 1, Chapter 13, Subchapter F</a:t>
            </a:r>
            <a:endParaRPr lang="en-US" dirty="0"/>
          </a:p>
          <a:p>
            <a:r>
              <a:rPr lang="en-US" dirty="0">
                <a:hlinkClick r:id="rId5"/>
              </a:rPr>
              <a:t>THECB Compliance Monitoring Plans</a:t>
            </a:r>
            <a:r>
              <a:rPr lang="en-US" dirty="0"/>
              <a:t>   Check this regularly.</a:t>
            </a:r>
          </a:p>
          <a:p>
            <a:r>
              <a:rPr lang="en-US" dirty="0"/>
              <a:t>Watch for THECB notification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4BCB971-508A-434B-AD08-278ED6EC77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18" y="1825625"/>
            <a:ext cx="4083164" cy="4351338"/>
          </a:xfrm>
        </p:spPr>
      </p:pic>
    </p:spTree>
    <p:extLst>
      <p:ext uri="{BB962C8B-B14F-4D97-AF65-F5344CB8AC3E}">
        <p14:creationId xmlns:p14="http://schemas.microsoft.com/office/powerpoint/2010/main" val="405422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516" y="5359145"/>
            <a:ext cx="1819484" cy="16668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0E39231-E42F-9E4A-AAE8-F2B60341B73F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707164" cy="1638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venir Black" panose="02000503020000020003" pitchFamily="2" charset="0"/>
              </a:rPr>
              <a:t>Preparation B:  </a:t>
            </a:r>
            <a:r>
              <a:rPr lang="en-US" b="1" u="sng" dirty="0">
                <a:latin typeface="Avenir Black" panose="02000503020000020003" pitchFamily="2" charset="0"/>
              </a:rPr>
              <a:t>B</a:t>
            </a:r>
            <a:r>
              <a:rPr lang="en-US" b="1" dirty="0">
                <a:latin typeface="Avenir Black" panose="02000503020000020003" pitchFamily="2" charset="0"/>
              </a:rPr>
              <a:t>uild your Best Team to Help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666" y="1223915"/>
            <a:ext cx="665351" cy="41438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6383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537D8BB-0571-43DF-825E-EFC3EC3346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55053"/>
            <a:ext cx="5837354" cy="3492289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Audit Lead/Point Person</a:t>
            </a:r>
          </a:p>
          <a:p>
            <a:r>
              <a:rPr lang="en-US" b="1" dirty="0"/>
              <a:t>Immediate Support</a:t>
            </a:r>
            <a:r>
              <a:rPr lang="en-US" dirty="0"/>
              <a:t>:  Registrar, Information Technology, Business Office, Human Resources.</a:t>
            </a:r>
          </a:p>
          <a:p>
            <a:r>
              <a:rPr lang="en-US" dirty="0"/>
              <a:t>Ad Hoc:  Financial Aid, cashiers, Payment Plans, Registrar staff, residency clerk, faculty, department chairs, deans, CE specialist, administration, </a:t>
            </a:r>
            <a:r>
              <a:rPr lang="en-US" dirty="0" err="1"/>
              <a:t>ect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438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100000">
              <a:srgbClr val="E8E89C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516" y="5359145"/>
            <a:ext cx="1819484" cy="16668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0E39231-E42F-9E4A-AAE8-F2B60341B73F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707164" cy="1638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venir Black" panose="02000503020000020003" pitchFamily="2" charset="0"/>
              </a:rPr>
              <a:t>Preparation C:  </a:t>
            </a:r>
            <a:r>
              <a:rPr lang="en-US" b="1" u="sng" dirty="0">
                <a:latin typeface="Avenir Black" panose="02000503020000020003" pitchFamily="2" charset="0"/>
              </a:rPr>
              <a:t>C</a:t>
            </a:r>
            <a:r>
              <a:rPr lang="en-US" b="1" dirty="0">
                <a:latin typeface="Avenir Black" panose="02000503020000020003" pitchFamily="2" charset="0"/>
              </a:rPr>
              <a:t>onsider </a:t>
            </a:r>
          </a:p>
          <a:p>
            <a:r>
              <a:rPr lang="en-US" b="1" dirty="0">
                <a:latin typeface="Avenir Black" panose="02000503020000020003" pitchFamily="2" charset="0"/>
              </a:rPr>
              <a:t>Best Practices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666" y="1223915"/>
            <a:ext cx="665351" cy="41438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6383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Ensure data reports are authentic</a:t>
            </a:r>
          </a:p>
          <a:p>
            <a:r>
              <a:rPr lang="en-US" dirty="0"/>
              <a:t>Verify student financial assistance is awarded in compliance with laws, program eligibility &amp; requirements</a:t>
            </a:r>
          </a:p>
          <a:p>
            <a:r>
              <a:rPr lang="en-US" dirty="0"/>
              <a:t>Reconcile funds</a:t>
            </a:r>
          </a:p>
          <a:p>
            <a:r>
              <a:rPr lang="en-US" dirty="0"/>
              <a:t>Security controls, audit logs,  data access, monitoring.</a:t>
            </a:r>
          </a:p>
          <a:p>
            <a:r>
              <a:rPr lang="en-US" dirty="0"/>
              <a:t>Maintain updated internal policies &amp; procedures</a:t>
            </a:r>
          </a:p>
          <a:p>
            <a:r>
              <a:rPr lang="en-US" dirty="0"/>
              <a:t>Photo:  Sam Walton when asked about his vehicle choice, – “If I owned a Rolls Royce, where would I haul my dogs?”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6C8ECE-9963-4E49-BF4C-76FB2DC4E4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760" y="1825624"/>
            <a:ext cx="6027812" cy="3593201"/>
          </a:xfrm>
        </p:spPr>
      </p:pic>
    </p:spTree>
    <p:extLst>
      <p:ext uri="{BB962C8B-B14F-4D97-AF65-F5344CB8AC3E}">
        <p14:creationId xmlns:p14="http://schemas.microsoft.com/office/powerpoint/2010/main" val="1168770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100000">
              <a:srgbClr val="6BB99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516" y="5359145"/>
            <a:ext cx="1819484" cy="16668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0E39231-E42F-9E4A-AAE8-F2B60341B73F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707164" cy="1638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venir Black" panose="02000503020000020003" pitchFamily="2" charset="0"/>
              </a:rPr>
              <a:t>Preparation D:   </a:t>
            </a:r>
            <a:r>
              <a:rPr lang="en-US" b="1" u="sng" dirty="0">
                <a:latin typeface="Avenir Black" panose="02000503020000020003" pitchFamily="2" charset="0"/>
              </a:rPr>
              <a:t>D</a:t>
            </a:r>
            <a:r>
              <a:rPr lang="en-US" b="1" dirty="0">
                <a:latin typeface="Avenir Black" panose="02000503020000020003" pitchFamily="2" charset="0"/>
              </a:rPr>
              <a:t>on’t Throw Stones, But Learn From Others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666" y="1223915"/>
            <a:ext cx="665351" cy="41438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6383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617FF1-278C-4E1C-9B04-607E1F9C0B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82019"/>
            <a:ext cx="5181600" cy="3958742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THECB Compliance Monitoring Reports for FY 2020, 2021, &amp; 2022   </a:t>
            </a:r>
            <a:r>
              <a:rPr lang="en-US" dirty="0">
                <a:hlinkClick r:id="rId5"/>
              </a:rPr>
              <a:t>Previous Audit Reports Issued</a:t>
            </a:r>
            <a:endParaRPr lang="en-US" dirty="0"/>
          </a:p>
          <a:p>
            <a:r>
              <a:rPr lang="en-US" dirty="0"/>
              <a:t>Gives insight and additional contacts/resources.</a:t>
            </a:r>
          </a:p>
        </p:txBody>
      </p:sp>
    </p:spTree>
    <p:extLst>
      <p:ext uri="{BB962C8B-B14F-4D97-AF65-F5344CB8AC3E}">
        <p14:creationId xmlns:p14="http://schemas.microsoft.com/office/powerpoint/2010/main" val="224123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100000">
              <a:srgbClr val="EBA69F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516" y="5359145"/>
            <a:ext cx="1819484" cy="1666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666" y="1223915"/>
            <a:ext cx="665351" cy="4143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0E39231-E42F-9E4A-AAE8-F2B60341B73F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707164" cy="1638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venir Black" panose="02000503020000020003" pitchFamily="2" charset="0"/>
              </a:rPr>
              <a:t>Preparation E:  </a:t>
            </a:r>
            <a:r>
              <a:rPr lang="en-US" b="1" u="sng" dirty="0">
                <a:latin typeface="Avenir Black" panose="02000503020000020003" pitchFamily="2" charset="0"/>
              </a:rPr>
              <a:t>E</a:t>
            </a:r>
            <a:r>
              <a:rPr lang="en-US" b="1" dirty="0">
                <a:latin typeface="Avenir Black" panose="02000503020000020003" pitchFamily="2" charset="0"/>
              </a:rPr>
              <a:t>xpand Your Understanding of Audits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6383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Undergraduate &amp; Continuing Ed.</a:t>
            </a:r>
          </a:p>
          <a:p>
            <a:r>
              <a:rPr lang="en-US" dirty="0"/>
              <a:t>Tuition Payment Processes</a:t>
            </a:r>
          </a:p>
          <a:p>
            <a:r>
              <a:rPr lang="en-US" dirty="0"/>
              <a:t>Audit Trails</a:t>
            </a:r>
          </a:p>
          <a:p>
            <a:r>
              <a:rPr lang="en-US" dirty="0"/>
              <a:t>Faculty Credentials</a:t>
            </a:r>
          </a:p>
          <a:p>
            <a:r>
              <a:rPr lang="en-US" dirty="0"/>
              <a:t>FERPA – legitimate educational interests</a:t>
            </a:r>
          </a:p>
          <a:p>
            <a:r>
              <a:rPr lang="en-US" dirty="0"/>
              <a:t>Catalog/Course edit capability in your ERP</a:t>
            </a:r>
          </a:p>
          <a:p>
            <a:r>
              <a:rPr lang="en-US" dirty="0"/>
              <a:t>Job Descriptions</a:t>
            </a:r>
          </a:p>
          <a:p>
            <a:r>
              <a:rPr lang="en-US" dirty="0"/>
              <a:t>Information Security Standards</a:t>
            </a:r>
          </a:p>
          <a:p>
            <a:r>
              <a:rPr lang="en-US" dirty="0"/>
              <a:t>Title IX</a:t>
            </a:r>
          </a:p>
          <a:p>
            <a:r>
              <a:rPr lang="en-US" dirty="0"/>
              <a:t>Timely Distribution of Funds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A152328-BBE1-4996-8621-7897F1EDDC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966" y="1750096"/>
            <a:ext cx="4036909" cy="4590542"/>
          </a:xfrm>
        </p:spPr>
      </p:pic>
    </p:spTree>
    <p:extLst>
      <p:ext uri="{BB962C8B-B14F-4D97-AF65-F5344CB8AC3E}">
        <p14:creationId xmlns:p14="http://schemas.microsoft.com/office/powerpoint/2010/main" val="2448409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516" y="5359145"/>
            <a:ext cx="1819484" cy="16668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0E39231-E42F-9E4A-AAE8-F2B60341B73F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707164" cy="1638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venir Black" panose="02000503020000020003" pitchFamily="2" charset="0"/>
              </a:rPr>
              <a:t>Preparation F:  Move </a:t>
            </a:r>
            <a:r>
              <a:rPr lang="en-US" b="1" u="sng" dirty="0">
                <a:latin typeface="Avenir Black" panose="02000503020000020003" pitchFamily="2" charset="0"/>
              </a:rPr>
              <a:t>F</a:t>
            </a:r>
            <a:r>
              <a:rPr lang="en-US" b="1" dirty="0">
                <a:latin typeface="Avenir Black" panose="02000503020000020003" pitchFamily="2" charset="0"/>
              </a:rPr>
              <a:t>orward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666" y="1223915"/>
            <a:ext cx="665351" cy="41438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6383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Be proactive</a:t>
            </a:r>
          </a:p>
          <a:p>
            <a:r>
              <a:rPr lang="en-US" dirty="0"/>
              <a:t>Ask questions for clarification</a:t>
            </a:r>
          </a:p>
          <a:p>
            <a:r>
              <a:rPr lang="en-US" dirty="0"/>
              <a:t>Avoid delayed responses</a:t>
            </a:r>
          </a:p>
          <a:p>
            <a:r>
              <a:rPr lang="en-US" dirty="0"/>
              <a:t>Do not make assumptions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4CCF4E-6BC8-4539-95BA-FD8F75C542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7" y="2441363"/>
            <a:ext cx="5551109" cy="3612099"/>
          </a:xfrm>
        </p:spPr>
      </p:pic>
    </p:spTree>
    <p:extLst>
      <p:ext uri="{BB962C8B-B14F-4D97-AF65-F5344CB8AC3E}">
        <p14:creationId xmlns:p14="http://schemas.microsoft.com/office/powerpoint/2010/main" val="1665740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4873</TotalTime>
  <Words>526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Avenir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Paige Bussell</dc:creator>
  <cp:lastModifiedBy>Chris Gore</cp:lastModifiedBy>
  <cp:revision>61</cp:revision>
  <dcterms:created xsi:type="dcterms:W3CDTF">2022-08-15T20:26:52Z</dcterms:created>
  <dcterms:modified xsi:type="dcterms:W3CDTF">2022-12-07T22:12:30Z</dcterms:modified>
</cp:coreProperties>
</file>