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24"/>
  </p:notesMasterIdLst>
  <p:sldIdLst>
    <p:sldId id="256" r:id="rId5"/>
    <p:sldId id="262" r:id="rId6"/>
    <p:sldId id="265" r:id="rId7"/>
    <p:sldId id="295" r:id="rId8"/>
    <p:sldId id="296" r:id="rId9"/>
    <p:sldId id="297" r:id="rId10"/>
    <p:sldId id="299" r:id="rId11"/>
    <p:sldId id="274" r:id="rId12"/>
    <p:sldId id="285" r:id="rId13"/>
    <p:sldId id="286" r:id="rId14"/>
    <p:sldId id="287" r:id="rId15"/>
    <p:sldId id="288" r:id="rId16"/>
    <p:sldId id="289" r:id="rId17"/>
    <p:sldId id="290" r:id="rId18"/>
    <p:sldId id="291" r:id="rId19"/>
    <p:sldId id="292" r:id="rId20"/>
    <p:sldId id="293" r:id="rId21"/>
    <p:sldId id="259" r:id="rId22"/>
    <p:sldId id="26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79" autoAdjust="0"/>
    <p:restoredTop sz="86449" autoAdjust="0"/>
  </p:normalViewPr>
  <p:slideViewPr>
    <p:cSldViewPr snapToGrid="0">
      <p:cViewPr varScale="1">
        <p:scale>
          <a:sx n="83" d="100"/>
          <a:sy n="83" d="100"/>
        </p:scale>
        <p:origin x="96" y="21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80" d="100"/>
          <a:sy n="80" d="100"/>
        </p:scale>
        <p:origin x="2832" y="-379"/>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173EF3-3064-47A3-84E5-9ABD589BDD42}" type="datetimeFigureOut">
              <a:rPr lang="en-US" smtClean="0"/>
              <a:t>7/13/2021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706234-3139-46B0-A8AC-1E622E1884ED}" type="slidenum">
              <a:rPr lang="en-US" smtClean="0"/>
              <a:t>‹#›</a:t>
            </a:fld>
            <a:endParaRPr lang="en-US" dirty="0"/>
          </a:p>
        </p:txBody>
      </p:sp>
    </p:spTree>
    <p:extLst>
      <p:ext uri="{BB962C8B-B14F-4D97-AF65-F5344CB8AC3E}">
        <p14:creationId xmlns:p14="http://schemas.microsoft.com/office/powerpoint/2010/main" val="2895838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706234-3139-46B0-A8AC-1E622E1884ED}" type="slidenum">
              <a:rPr lang="en-US" smtClean="0"/>
              <a:t>1</a:t>
            </a:fld>
            <a:endParaRPr lang="en-US" dirty="0"/>
          </a:p>
        </p:txBody>
      </p:sp>
    </p:spTree>
    <p:extLst>
      <p:ext uri="{BB962C8B-B14F-4D97-AF65-F5344CB8AC3E}">
        <p14:creationId xmlns:p14="http://schemas.microsoft.com/office/powerpoint/2010/main" val="5297826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706234-3139-46B0-A8AC-1E622E1884ED}" type="slidenum">
              <a:rPr lang="en-US" smtClean="0"/>
              <a:t>11</a:t>
            </a:fld>
            <a:endParaRPr lang="en-US" dirty="0"/>
          </a:p>
        </p:txBody>
      </p:sp>
    </p:spTree>
    <p:extLst>
      <p:ext uri="{BB962C8B-B14F-4D97-AF65-F5344CB8AC3E}">
        <p14:creationId xmlns:p14="http://schemas.microsoft.com/office/powerpoint/2010/main" val="6698514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706234-3139-46B0-A8AC-1E622E1884ED}" type="slidenum">
              <a:rPr lang="en-US" smtClean="0"/>
              <a:t>12</a:t>
            </a:fld>
            <a:endParaRPr lang="en-US" dirty="0"/>
          </a:p>
        </p:txBody>
      </p:sp>
    </p:spTree>
    <p:extLst>
      <p:ext uri="{BB962C8B-B14F-4D97-AF65-F5344CB8AC3E}">
        <p14:creationId xmlns:p14="http://schemas.microsoft.com/office/powerpoint/2010/main" val="8574736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706234-3139-46B0-A8AC-1E622E1884ED}" type="slidenum">
              <a:rPr lang="en-US" smtClean="0"/>
              <a:t>13</a:t>
            </a:fld>
            <a:endParaRPr lang="en-US" dirty="0"/>
          </a:p>
        </p:txBody>
      </p:sp>
    </p:spTree>
    <p:extLst>
      <p:ext uri="{BB962C8B-B14F-4D97-AF65-F5344CB8AC3E}">
        <p14:creationId xmlns:p14="http://schemas.microsoft.com/office/powerpoint/2010/main" val="32134729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706234-3139-46B0-A8AC-1E622E1884ED}" type="slidenum">
              <a:rPr lang="en-US" smtClean="0"/>
              <a:t>14</a:t>
            </a:fld>
            <a:endParaRPr lang="en-US" dirty="0"/>
          </a:p>
        </p:txBody>
      </p:sp>
    </p:spTree>
    <p:extLst>
      <p:ext uri="{BB962C8B-B14F-4D97-AF65-F5344CB8AC3E}">
        <p14:creationId xmlns:p14="http://schemas.microsoft.com/office/powerpoint/2010/main" val="28969996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706234-3139-46B0-A8AC-1E622E1884ED}" type="slidenum">
              <a:rPr lang="en-US" smtClean="0"/>
              <a:t>15</a:t>
            </a:fld>
            <a:endParaRPr lang="en-US" dirty="0"/>
          </a:p>
        </p:txBody>
      </p:sp>
    </p:spTree>
    <p:extLst>
      <p:ext uri="{BB962C8B-B14F-4D97-AF65-F5344CB8AC3E}">
        <p14:creationId xmlns:p14="http://schemas.microsoft.com/office/powerpoint/2010/main" val="6168420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706234-3139-46B0-A8AC-1E622E1884ED}" type="slidenum">
              <a:rPr lang="en-US" smtClean="0"/>
              <a:t>16</a:t>
            </a:fld>
            <a:endParaRPr lang="en-US" dirty="0"/>
          </a:p>
        </p:txBody>
      </p:sp>
    </p:spTree>
    <p:extLst>
      <p:ext uri="{BB962C8B-B14F-4D97-AF65-F5344CB8AC3E}">
        <p14:creationId xmlns:p14="http://schemas.microsoft.com/office/powerpoint/2010/main" val="14494901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706234-3139-46B0-A8AC-1E622E1884ED}" type="slidenum">
              <a:rPr lang="en-US" smtClean="0"/>
              <a:t>17</a:t>
            </a:fld>
            <a:endParaRPr lang="en-US" dirty="0"/>
          </a:p>
        </p:txBody>
      </p:sp>
    </p:spTree>
    <p:extLst>
      <p:ext uri="{BB962C8B-B14F-4D97-AF65-F5344CB8AC3E}">
        <p14:creationId xmlns:p14="http://schemas.microsoft.com/office/powerpoint/2010/main" val="36668331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706234-3139-46B0-A8AC-1E622E1884ED}" type="slidenum">
              <a:rPr lang="en-US" smtClean="0"/>
              <a:t>18</a:t>
            </a:fld>
            <a:endParaRPr lang="en-US" dirty="0"/>
          </a:p>
        </p:txBody>
      </p:sp>
    </p:spTree>
    <p:extLst>
      <p:ext uri="{BB962C8B-B14F-4D97-AF65-F5344CB8AC3E}">
        <p14:creationId xmlns:p14="http://schemas.microsoft.com/office/powerpoint/2010/main" val="4099212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706234-3139-46B0-A8AC-1E622E1884ED}" type="slidenum">
              <a:rPr lang="en-US" smtClean="0"/>
              <a:t>19</a:t>
            </a:fld>
            <a:endParaRPr lang="en-US" dirty="0"/>
          </a:p>
        </p:txBody>
      </p:sp>
    </p:spTree>
    <p:extLst>
      <p:ext uri="{BB962C8B-B14F-4D97-AF65-F5344CB8AC3E}">
        <p14:creationId xmlns:p14="http://schemas.microsoft.com/office/powerpoint/2010/main" val="3524317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706234-3139-46B0-A8AC-1E622E1884ED}" type="slidenum">
              <a:rPr lang="en-US" smtClean="0"/>
              <a:t>2</a:t>
            </a:fld>
            <a:endParaRPr lang="en-US" dirty="0"/>
          </a:p>
        </p:txBody>
      </p:sp>
    </p:spTree>
    <p:extLst>
      <p:ext uri="{BB962C8B-B14F-4D97-AF65-F5344CB8AC3E}">
        <p14:creationId xmlns:p14="http://schemas.microsoft.com/office/powerpoint/2010/main" val="863404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83706234-3139-46B0-A8AC-1E622E1884ED}" type="slidenum">
              <a:rPr lang="en-US" smtClean="0"/>
              <a:t>3</a:t>
            </a:fld>
            <a:endParaRPr lang="en-US" dirty="0"/>
          </a:p>
        </p:txBody>
      </p:sp>
    </p:spTree>
    <p:extLst>
      <p:ext uri="{BB962C8B-B14F-4D97-AF65-F5344CB8AC3E}">
        <p14:creationId xmlns:p14="http://schemas.microsoft.com/office/powerpoint/2010/main" val="1270618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706234-3139-46B0-A8AC-1E622E1884ED}" type="slidenum">
              <a:rPr lang="en-US" smtClean="0"/>
              <a:t>4</a:t>
            </a:fld>
            <a:endParaRPr lang="en-US" dirty="0"/>
          </a:p>
        </p:txBody>
      </p:sp>
    </p:spTree>
    <p:extLst>
      <p:ext uri="{BB962C8B-B14F-4D97-AF65-F5344CB8AC3E}">
        <p14:creationId xmlns:p14="http://schemas.microsoft.com/office/powerpoint/2010/main" val="30661348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706234-3139-46B0-A8AC-1E622E1884ED}" type="slidenum">
              <a:rPr lang="en-US" smtClean="0"/>
              <a:t>5</a:t>
            </a:fld>
            <a:endParaRPr lang="en-US" dirty="0"/>
          </a:p>
        </p:txBody>
      </p:sp>
    </p:spTree>
    <p:extLst>
      <p:ext uri="{BB962C8B-B14F-4D97-AF65-F5344CB8AC3E}">
        <p14:creationId xmlns:p14="http://schemas.microsoft.com/office/powerpoint/2010/main" val="4005757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706234-3139-46B0-A8AC-1E622E1884ED}" type="slidenum">
              <a:rPr lang="en-US" smtClean="0"/>
              <a:t>6</a:t>
            </a:fld>
            <a:endParaRPr lang="en-US" dirty="0"/>
          </a:p>
        </p:txBody>
      </p:sp>
    </p:spTree>
    <p:extLst>
      <p:ext uri="{BB962C8B-B14F-4D97-AF65-F5344CB8AC3E}">
        <p14:creationId xmlns:p14="http://schemas.microsoft.com/office/powerpoint/2010/main" val="27829479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83706234-3139-46B0-A8AC-1E622E1884ED}" type="slidenum">
              <a:rPr lang="en-US" smtClean="0"/>
              <a:t>7</a:t>
            </a:fld>
            <a:endParaRPr lang="en-US" dirty="0"/>
          </a:p>
        </p:txBody>
      </p:sp>
    </p:spTree>
    <p:extLst>
      <p:ext uri="{BB962C8B-B14F-4D97-AF65-F5344CB8AC3E}">
        <p14:creationId xmlns:p14="http://schemas.microsoft.com/office/powerpoint/2010/main" val="19126943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706234-3139-46B0-A8AC-1E622E1884ED}" type="slidenum">
              <a:rPr lang="en-US" smtClean="0"/>
              <a:t>9</a:t>
            </a:fld>
            <a:endParaRPr lang="en-US" dirty="0"/>
          </a:p>
        </p:txBody>
      </p:sp>
    </p:spTree>
    <p:extLst>
      <p:ext uri="{BB962C8B-B14F-4D97-AF65-F5344CB8AC3E}">
        <p14:creationId xmlns:p14="http://schemas.microsoft.com/office/powerpoint/2010/main" val="25976537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706234-3139-46B0-A8AC-1E622E1884ED}" type="slidenum">
              <a:rPr lang="en-US" smtClean="0"/>
              <a:t>10</a:t>
            </a:fld>
            <a:endParaRPr lang="en-US" dirty="0"/>
          </a:p>
        </p:txBody>
      </p:sp>
    </p:spTree>
    <p:extLst>
      <p:ext uri="{BB962C8B-B14F-4D97-AF65-F5344CB8AC3E}">
        <p14:creationId xmlns:p14="http://schemas.microsoft.com/office/powerpoint/2010/main" val="1550456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23CADE-D0B5-4A5D-A34F-0E5F29610541}" type="datetimeFigureOut">
              <a:rPr lang="en-US" smtClean="0"/>
              <a:t>7/13/2021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E83B0C-D60C-46C6-B2A7-1377DBD2FA0B}"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9249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23CADE-D0B5-4A5D-A34F-0E5F29610541}" type="datetimeFigureOut">
              <a:rPr lang="en-US" smtClean="0"/>
              <a:t>7/13/2021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E83B0C-D60C-46C6-B2A7-1377DBD2FA0B}" type="slidenum">
              <a:rPr lang="en-US" smtClean="0"/>
              <a:t>‹#›</a:t>
            </a:fld>
            <a:endParaRPr lang="en-US" dirty="0"/>
          </a:p>
        </p:txBody>
      </p:sp>
    </p:spTree>
    <p:extLst>
      <p:ext uri="{BB962C8B-B14F-4D97-AF65-F5344CB8AC3E}">
        <p14:creationId xmlns:p14="http://schemas.microsoft.com/office/powerpoint/2010/main" val="4100173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23CADE-D0B5-4A5D-A34F-0E5F29610541}" type="datetimeFigureOut">
              <a:rPr lang="en-US" smtClean="0"/>
              <a:t>7/13/2021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E83B0C-D60C-46C6-B2A7-1377DBD2FA0B}" type="slidenum">
              <a:rPr lang="en-US" smtClean="0"/>
              <a:t>‹#›</a:t>
            </a:fld>
            <a:endParaRPr lang="en-US" dirty="0"/>
          </a:p>
        </p:txBody>
      </p:sp>
    </p:spTree>
    <p:extLst>
      <p:ext uri="{BB962C8B-B14F-4D97-AF65-F5344CB8AC3E}">
        <p14:creationId xmlns:p14="http://schemas.microsoft.com/office/powerpoint/2010/main" val="3854499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23CADE-D0B5-4A5D-A34F-0E5F29610541}" type="datetimeFigureOut">
              <a:rPr lang="en-US" smtClean="0"/>
              <a:t>7/13/2021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E83B0C-D60C-46C6-B2A7-1377DBD2FA0B}" type="slidenum">
              <a:rPr lang="en-US" smtClean="0"/>
              <a:t>‹#›</a:t>
            </a:fld>
            <a:endParaRPr lang="en-US" dirty="0"/>
          </a:p>
        </p:txBody>
      </p:sp>
    </p:spTree>
    <p:extLst>
      <p:ext uri="{BB962C8B-B14F-4D97-AF65-F5344CB8AC3E}">
        <p14:creationId xmlns:p14="http://schemas.microsoft.com/office/powerpoint/2010/main" val="1627320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23CADE-D0B5-4A5D-A34F-0E5F29610541}" type="datetimeFigureOut">
              <a:rPr lang="en-US" smtClean="0"/>
              <a:t>7/13/2021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E83B0C-D60C-46C6-B2A7-1377DBD2FA0B}"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6498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323CADE-D0B5-4A5D-A34F-0E5F29610541}" type="datetimeFigureOut">
              <a:rPr lang="en-US" smtClean="0"/>
              <a:t>7/13/2021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E83B0C-D60C-46C6-B2A7-1377DBD2FA0B}" type="slidenum">
              <a:rPr lang="en-US" smtClean="0"/>
              <a:t>‹#›</a:t>
            </a:fld>
            <a:endParaRPr lang="en-US" dirty="0"/>
          </a:p>
        </p:txBody>
      </p:sp>
    </p:spTree>
    <p:extLst>
      <p:ext uri="{BB962C8B-B14F-4D97-AF65-F5344CB8AC3E}">
        <p14:creationId xmlns:p14="http://schemas.microsoft.com/office/powerpoint/2010/main" val="237476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23CADE-D0B5-4A5D-A34F-0E5F29610541}" type="datetimeFigureOut">
              <a:rPr lang="en-US" smtClean="0"/>
              <a:t>7/13/2021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7E83B0C-D60C-46C6-B2A7-1377DBD2FA0B}" type="slidenum">
              <a:rPr lang="en-US" smtClean="0"/>
              <a:t>‹#›</a:t>
            </a:fld>
            <a:endParaRPr lang="en-US" dirty="0"/>
          </a:p>
        </p:txBody>
      </p:sp>
    </p:spTree>
    <p:extLst>
      <p:ext uri="{BB962C8B-B14F-4D97-AF65-F5344CB8AC3E}">
        <p14:creationId xmlns:p14="http://schemas.microsoft.com/office/powerpoint/2010/main" val="458217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23CADE-D0B5-4A5D-A34F-0E5F29610541}" type="datetimeFigureOut">
              <a:rPr lang="en-US" smtClean="0"/>
              <a:t>7/13/2021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7E83B0C-D60C-46C6-B2A7-1377DBD2FA0B}" type="slidenum">
              <a:rPr lang="en-US" smtClean="0"/>
              <a:t>‹#›</a:t>
            </a:fld>
            <a:endParaRPr lang="en-US" dirty="0"/>
          </a:p>
        </p:txBody>
      </p:sp>
    </p:spTree>
    <p:extLst>
      <p:ext uri="{BB962C8B-B14F-4D97-AF65-F5344CB8AC3E}">
        <p14:creationId xmlns:p14="http://schemas.microsoft.com/office/powerpoint/2010/main" val="1501573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323CADE-D0B5-4A5D-A34F-0E5F29610541}" type="datetimeFigureOut">
              <a:rPr lang="en-US" smtClean="0"/>
              <a:t>7/13/2021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17E83B0C-D60C-46C6-B2A7-1377DBD2FA0B}" type="slidenum">
              <a:rPr lang="en-US" smtClean="0"/>
              <a:t>‹#›</a:t>
            </a:fld>
            <a:endParaRPr lang="en-US" dirty="0"/>
          </a:p>
        </p:txBody>
      </p:sp>
    </p:spTree>
    <p:extLst>
      <p:ext uri="{BB962C8B-B14F-4D97-AF65-F5344CB8AC3E}">
        <p14:creationId xmlns:p14="http://schemas.microsoft.com/office/powerpoint/2010/main" val="225755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323CADE-D0B5-4A5D-A34F-0E5F29610541}" type="datetimeFigureOut">
              <a:rPr lang="en-US" smtClean="0"/>
              <a:t>7/13/2021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7E83B0C-D60C-46C6-B2A7-1377DBD2FA0B}" type="slidenum">
              <a:rPr lang="en-US" smtClean="0"/>
              <a:t>‹#›</a:t>
            </a:fld>
            <a:endParaRPr lang="en-US" dirty="0"/>
          </a:p>
        </p:txBody>
      </p:sp>
    </p:spTree>
    <p:extLst>
      <p:ext uri="{BB962C8B-B14F-4D97-AF65-F5344CB8AC3E}">
        <p14:creationId xmlns:p14="http://schemas.microsoft.com/office/powerpoint/2010/main" val="1587181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23CADE-D0B5-4A5D-A34F-0E5F29610541}" type="datetimeFigureOut">
              <a:rPr lang="en-US" smtClean="0"/>
              <a:t>7/13/2021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E83B0C-D60C-46C6-B2A7-1377DBD2FA0B}" type="slidenum">
              <a:rPr lang="en-US" smtClean="0"/>
              <a:t>‹#›</a:t>
            </a:fld>
            <a:endParaRPr lang="en-US" dirty="0"/>
          </a:p>
        </p:txBody>
      </p:sp>
    </p:spTree>
    <p:extLst>
      <p:ext uri="{BB962C8B-B14F-4D97-AF65-F5344CB8AC3E}">
        <p14:creationId xmlns:p14="http://schemas.microsoft.com/office/powerpoint/2010/main" val="3674251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323CADE-D0B5-4A5D-A34F-0E5F29610541}" type="datetimeFigureOut">
              <a:rPr lang="en-US" smtClean="0"/>
              <a:t>7/13/2021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7E83B0C-D60C-46C6-B2A7-1377DBD2FA0B}"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950660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capitol.texas.gov/"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www.lbb.state.tx.us/Documents/Appropriations_Bills/87/conference_bills/Summary_CCR_SB1.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0051" y="469883"/>
            <a:ext cx="10058400" cy="3566160"/>
          </a:xfrm>
        </p:spPr>
        <p:txBody>
          <a:bodyPr/>
          <a:lstStyle/>
          <a:p>
            <a:r>
              <a:rPr lang="en-US" dirty="0"/>
              <a:t>TACRAO Legislative Issues Committee Update</a:t>
            </a:r>
          </a:p>
        </p:txBody>
      </p:sp>
      <p:sp>
        <p:nvSpPr>
          <p:cNvPr id="3" name="Subtitle 2"/>
          <p:cNvSpPr>
            <a:spLocks noGrp="1"/>
          </p:cNvSpPr>
          <p:nvPr>
            <p:ph type="subTitle" idx="1"/>
          </p:nvPr>
        </p:nvSpPr>
        <p:spPr>
          <a:xfrm>
            <a:off x="1100051" y="4455620"/>
            <a:ext cx="10058400" cy="1815394"/>
          </a:xfrm>
        </p:spPr>
        <p:txBody>
          <a:bodyPr>
            <a:normAutofit/>
          </a:bodyPr>
          <a:lstStyle/>
          <a:p>
            <a:r>
              <a:rPr lang="en-US" dirty="0" smtClean="0"/>
              <a:t>87</a:t>
            </a:r>
            <a:r>
              <a:rPr lang="en-US" baseline="30000" dirty="0" smtClean="0"/>
              <a:t>th</a:t>
            </a:r>
            <a:r>
              <a:rPr lang="en-US" dirty="0" smtClean="0"/>
              <a:t> </a:t>
            </a:r>
            <a:r>
              <a:rPr lang="en-US" dirty="0" err="1" smtClean="0"/>
              <a:t>texas</a:t>
            </a:r>
            <a:r>
              <a:rPr lang="en-US" smtClean="0"/>
              <a:t> Legislature</a:t>
            </a:r>
            <a:endParaRPr lang="en-US" dirty="0"/>
          </a:p>
        </p:txBody>
      </p:sp>
    </p:spTree>
    <p:extLst>
      <p:ext uri="{BB962C8B-B14F-4D97-AF65-F5344CB8AC3E}">
        <p14:creationId xmlns:p14="http://schemas.microsoft.com/office/powerpoint/2010/main" val="708015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B6C9846-B5AB-4E52-988D-F7E5865C9E4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F3D7E8E-8467-4198-87E0-ADC1B60467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399F85BF-36D0-4946-AAE8-69B89D44E6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Content Placeholder 3">
            <a:extLst>
              <a:ext uri="{FF2B5EF4-FFF2-40B4-BE49-F238E27FC236}">
                <a16:creationId xmlns:a16="http://schemas.microsoft.com/office/drawing/2014/main" id="{4A800D81-68A6-4576-8DDE-AB5889FA0ECB}"/>
              </a:ext>
            </a:extLst>
          </p:cNvPr>
          <p:cNvGraphicFramePr>
            <a:graphicFrameLocks noGrp="1"/>
          </p:cNvGraphicFramePr>
          <p:nvPr>
            <p:ph idx="1"/>
            <p:extLst>
              <p:ext uri="{D42A27DB-BD31-4B8C-83A1-F6EECF244321}">
                <p14:modId xmlns:p14="http://schemas.microsoft.com/office/powerpoint/2010/main" val="1323149271"/>
              </p:ext>
            </p:extLst>
          </p:nvPr>
        </p:nvGraphicFramePr>
        <p:xfrm>
          <a:off x="207390" y="169682"/>
          <a:ext cx="11811786" cy="4230190"/>
        </p:xfrm>
        <a:graphic>
          <a:graphicData uri="http://schemas.openxmlformats.org/drawingml/2006/table">
            <a:tbl>
              <a:tblPr firstRow="1" firstCol="1" bandRow="1"/>
              <a:tblGrid>
                <a:gridCol w="789448">
                  <a:extLst>
                    <a:ext uri="{9D8B030D-6E8A-4147-A177-3AD203B41FA5}">
                      <a16:colId xmlns:a16="http://schemas.microsoft.com/office/drawing/2014/main" val="1562951631"/>
                    </a:ext>
                  </a:extLst>
                </a:gridCol>
                <a:gridCol w="4872860">
                  <a:extLst>
                    <a:ext uri="{9D8B030D-6E8A-4147-A177-3AD203B41FA5}">
                      <a16:colId xmlns:a16="http://schemas.microsoft.com/office/drawing/2014/main" val="3058660340"/>
                    </a:ext>
                  </a:extLst>
                </a:gridCol>
                <a:gridCol w="1151950">
                  <a:extLst>
                    <a:ext uri="{9D8B030D-6E8A-4147-A177-3AD203B41FA5}">
                      <a16:colId xmlns:a16="http://schemas.microsoft.com/office/drawing/2014/main" val="1345232788"/>
                    </a:ext>
                  </a:extLst>
                </a:gridCol>
                <a:gridCol w="4997528">
                  <a:extLst>
                    <a:ext uri="{9D8B030D-6E8A-4147-A177-3AD203B41FA5}">
                      <a16:colId xmlns:a16="http://schemas.microsoft.com/office/drawing/2014/main" val="371360262"/>
                    </a:ext>
                  </a:extLst>
                </a:gridCol>
              </a:tblGrid>
              <a:tr h="489624">
                <a:tc>
                  <a:txBody>
                    <a:bodyPr/>
                    <a:lstStyle/>
                    <a:p>
                      <a:pPr marL="0" marR="0" algn="l" fontAlgn="t">
                        <a:lnSpc>
                          <a:spcPct val="107000"/>
                        </a:lnSpc>
                        <a:spcBef>
                          <a:spcPts val="0"/>
                        </a:spcBef>
                        <a:spcAft>
                          <a:spcPts val="0"/>
                        </a:spcAft>
                      </a:pPr>
                      <a:r>
                        <a:rPr lang="en-US" sz="1200" b="1" i="0" u="sng" strike="noStrike" dirty="0">
                          <a:effectLst/>
                          <a:latin typeface="Calibri" panose="020F0502020204030204" pitchFamily="34" charset="0"/>
                          <a:ea typeface="Calibri" panose="020F0502020204030204" pitchFamily="34" charset="0"/>
                          <a:cs typeface="Calibri" panose="020F0502020204030204" pitchFamily="34" charset="0"/>
                        </a:rPr>
                        <a:t>Bill</a:t>
                      </a:r>
                      <a:endParaRPr lang="en-US" sz="1900" b="0" i="0" u="none" strike="noStrike" dirty="0">
                        <a:effectLst/>
                        <a:latin typeface="Arial" panose="020B060402020202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sng" strike="noStrike" dirty="0" smtClean="0">
                          <a:effectLst/>
                          <a:latin typeface="Calibri" panose="020F0502020204030204" pitchFamily="34" charset="0"/>
                          <a:ea typeface="Calibri" panose="020F0502020204030204" pitchFamily="34" charset="0"/>
                          <a:cs typeface="Calibri" panose="020F0502020204030204" pitchFamily="34" charset="0"/>
                        </a:rPr>
                        <a:t>Subject</a:t>
                      </a:r>
                      <a:endParaRPr lang="en-US" sz="1200" b="1" i="0" u="sng" strike="noStrike" dirty="0">
                        <a:effectLst/>
                        <a:latin typeface="Calibri" panose="020F0502020204030204" pitchFamily="34" charset="0"/>
                        <a:ea typeface="Calibri" panose="020F0502020204030204" pitchFamily="34" charset="0"/>
                        <a:cs typeface="Calibri" panose="020F050202020403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sng" strike="noStrike">
                          <a:effectLst/>
                          <a:latin typeface="Calibri" panose="020F0502020204030204" pitchFamily="34" charset="0"/>
                          <a:ea typeface="Calibri" panose="020F0502020204030204" pitchFamily="34" charset="0"/>
                          <a:cs typeface="Calibri" panose="020F0502020204030204" pitchFamily="34" charset="0"/>
                        </a:rPr>
                        <a:t>Effective Date</a:t>
                      </a:r>
                      <a:endParaRPr lang="en-US" sz="1900" b="0" i="0" u="none" strike="noStrike">
                        <a:effectLst/>
                        <a:latin typeface="Arial" panose="020B060402020202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sng" strike="noStrike">
                          <a:effectLst/>
                          <a:latin typeface="Calibri" panose="020F0502020204030204" pitchFamily="34" charset="0"/>
                          <a:ea typeface="Calibri" panose="020F0502020204030204" pitchFamily="34" charset="0"/>
                          <a:cs typeface="Calibri" panose="020F0502020204030204" pitchFamily="34" charset="0"/>
                        </a:rPr>
                        <a:t>Notes</a:t>
                      </a:r>
                      <a:endParaRPr lang="en-US" sz="1900" b="0" i="0" u="none" strike="noStrike">
                        <a:effectLst/>
                        <a:latin typeface="Arial" panose="020B060402020202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9888996"/>
                  </a:ext>
                </a:extLst>
              </a:tr>
              <a:tr h="712294">
                <a:tc>
                  <a:txBody>
                    <a:bodyPr/>
                    <a:lstStyle/>
                    <a:p>
                      <a:pPr marL="0" marR="0" algn="l" fontAlgn="t">
                        <a:lnSpc>
                          <a:spcPct val="107000"/>
                        </a:lnSpc>
                        <a:spcBef>
                          <a:spcPts val="0"/>
                        </a:spcBef>
                        <a:spcAft>
                          <a:spcPts val="0"/>
                        </a:spcAft>
                      </a:pPr>
                      <a:r>
                        <a:rPr lang="en-US" sz="1200" b="0" i="0" u="none" strike="noStrike" dirty="0">
                          <a:effectLst/>
                          <a:latin typeface="+mn-lt"/>
                        </a:rPr>
                        <a:t>HB 2509</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Relating to measures to support or enhance graduate medical education for the practice of podiatric medicine in this state.</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none" strike="noStrike" dirty="0">
                          <a:solidFill>
                            <a:srgbClr val="FF0000"/>
                          </a:solidFill>
                          <a:effectLst/>
                          <a:latin typeface="+mn-lt"/>
                        </a:rPr>
                        <a:t>6/14/2021</a:t>
                      </a:r>
                    </a:p>
                    <a:p>
                      <a:pPr marL="0" marR="0" algn="l" fontAlgn="t">
                        <a:lnSpc>
                          <a:spcPct val="107000"/>
                        </a:lnSpc>
                        <a:spcBef>
                          <a:spcPts val="0"/>
                        </a:spcBef>
                        <a:spcAft>
                          <a:spcPts val="0"/>
                        </a:spcAft>
                      </a:pPr>
                      <a:endParaRPr lang="en-US" sz="1200" b="1" i="0" u="none" strike="noStrike" dirty="0">
                        <a:solidFill>
                          <a:srgbClr val="FF0000"/>
                        </a:solidFill>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Amends Section 58A.001(5), Education Code, to support D.P.M. programs</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1234355"/>
                  </a:ext>
                </a:extLst>
              </a:tr>
              <a:tr h="712290">
                <a:tc>
                  <a:txBody>
                    <a:bodyPr/>
                    <a:lstStyle/>
                    <a:p>
                      <a:pPr marL="0" marR="0" algn="l" fontAlgn="t">
                        <a:lnSpc>
                          <a:spcPct val="107000"/>
                        </a:lnSpc>
                        <a:spcBef>
                          <a:spcPts val="0"/>
                        </a:spcBef>
                        <a:spcAft>
                          <a:spcPts val="0"/>
                        </a:spcAft>
                      </a:pPr>
                      <a:r>
                        <a:rPr lang="en-US" sz="1200" b="0" i="0" u="none" strike="noStrike" dirty="0">
                          <a:effectLst/>
                          <a:latin typeface="+mn-lt"/>
                        </a:rPr>
                        <a:t>HB 2827</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Relating to the transfer to the Texas Higher Education Coordinating Board of certain responsibilities relating to postsecondary education and career counseling.</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none" strike="noStrike" dirty="0">
                          <a:solidFill>
                            <a:srgbClr val="FF0000"/>
                          </a:solidFill>
                          <a:effectLst/>
                          <a:latin typeface="+mn-lt"/>
                        </a:rPr>
                        <a:t>6/18/2021</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Moves responsibility from Center for Teaching and Learning at UT Austin to THECB</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7512988"/>
                  </a:ext>
                </a:extLst>
              </a:tr>
              <a:tr h="791657">
                <a:tc>
                  <a:txBody>
                    <a:bodyPr/>
                    <a:lstStyle/>
                    <a:p>
                      <a:pPr marL="0" marR="0" algn="l" fontAlgn="t">
                        <a:lnSpc>
                          <a:spcPct val="107000"/>
                        </a:lnSpc>
                        <a:spcBef>
                          <a:spcPts val="0"/>
                        </a:spcBef>
                        <a:spcAft>
                          <a:spcPts val="0"/>
                        </a:spcAft>
                      </a:pPr>
                      <a:r>
                        <a:rPr lang="en-US" sz="1200" b="0" i="0" u="none" strike="noStrike" dirty="0">
                          <a:effectLst/>
                          <a:latin typeface="+mn-lt"/>
                        </a:rPr>
                        <a:t>HB 3348</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Relating to the number of baccalaureate degree programs certain public junior colleges may offer.</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none" strike="noStrike" dirty="0">
                          <a:solidFill>
                            <a:srgbClr val="FF0000"/>
                          </a:solidFill>
                          <a:effectLst/>
                          <a:latin typeface="+mn-lt"/>
                          <a:ea typeface="Calibri" panose="020F0502020204030204" pitchFamily="34" charset="0"/>
                          <a:cs typeface="Calibri" panose="020F0502020204030204" pitchFamily="34" charset="0"/>
                        </a:rPr>
                        <a:t>6/16/2021</a:t>
                      </a:r>
                    </a:p>
                    <a:p>
                      <a:pPr marL="0" marR="0" algn="l" fontAlgn="t">
                        <a:lnSpc>
                          <a:spcPct val="107000"/>
                        </a:lnSpc>
                        <a:spcBef>
                          <a:spcPts val="0"/>
                        </a:spcBef>
                        <a:spcAft>
                          <a:spcPts val="0"/>
                        </a:spcAft>
                      </a:pPr>
                      <a:endParaRPr lang="en-US" sz="1200" b="0" i="0" u="none" strike="noStrike" dirty="0">
                        <a:effectLst/>
                        <a:latin typeface="+mn-lt"/>
                        <a:ea typeface="Calibri" panose="020F0502020204030204" pitchFamily="34" charset="0"/>
                        <a:cs typeface="Calibri" panose="020F0502020204030204" pitchFamily="34" charset="0"/>
                      </a:endParaRP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Caps junior colleges at a maximum of 5 baccalaureate degrees.</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2705102"/>
                  </a:ext>
                </a:extLst>
              </a:tr>
              <a:tr h="801266">
                <a:tc>
                  <a:txBody>
                    <a:bodyPr/>
                    <a:lstStyle/>
                    <a:p>
                      <a:pPr marL="0" marR="0" algn="l" fontAlgn="t">
                        <a:lnSpc>
                          <a:spcPct val="107000"/>
                        </a:lnSpc>
                        <a:spcBef>
                          <a:spcPts val="0"/>
                        </a:spcBef>
                        <a:spcAft>
                          <a:spcPts val="0"/>
                        </a:spcAft>
                      </a:pPr>
                      <a:r>
                        <a:rPr lang="en-US" sz="1200" b="0" i="0" u="none" strike="noStrike" dirty="0">
                          <a:effectLst/>
                          <a:latin typeface="+mn-lt"/>
                        </a:rPr>
                        <a:t>HB 3583</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Relating to energy savings performance contracts.</a:t>
                      </a:r>
                    </a:p>
                    <a:p>
                      <a:pPr marL="0" marR="0" algn="l" fontAlgn="t">
                        <a:lnSpc>
                          <a:spcPct val="107000"/>
                        </a:lnSpc>
                        <a:spcBef>
                          <a:spcPts val="0"/>
                        </a:spcBef>
                        <a:spcAft>
                          <a:spcPts val="0"/>
                        </a:spcAft>
                      </a:pPr>
                      <a:endParaRPr lang="en-US" sz="1200" b="0" i="0" u="none" strike="noStrike" dirty="0">
                        <a:effectLst/>
                        <a:latin typeface="+mn-lt"/>
                      </a:endParaRP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none" strike="noStrike" dirty="0">
                          <a:solidFill>
                            <a:srgbClr val="FF0000"/>
                          </a:solidFill>
                          <a:effectLst/>
                          <a:latin typeface="+mn-lt"/>
                        </a:rPr>
                        <a:t>6/14/2021</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Prevents modifications to energy savings performance contracts once they are established</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0438535"/>
                  </a:ext>
                </a:extLst>
              </a:tr>
              <a:tr h="723059">
                <a:tc>
                  <a:txBody>
                    <a:bodyPr/>
                    <a:lstStyle/>
                    <a:p>
                      <a:pPr marL="0" marR="0" algn="l" fontAlgn="t">
                        <a:lnSpc>
                          <a:spcPct val="107000"/>
                        </a:lnSpc>
                        <a:spcBef>
                          <a:spcPts val="0"/>
                        </a:spcBef>
                        <a:spcAft>
                          <a:spcPts val="0"/>
                        </a:spcAft>
                      </a:pPr>
                      <a:r>
                        <a:rPr lang="en-US" sz="1200" b="0" i="0" u="none" strike="noStrike" dirty="0">
                          <a:effectLst/>
                          <a:latin typeface="+mn-lt"/>
                        </a:rPr>
                        <a:t>HB 3606</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Relating to the provision of vocational training to inmates confined in a Texas Department of Criminal Justice transfer facility.</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9/1/2021</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Requires a policy to allow provision of vocational training</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7863572"/>
                  </a:ext>
                </a:extLst>
              </a:tr>
            </a:tbl>
          </a:graphicData>
        </a:graphic>
      </p:graphicFrame>
    </p:spTree>
    <p:extLst>
      <p:ext uri="{BB962C8B-B14F-4D97-AF65-F5344CB8AC3E}">
        <p14:creationId xmlns:p14="http://schemas.microsoft.com/office/powerpoint/2010/main" val="2424865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B6C9846-B5AB-4E52-988D-F7E5865C9E4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F3D7E8E-8467-4198-87E0-ADC1B60467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399F85BF-36D0-4946-AAE8-69B89D44E6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Content Placeholder 3">
            <a:extLst>
              <a:ext uri="{FF2B5EF4-FFF2-40B4-BE49-F238E27FC236}">
                <a16:creationId xmlns:a16="http://schemas.microsoft.com/office/drawing/2014/main" id="{4A800D81-68A6-4576-8DDE-AB5889FA0ECB}"/>
              </a:ext>
            </a:extLst>
          </p:cNvPr>
          <p:cNvGraphicFramePr>
            <a:graphicFrameLocks noGrp="1"/>
          </p:cNvGraphicFramePr>
          <p:nvPr>
            <p:ph idx="1"/>
            <p:extLst>
              <p:ext uri="{D42A27DB-BD31-4B8C-83A1-F6EECF244321}">
                <p14:modId xmlns:p14="http://schemas.microsoft.com/office/powerpoint/2010/main" val="1909941492"/>
              </p:ext>
            </p:extLst>
          </p:nvPr>
        </p:nvGraphicFramePr>
        <p:xfrm>
          <a:off x="207390" y="169682"/>
          <a:ext cx="11811786" cy="4231326"/>
        </p:xfrm>
        <a:graphic>
          <a:graphicData uri="http://schemas.openxmlformats.org/drawingml/2006/table">
            <a:tbl>
              <a:tblPr firstRow="1" firstCol="1" bandRow="1"/>
              <a:tblGrid>
                <a:gridCol w="789448">
                  <a:extLst>
                    <a:ext uri="{9D8B030D-6E8A-4147-A177-3AD203B41FA5}">
                      <a16:colId xmlns:a16="http://schemas.microsoft.com/office/drawing/2014/main" val="1562951631"/>
                    </a:ext>
                  </a:extLst>
                </a:gridCol>
                <a:gridCol w="4872860">
                  <a:extLst>
                    <a:ext uri="{9D8B030D-6E8A-4147-A177-3AD203B41FA5}">
                      <a16:colId xmlns:a16="http://schemas.microsoft.com/office/drawing/2014/main" val="3058660340"/>
                    </a:ext>
                  </a:extLst>
                </a:gridCol>
                <a:gridCol w="1151950">
                  <a:extLst>
                    <a:ext uri="{9D8B030D-6E8A-4147-A177-3AD203B41FA5}">
                      <a16:colId xmlns:a16="http://schemas.microsoft.com/office/drawing/2014/main" val="1345232788"/>
                    </a:ext>
                  </a:extLst>
                </a:gridCol>
                <a:gridCol w="4997528">
                  <a:extLst>
                    <a:ext uri="{9D8B030D-6E8A-4147-A177-3AD203B41FA5}">
                      <a16:colId xmlns:a16="http://schemas.microsoft.com/office/drawing/2014/main" val="371360262"/>
                    </a:ext>
                  </a:extLst>
                </a:gridCol>
              </a:tblGrid>
              <a:tr h="489624">
                <a:tc>
                  <a:txBody>
                    <a:bodyPr/>
                    <a:lstStyle/>
                    <a:p>
                      <a:pPr marL="0" marR="0" algn="l" fontAlgn="t">
                        <a:lnSpc>
                          <a:spcPct val="107000"/>
                        </a:lnSpc>
                        <a:spcBef>
                          <a:spcPts val="0"/>
                        </a:spcBef>
                        <a:spcAft>
                          <a:spcPts val="0"/>
                        </a:spcAft>
                      </a:pPr>
                      <a:r>
                        <a:rPr lang="en-US" sz="1200" b="1" i="0" u="sng" strike="noStrike" dirty="0">
                          <a:effectLst/>
                          <a:latin typeface="Calibri" panose="020F0502020204030204" pitchFamily="34" charset="0"/>
                          <a:ea typeface="Calibri" panose="020F0502020204030204" pitchFamily="34" charset="0"/>
                          <a:cs typeface="Calibri" panose="020F0502020204030204" pitchFamily="34" charset="0"/>
                        </a:rPr>
                        <a:t>Bill</a:t>
                      </a:r>
                      <a:endParaRPr lang="en-US" sz="1900" b="0" i="0" u="none" strike="noStrike" dirty="0">
                        <a:effectLst/>
                        <a:latin typeface="Arial" panose="020B060402020202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sng" strike="noStrike" dirty="0" smtClean="0">
                          <a:effectLst/>
                          <a:latin typeface="Calibri" panose="020F0502020204030204" pitchFamily="34" charset="0"/>
                          <a:ea typeface="Calibri" panose="020F0502020204030204" pitchFamily="34" charset="0"/>
                          <a:cs typeface="Calibri" panose="020F0502020204030204" pitchFamily="34" charset="0"/>
                        </a:rPr>
                        <a:t>Subject</a:t>
                      </a:r>
                      <a:endParaRPr lang="en-US" sz="1200" b="1" i="0" u="sng" strike="noStrike" dirty="0">
                        <a:effectLst/>
                        <a:latin typeface="Calibri" panose="020F0502020204030204" pitchFamily="34" charset="0"/>
                        <a:ea typeface="Calibri" panose="020F0502020204030204" pitchFamily="34" charset="0"/>
                        <a:cs typeface="Calibri" panose="020F050202020403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sng" strike="noStrike">
                          <a:effectLst/>
                          <a:latin typeface="Calibri" panose="020F0502020204030204" pitchFamily="34" charset="0"/>
                          <a:ea typeface="Calibri" panose="020F0502020204030204" pitchFamily="34" charset="0"/>
                          <a:cs typeface="Calibri" panose="020F0502020204030204" pitchFamily="34" charset="0"/>
                        </a:rPr>
                        <a:t>Effective Date</a:t>
                      </a:r>
                      <a:endParaRPr lang="en-US" sz="1900" b="0" i="0" u="none" strike="noStrike">
                        <a:effectLst/>
                        <a:latin typeface="Arial" panose="020B060402020202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sng" strike="noStrike">
                          <a:effectLst/>
                          <a:latin typeface="Calibri" panose="020F0502020204030204" pitchFamily="34" charset="0"/>
                          <a:ea typeface="Calibri" panose="020F0502020204030204" pitchFamily="34" charset="0"/>
                          <a:cs typeface="Calibri" panose="020F0502020204030204" pitchFamily="34" charset="0"/>
                        </a:rPr>
                        <a:t>Notes</a:t>
                      </a:r>
                      <a:endParaRPr lang="en-US" sz="1900" b="0" i="0" u="none" strike="noStrike">
                        <a:effectLst/>
                        <a:latin typeface="Arial" panose="020B060402020202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9888996"/>
                  </a:ext>
                </a:extLst>
              </a:tr>
              <a:tr h="712294">
                <a:tc>
                  <a:txBody>
                    <a:bodyPr/>
                    <a:lstStyle/>
                    <a:p>
                      <a:pPr marL="0" marR="0" algn="l" fontAlgn="t">
                        <a:lnSpc>
                          <a:spcPct val="107000"/>
                        </a:lnSpc>
                        <a:spcBef>
                          <a:spcPts val="0"/>
                        </a:spcBef>
                        <a:spcAft>
                          <a:spcPts val="0"/>
                        </a:spcAft>
                      </a:pPr>
                      <a:r>
                        <a:rPr lang="en-US" sz="1200" b="0" i="0" u="none" strike="noStrike" dirty="0">
                          <a:effectLst/>
                          <a:latin typeface="+mn-lt"/>
                        </a:rPr>
                        <a:t>HB 3767</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Relating to measures to support workforce development in the state, including the establishment of the Tri-Agency Workforce Initiative and additional employer workforce data reporting.</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9/1/2021</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New workforce education programs. Creates a central data repository.</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1234355"/>
                  </a:ext>
                </a:extLst>
              </a:tr>
              <a:tr h="712290">
                <a:tc>
                  <a:txBody>
                    <a:bodyPr/>
                    <a:lstStyle/>
                    <a:p>
                      <a:pPr marL="0" marR="0" algn="l" fontAlgn="t">
                        <a:lnSpc>
                          <a:spcPct val="107000"/>
                        </a:lnSpc>
                        <a:spcBef>
                          <a:spcPts val="0"/>
                        </a:spcBef>
                        <a:spcAft>
                          <a:spcPts val="0"/>
                        </a:spcAft>
                      </a:pPr>
                      <a:r>
                        <a:rPr lang="en-US" sz="1200" b="0" i="0" u="none" strike="noStrike" dirty="0">
                          <a:effectLst/>
                          <a:latin typeface="+mn-lt"/>
                        </a:rPr>
                        <a:t>HB 4202</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Relating to access by an institution of higher education to the </a:t>
                      </a:r>
                      <a:r>
                        <a:rPr lang="en-US" sz="1200" b="0" i="0" u="none" strike="noStrike" dirty="0" err="1">
                          <a:effectLst/>
                          <a:latin typeface="+mn-lt"/>
                        </a:rPr>
                        <a:t>TexShare</a:t>
                      </a:r>
                      <a:r>
                        <a:rPr lang="en-US" sz="1200" b="0" i="0" u="none" strike="noStrike" dirty="0">
                          <a:effectLst/>
                          <a:latin typeface="+mn-lt"/>
                        </a:rPr>
                        <a:t> library consortium.</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ea typeface="Calibri" panose="020F0502020204030204" pitchFamily="34" charset="0"/>
                          <a:cs typeface="Calibri" panose="020F0502020204030204" pitchFamily="34" charset="0"/>
                        </a:rPr>
                        <a:t>9/1/2021</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adds "and a work college, as that term is defined by 20 14 U.S.C. Section 1087-58" to the definition on an HEI</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7512988"/>
                  </a:ext>
                </a:extLst>
              </a:tr>
              <a:tr h="791657">
                <a:tc>
                  <a:txBody>
                    <a:bodyPr/>
                    <a:lstStyle/>
                    <a:p>
                      <a:pPr marL="0" marR="0" algn="l" fontAlgn="t">
                        <a:lnSpc>
                          <a:spcPct val="107000"/>
                        </a:lnSpc>
                        <a:spcBef>
                          <a:spcPts val="0"/>
                        </a:spcBef>
                        <a:spcAft>
                          <a:spcPts val="0"/>
                        </a:spcAft>
                      </a:pPr>
                      <a:r>
                        <a:rPr lang="en-US" sz="1200" b="0" i="0" u="none" strike="noStrike" dirty="0">
                          <a:effectLst/>
                          <a:latin typeface="+mn-lt"/>
                        </a:rPr>
                        <a:t>HB 4361</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Relating to off-campus workforce education or lower-division programs offered by a public institution of higher education at the request of an employer.</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none" strike="noStrike" dirty="0">
                          <a:solidFill>
                            <a:srgbClr val="FF0000"/>
                          </a:solidFill>
                          <a:effectLst/>
                          <a:latin typeface="+mn-lt"/>
                          <a:ea typeface="Calibri" panose="020F0502020204030204" pitchFamily="34" charset="0"/>
                          <a:cs typeface="Calibri" panose="020F0502020204030204" pitchFamily="34" charset="0"/>
                        </a:rPr>
                        <a:t>6/14/2021</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Employers may issue RFPs to any TX public institution for off-campus workforce ed if a local institution does not formalize an agreement meeting their specifications &amp; timeframe w/in 6 weeks of the employer's initial contact. </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2705102"/>
                  </a:ext>
                </a:extLst>
              </a:tr>
              <a:tr h="801266">
                <a:tc>
                  <a:txBody>
                    <a:bodyPr/>
                    <a:lstStyle/>
                    <a:p>
                      <a:pPr marL="0" marR="0" algn="l" fontAlgn="t">
                        <a:lnSpc>
                          <a:spcPct val="107000"/>
                        </a:lnSpc>
                        <a:spcBef>
                          <a:spcPts val="0"/>
                        </a:spcBef>
                        <a:spcAft>
                          <a:spcPts val="0"/>
                        </a:spcAft>
                      </a:pPr>
                      <a:r>
                        <a:rPr lang="en-US" sz="1200" b="0" i="0" u="none" strike="noStrike" dirty="0">
                          <a:effectLst/>
                          <a:latin typeface="+mn-lt"/>
                        </a:rPr>
                        <a:t>SB 6</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Relating to liability for certain claims arising during a pandemic or other disaster or emergency.</a:t>
                      </a:r>
                    </a:p>
                    <a:p>
                      <a:pPr marL="0" marR="0" algn="l" fontAlgn="t">
                        <a:lnSpc>
                          <a:spcPct val="107000"/>
                        </a:lnSpc>
                        <a:spcBef>
                          <a:spcPts val="0"/>
                        </a:spcBef>
                        <a:spcAft>
                          <a:spcPts val="0"/>
                        </a:spcAft>
                      </a:pPr>
                      <a:endParaRPr lang="en-US" sz="1200" b="0" i="0" u="none" strike="noStrike" dirty="0">
                        <a:effectLst/>
                        <a:latin typeface="+mn-lt"/>
                      </a:endParaRP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none" strike="noStrike" dirty="0">
                          <a:solidFill>
                            <a:srgbClr val="FF0000"/>
                          </a:solidFill>
                          <a:effectLst/>
                          <a:latin typeface="+mn-lt"/>
                        </a:rPr>
                        <a:t>6/14/2021</a:t>
                      </a:r>
                    </a:p>
                    <a:p>
                      <a:pPr marL="0" marR="0" algn="l" fontAlgn="t">
                        <a:lnSpc>
                          <a:spcPct val="107000"/>
                        </a:lnSpc>
                        <a:spcBef>
                          <a:spcPts val="0"/>
                        </a:spcBef>
                        <a:spcAft>
                          <a:spcPts val="0"/>
                        </a:spcAft>
                      </a:pPr>
                      <a:endParaRPr lang="en-US" sz="1200" b="1" i="0" u="none" strike="noStrike" dirty="0">
                        <a:solidFill>
                          <a:srgbClr val="FF0000"/>
                        </a:solidFill>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HEs are not liable for damages or equitable monetary relief arising from a cancellation or modification of a course, program, or activity of the institution if the cancellation or modification arose during a pandemic emergency and was caused, in whole or in part, by the emergency.</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0438535"/>
                  </a:ext>
                </a:extLst>
              </a:tr>
              <a:tr h="723059">
                <a:tc>
                  <a:txBody>
                    <a:bodyPr/>
                    <a:lstStyle/>
                    <a:p>
                      <a:pPr marL="0" marR="0" algn="l" fontAlgn="t">
                        <a:lnSpc>
                          <a:spcPct val="107000"/>
                        </a:lnSpc>
                        <a:spcBef>
                          <a:spcPts val="0"/>
                        </a:spcBef>
                        <a:spcAft>
                          <a:spcPts val="0"/>
                        </a:spcAft>
                      </a:pPr>
                      <a:r>
                        <a:rPr lang="en-US" sz="1200" b="0" i="0" u="none" strike="noStrike" dirty="0">
                          <a:effectLst/>
                          <a:latin typeface="+mn-lt"/>
                        </a:rPr>
                        <a:t>SB 165 </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Relating to an exception to dropped course limitations at public institutions of higher education for courses dropped during a disaster that results in a bar or limit on in-person course attendance.</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none" strike="noStrike" dirty="0">
                          <a:solidFill>
                            <a:srgbClr val="FF0000"/>
                          </a:solidFill>
                          <a:effectLst/>
                          <a:latin typeface="+mn-lt"/>
                        </a:rPr>
                        <a:t>6/14/2021</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Adds 6-Drop exemptions to courses dropped in response to a declared disaster. Specific COVID language for Spring and Summer 2020.</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7863572"/>
                  </a:ext>
                </a:extLst>
              </a:tr>
            </a:tbl>
          </a:graphicData>
        </a:graphic>
      </p:graphicFrame>
    </p:spTree>
    <p:extLst>
      <p:ext uri="{BB962C8B-B14F-4D97-AF65-F5344CB8AC3E}">
        <p14:creationId xmlns:p14="http://schemas.microsoft.com/office/powerpoint/2010/main" val="1108847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B6C9846-B5AB-4E52-988D-F7E5865C9E4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F3D7E8E-8467-4198-87E0-ADC1B60467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399F85BF-36D0-4946-AAE8-69B89D44E6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Content Placeholder 3">
            <a:extLst>
              <a:ext uri="{FF2B5EF4-FFF2-40B4-BE49-F238E27FC236}">
                <a16:creationId xmlns:a16="http://schemas.microsoft.com/office/drawing/2014/main" id="{4A800D81-68A6-4576-8DDE-AB5889FA0ECB}"/>
              </a:ext>
            </a:extLst>
          </p:cNvPr>
          <p:cNvGraphicFramePr>
            <a:graphicFrameLocks noGrp="1"/>
          </p:cNvGraphicFramePr>
          <p:nvPr>
            <p:ph idx="1"/>
            <p:extLst>
              <p:ext uri="{D42A27DB-BD31-4B8C-83A1-F6EECF244321}">
                <p14:modId xmlns:p14="http://schemas.microsoft.com/office/powerpoint/2010/main" val="3426960498"/>
              </p:ext>
            </p:extLst>
          </p:nvPr>
        </p:nvGraphicFramePr>
        <p:xfrm>
          <a:off x="207390" y="169682"/>
          <a:ext cx="11811786" cy="4311829"/>
        </p:xfrm>
        <a:graphic>
          <a:graphicData uri="http://schemas.openxmlformats.org/drawingml/2006/table">
            <a:tbl>
              <a:tblPr firstRow="1" firstCol="1" bandRow="1"/>
              <a:tblGrid>
                <a:gridCol w="789448">
                  <a:extLst>
                    <a:ext uri="{9D8B030D-6E8A-4147-A177-3AD203B41FA5}">
                      <a16:colId xmlns:a16="http://schemas.microsoft.com/office/drawing/2014/main" val="1562951631"/>
                    </a:ext>
                  </a:extLst>
                </a:gridCol>
                <a:gridCol w="4872860">
                  <a:extLst>
                    <a:ext uri="{9D8B030D-6E8A-4147-A177-3AD203B41FA5}">
                      <a16:colId xmlns:a16="http://schemas.microsoft.com/office/drawing/2014/main" val="3058660340"/>
                    </a:ext>
                  </a:extLst>
                </a:gridCol>
                <a:gridCol w="1151950">
                  <a:extLst>
                    <a:ext uri="{9D8B030D-6E8A-4147-A177-3AD203B41FA5}">
                      <a16:colId xmlns:a16="http://schemas.microsoft.com/office/drawing/2014/main" val="1345232788"/>
                    </a:ext>
                  </a:extLst>
                </a:gridCol>
                <a:gridCol w="4997528">
                  <a:extLst>
                    <a:ext uri="{9D8B030D-6E8A-4147-A177-3AD203B41FA5}">
                      <a16:colId xmlns:a16="http://schemas.microsoft.com/office/drawing/2014/main" val="371360262"/>
                    </a:ext>
                  </a:extLst>
                </a:gridCol>
              </a:tblGrid>
              <a:tr h="489624">
                <a:tc>
                  <a:txBody>
                    <a:bodyPr/>
                    <a:lstStyle/>
                    <a:p>
                      <a:pPr marL="0" marR="0" algn="l" fontAlgn="t">
                        <a:lnSpc>
                          <a:spcPct val="107000"/>
                        </a:lnSpc>
                        <a:spcBef>
                          <a:spcPts val="0"/>
                        </a:spcBef>
                        <a:spcAft>
                          <a:spcPts val="0"/>
                        </a:spcAft>
                      </a:pPr>
                      <a:r>
                        <a:rPr lang="en-US" sz="1200" b="1" i="0" u="sng" strike="noStrike" dirty="0">
                          <a:effectLst/>
                          <a:latin typeface="Calibri" panose="020F0502020204030204" pitchFamily="34" charset="0"/>
                          <a:ea typeface="Calibri" panose="020F0502020204030204" pitchFamily="34" charset="0"/>
                          <a:cs typeface="Calibri" panose="020F0502020204030204" pitchFamily="34" charset="0"/>
                        </a:rPr>
                        <a:t>Bill</a:t>
                      </a:r>
                      <a:endParaRPr lang="en-US" sz="1900" b="0" i="0" u="none" strike="noStrike" dirty="0">
                        <a:effectLst/>
                        <a:latin typeface="Arial" panose="020B060402020202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sng" strike="noStrike" dirty="0" smtClean="0">
                          <a:effectLst/>
                          <a:latin typeface="Calibri" panose="020F0502020204030204" pitchFamily="34" charset="0"/>
                          <a:ea typeface="Calibri" panose="020F0502020204030204" pitchFamily="34" charset="0"/>
                          <a:cs typeface="Calibri" panose="020F0502020204030204" pitchFamily="34" charset="0"/>
                        </a:rPr>
                        <a:t>Subject</a:t>
                      </a:r>
                      <a:endParaRPr lang="en-US" sz="1200" b="1" i="0" u="sng" strike="noStrike" dirty="0">
                        <a:effectLst/>
                        <a:latin typeface="Calibri" panose="020F0502020204030204" pitchFamily="34" charset="0"/>
                        <a:ea typeface="Calibri" panose="020F0502020204030204" pitchFamily="34" charset="0"/>
                        <a:cs typeface="Calibri" panose="020F050202020403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sng" strike="noStrike">
                          <a:effectLst/>
                          <a:latin typeface="Calibri" panose="020F0502020204030204" pitchFamily="34" charset="0"/>
                          <a:ea typeface="Calibri" panose="020F0502020204030204" pitchFamily="34" charset="0"/>
                          <a:cs typeface="Calibri" panose="020F0502020204030204" pitchFamily="34" charset="0"/>
                        </a:rPr>
                        <a:t>Effective Date</a:t>
                      </a:r>
                      <a:endParaRPr lang="en-US" sz="1900" b="0" i="0" u="none" strike="noStrike">
                        <a:effectLst/>
                        <a:latin typeface="Arial" panose="020B060402020202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sng" strike="noStrike">
                          <a:effectLst/>
                          <a:latin typeface="Calibri" panose="020F0502020204030204" pitchFamily="34" charset="0"/>
                          <a:ea typeface="Calibri" panose="020F0502020204030204" pitchFamily="34" charset="0"/>
                          <a:cs typeface="Calibri" panose="020F0502020204030204" pitchFamily="34" charset="0"/>
                        </a:rPr>
                        <a:t>Notes</a:t>
                      </a:r>
                      <a:endParaRPr lang="en-US" sz="1900" b="0" i="0" u="none" strike="noStrike">
                        <a:effectLst/>
                        <a:latin typeface="Arial" panose="020B060402020202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9888996"/>
                  </a:ext>
                </a:extLst>
              </a:tr>
              <a:tr h="712294">
                <a:tc>
                  <a:txBody>
                    <a:bodyPr/>
                    <a:lstStyle/>
                    <a:p>
                      <a:pPr marL="0" marR="0" algn="l" fontAlgn="t">
                        <a:lnSpc>
                          <a:spcPct val="107000"/>
                        </a:lnSpc>
                        <a:spcBef>
                          <a:spcPts val="0"/>
                        </a:spcBef>
                        <a:spcAft>
                          <a:spcPts val="0"/>
                        </a:spcAft>
                      </a:pPr>
                      <a:r>
                        <a:rPr lang="en-US" sz="1200" b="0" i="0" u="none" strike="noStrike" dirty="0">
                          <a:effectLst/>
                          <a:latin typeface="+mn-lt"/>
                        </a:rPr>
                        <a:t>SB 226</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Relating to instruction in educator training programs regarding digital learning, virtual learning, and virtual instruction.</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9/1/2021</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Defines 'virtual instruction' ad virtual learning'. Adds requirements to Ed Code 21.001 for instruction in those areas for certain programs.</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1234355"/>
                  </a:ext>
                </a:extLst>
              </a:tr>
              <a:tr h="712290">
                <a:tc>
                  <a:txBody>
                    <a:bodyPr/>
                    <a:lstStyle/>
                    <a:p>
                      <a:pPr marL="0" marR="0" algn="l" fontAlgn="t">
                        <a:lnSpc>
                          <a:spcPct val="107000"/>
                        </a:lnSpc>
                        <a:spcBef>
                          <a:spcPts val="0"/>
                        </a:spcBef>
                        <a:spcAft>
                          <a:spcPts val="0"/>
                        </a:spcAft>
                      </a:pPr>
                      <a:r>
                        <a:rPr lang="en-US" sz="1200" b="0" i="0" u="none" strike="noStrike" dirty="0">
                          <a:effectLst/>
                          <a:latin typeface="+mn-lt"/>
                        </a:rPr>
                        <a:t>SB 279</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Relating to the inclusion of suicide prevention information on certain student identification cards issued by a public school or public institution of higher education.</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none" strike="noStrike" dirty="0">
                          <a:solidFill>
                            <a:srgbClr val="FF0000"/>
                          </a:solidFill>
                          <a:effectLst/>
                          <a:latin typeface="+mn-lt"/>
                          <a:ea typeface="Calibri" panose="020F0502020204030204" pitchFamily="34" charset="0"/>
                          <a:cs typeface="Calibri" panose="020F0502020204030204" pitchFamily="34" charset="0"/>
                        </a:rPr>
                        <a:t>6/14/2021</a:t>
                      </a:r>
                    </a:p>
                    <a:p>
                      <a:pPr marL="0" marR="0" algn="l" fontAlgn="t">
                        <a:lnSpc>
                          <a:spcPct val="107000"/>
                        </a:lnSpc>
                        <a:spcBef>
                          <a:spcPts val="0"/>
                        </a:spcBef>
                        <a:spcAft>
                          <a:spcPts val="0"/>
                        </a:spcAft>
                      </a:pPr>
                      <a:endParaRPr lang="en-US" sz="1200" b="0" i="0" u="none" strike="noStrike" dirty="0">
                        <a:effectLst/>
                        <a:latin typeface="+mn-lt"/>
                        <a:ea typeface="Calibri" panose="020F0502020204030204" pitchFamily="34" charset="0"/>
                        <a:cs typeface="Calibri" panose="020F050202020403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ID cards must include National Suicide Prevention Lifeline and the Crisis Text Line. May also include campus and local resources.</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7512988"/>
                  </a:ext>
                </a:extLst>
              </a:tr>
              <a:tr h="791657">
                <a:tc>
                  <a:txBody>
                    <a:bodyPr/>
                    <a:lstStyle/>
                    <a:p>
                      <a:pPr marL="0" marR="0" algn="l" fontAlgn="t">
                        <a:lnSpc>
                          <a:spcPct val="107000"/>
                        </a:lnSpc>
                        <a:spcBef>
                          <a:spcPts val="0"/>
                        </a:spcBef>
                        <a:spcAft>
                          <a:spcPts val="0"/>
                        </a:spcAft>
                      </a:pPr>
                      <a:r>
                        <a:rPr lang="en-US" sz="1200" b="0" i="0" u="none" strike="noStrike" dirty="0">
                          <a:effectLst/>
                          <a:latin typeface="+mn-lt"/>
                        </a:rPr>
                        <a:t>SB 369</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Relating to the notice required regarding the requirement to submit a financial aid application as a condition of high school graduation for public school students.</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none" strike="noStrike" dirty="0">
                          <a:solidFill>
                            <a:srgbClr val="FF0000"/>
                          </a:solidFill>
                          <a:effectLst/>
                          <a:latin typeface="+mn-lt"/>
                          <a:ea typeface="Calibri" panose="020F0502020204030204" pitchFamily="34" charset="0"/>
                          <a:cs typeface="Calibri" panose="020F0502020204030204" pitchFamily="34" charset="0"/>
                        </a:rPr>
                        <a:t>6/14/2021</a:t>
                      </a:r>
                    </a:p>
                    <a:p>
                      <a:pPr marL="0" marR="0" algn="l" fontAlgn="t">
                        <a:lnSpc>
                          <a:spcPct val="107000"/>
                        </a:lnSpc>
                        <a:spcBef>
                          <a:spcPts val="0"/>
                        </a:spcBef>
                        <a:spcAft>
                          <a:spcPts val="0"/>
                        </a:spcAft>
                      </a:pPr>
                      <a:endParaRPr lang="en-US" sz="1200" b="1" i="0" u="none" strike="noStrike" dirty="0">
                        <a:solidFill>
                          <a:srgbClr val="FF0000"/>
                        </a:solidFill>
                        <a:effectLst/>
                        <a:latin typeface="+mn-lt"/>
                        <a:ea typeface="Calibri" panose="020F0502020204030204" pitchFamily="34" charset="0"/>
                        <a:cs typeface="Calibri" panose="020F050202020403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Allows students and parent/guardian to opt out of submitting a FAFSA or TASFA before graduating high school.</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2705102"/>
                  </a:ext>
                </a:extLst>
              </a:tr>
              <a:tr h="801266">
                <a:tc>
                  <a:txBody>
                    <a:bodyPr/>
                    <a:lstStyle/>
                    <a:p>
                      <a:pPr marL="0" marR="0" algn="l" fontAlgn="t">
                        <a:lnSpc>
                          <a:spcPct val="107000"/>
                        </a:lnSpc>
                        <a:spcBef>
                          <a:spcPts val="0"/>
                        </a:spcBef>
                        <a:spcAft>
                          <a:spcPts val="0"/>
                        </a:spcAft>
                      </a:pPr>
                      <a:r>
                        <a:rPr lang="en-US" sz="1200" b="0" i="0" u="none" strike="noStrike" dirty="0">
                          <a:effectLst/>
                          <a:latin typeface="+mn-lt"/>
                        </a:rPr>
                        <a:t>SB 480</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Relating to the student union fee at the University of Houston.</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none" strike="noStrike" dirty="0">
                          <a:solidFill>
                            <a:srgbClr val="FF0000"/>
                          </a:solidFill>
                          <a:effectLst/>
                          <a:latin typeface="+mn-lt"/>
                        </a:rPr>
                        <a:t>6/7/2021</a:t>
                      </a:r>
                    </a:p>
                    <a:p>
                      <a:pPr marL="0" marR="0" algn="l" fontAlgn="t">
                        <a:lnSpc>
                          <a:spcPct val="107000"/>
                        </a:lnSpc>
                        <a:spcBef>
                          <a:spcPts val="0"/>
                        </a:spcBef>
                        <a:spcAft>
                          <a:spcPts val="0"/>
                        </a:spcAft>
                      </a:pPr>
                      <a:endParaRPr lang="en-US" sz="1200" b="1" i="0" u="none" strike="noStrike" dirty="0">
                        <a:solidFill>
                          <a:srgbClr val="FF0000"/>
                        </a:solidFill>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0438535"/>
                  </a:ext>
                </a:extLst>
              </a:tr>
              <a:tr h="723059">
                <a:tc>
                  <a:txBody>
                    <a:bodyPr/>
                    <a:lstStyle/>
                    <a:p>
                      <a:pPr marL="0" marR="0" algn="l" fontAlgn="t">
                        <a:lnSpc>
                          <a:spcPct val="107000"/>
                        </a:lnSpc>
                        <a:spcBef>
                          <a:spcPts val="0"/>
                        </a:spcBef>
                        <a:spcAft>
                          <a:spcPts val="0"/>
                        </a:spcAft>
                      </a:pPr>
                      <a:r>
                        <a:rPr lang="en-US" sz="1200" b="0" i="0" u="none" strike="noStrike" dirty="0">
                          <a:effectLst/>
                          <a:latin typeface="+mn-lt"/>
                        </a:rPr>
                        <a:t>SB 601</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Relating to the creation and activities of the Texas Produced Water Consortium.</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none" strike="noStrike" dirty="0">
                          <a:solidFill>
                            <a:srgbClr val="FF0000"/>
                          </a:solidFill>
                          <a:effectLst/>
                          <a:latin typeface="+mn-lt"/>
                        </a:rPr>
                        <a:t>6/18/2021</a:t>
                      </a:r>
                    </a:p>
                    <a:p>
                      <a:pPr marL="0" marR="0" algn="l" fontAlgn="t">
                        <a:lnSpc>
                          <a:spcPct val="107000"/>
                        </a:lnSpc>
                        <a:spcBef>
                          <a:spcPts val="0"/>
                        </a:spcBef>
                        <a:spcAft>
                          <a:spcPts val="0"/>
                        </a:spcAft>
                      </a:pPr>
                      <a:endParaRPr lang="en-US" sz="1200" b="1" i="0" u="none" strike="noStrike" dirty="0">
                        <a:solidFill>
                          <a:srgbClr val="FF0000"/>
                        </a:solidFill>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"Creates a new consortium program, to be hosted by Texas Tech. In first year, create a report which details the economic and technological feasibility of a facility for oil and gas waste recycling"</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7863572"/>
                  </a:ext>
                </a:extLst>
              </a:tr>
            </a:tbl>
          </a:graphicData>
        </a:graphic>
      </p:graphicFrame>
    </p:spTree>
    <p:extLst>
      <p:ext uri="{BB962C8B-B14F-4D97-AF65-F5344CB8AC3E}">
        <p14:creationId xmlns:p14="http://schemas.microsoft.com/office/powerpoint/2010/main" val="899746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B6C9846-B5AB-4E52-988D-F7E5865C9E4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F3D7E8E-8467-4198-87E0-ADC1B60467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399F85BF-36D0-4946-AAE8-69B89D44E6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Content Placeholder 3">
            <a:extLst>
              <a:ext uri="{FF2B5EF4-FFF2-40B4-BE49-F238E27FC236}">
                <a16:creationId xmlns:a16="http://schemas.microsoft.com/office/drawing/2014/main" id="{4A800D81-68A6-4576-8DDE-AB5889FA0ECB}"/>
              </a:ext>
            </a:extLst>
          </p:cNvPr>
          <p:cNvGraphicFramePr>
            <a:graphicFrameLocks noGrp="1"/>
          </p:cNvGraphicFramePr>
          <p:nvPr>
            <p:ph idx="1"/>
            <p:extLst>
              <p:ext uri="{D42A27DB-BD31-4B8C-83A1-F6EECF244321}">
                <p14:modId xmlns:p14="http://schemas.microsoft.com/office/powerpoint/2010/main" val="498508300"/>
              </p:ext>
            </p:extLst>
          </p:nvPr>
        </p:nvGraphicFramePr>
        <p:xfrm>
          <a:off x="207390" y="169682"/>
          <a:ext cx="11811786" cy="4231326"/>
        </p:xfrm>
        <a:graphic>
          <a:graphicData uri="http://schemas.openxmlformats.org/drawingml/2006/table">
            <a:tbl>
              <a:tblPr firstRow="1" firstCol="1" bandRow="1"/>
              <a:tblGrid>
                <a:gridCol w="789448">
                  <a:extLst>
                    <a:ext uri="{9D8B030D-6E8A-4147-A177-3AD203B41FA5}">
                      <a16:colId xmlns:a16="http://schemas.microsoft.com/office/drawing/2014/main" val="1562951631"/>
                    </a:ext>
                  </a:extLst>
                </a:gridCol>
                <a:gridCol w="4872860">
                  <a:extLst>
                    <a:ext uri="{9D8B030D-6E8A-4147-A177-3AD203B41FA5}">
                      <a16:colId xmlns:a16="http://schemas.microsoft.com/office/drawing/2014/main" val="3058660340"/>
                    </a:ext>
                  </a:extLst>
                </a:gridCol>
                <a:gridCol w="1151950">
                  <a:extLst>
                    <a:ext uri="{9D8B030D-6E8A-4147-A177-3AD203B41FA5}">
                      <a16:colId xmlns:a16="http://schemas.microsoft.com/office/drawing/2014/main" val="1345232788"/>
                    </a:ext>
                  </a:extLst>
                </a:gridCol>
                <a:gridCol w="4997528">
                  <a:extLst>
                    <a:ext uri="{9D8B030D-6E8A-4147-A177-3AD203B41FA5}">
                      <a16:colId xmlns:a16="http://schemas.microsoft.com/office/drawing/2014/main" val="371360262"/>
                    </a:ext>
                  </a:extLst>
                </a:gridCol>
              </a:tblGrid>
              <a:tr h="489624">
                <a:tc>
                  <a:txBody>
                    <a:bodyPr/>
                    <a:lstStyle/>
                    <a:p>
                      <a:pPr marL="0" marR="0" algn="l" fontAlgn="t">
                        <a:lnSpc>
                          <a:spcPct val="107000"/>
                        </a:lnSpc>
                        <a:spcBef>
                          <a:spcPts val="0"/>
                        </a:spcBef>
                        <a:spcAft>
                          <a:spcPts val="0"/>
                        </a:spcAft>
                      </a:pPr>
                      <a:r>
                        <a:rPr lang="en-US" sz="1200" b="1" i="0" u="sng" strike="noStrike" dirty="0">
                          <a:effectLst/>
                          <a:latin typeface="Calibri" panose="020F0502020204030204" pitchFamily="34" charset="0"/>
                          <a:ea typeface="Calibri" panose="020F0502020204030204" pitchFamily="34" charset="0"/>
                          <a:cs typeface="Calibri" panose="020F0502020204030204" pitchFamily="34" charset="0"/>
                        </a:rPr>
                        <a:t>Bill</a:t>
                      </a:r>
                      <a:endParaRPr lang="en-US" sz="1900" b="0" i="0" u="none" strike="noStrike" dirty="0">
                        <a:effectLst/>
                        <a:latin typeface="Arial" panose="020B060402020202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sng" strike="noStrike" dirty="0" smtClean="0">
                          <a:effectLst/>
                          <a:latin typeface="Calibri" panose="020F0502020204030204" pitchFamily="34" charset="0"/>
                          <a:ea typeface="Calibri" panose="020F0502020204030204" pitchFamily="34" charset="0"/>
                          <a:cs typeface="Calibri" panose="020F0502020204030204" pitchFamily="34" charset="0"/>
                        </a:rPr>
                        <a:t>Subject</a:t>
                      </a:r>
                      <a:endParaRPr lang="en-US" sz="1200" b="1" i="0" u="sng" strike="noStrike" dirty="0">
                        <a:effectLst/>
                        <a:latin typeface="Calibri" panose="020F0502020204030204" pitchFamily="34" charset="0"/>
                        <a:ea typeface="Calibri" panose="020F0502020204030204" pitchFamily="34" charset="0"/>
                        <a:cs typeface="Calibri" panose="020F050202020403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sng" strike="noStrike">
                          <a:effectLst/>
                          <a:latin typeface="Calibri" panose="020F0502020204030204" pitchFamily="34" charset="0"/>
                          <a:ea typeface="Calibri" panose="020F0502020204030204" pitchFamily="34" charset="0"/>
                          <a:cs typeface="Calibri" panose="020F0502020204030204" pitchFamily="34" charset="0"/>
                        </a:rPr>
                        <a:t>Effective Date</a:t>
                      </a:r>
                      <a:endParaRPr lang="en-US" sz="1900" b="0" i="0" u="none" strike="noStrike">
                        <a:effectLst/>
                        <a:latin typeface="Arial" panose="020B060402020202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sng" strike="noStrike">
                          <a:effectLst/>
                          <a:latin typeface="Calibri" panose="020F0502020204030204" pitchFamily="34" charset="0"/>
                          <a:ea typeface="Calibri" panose="020F0502020204030204" pitchFamily="34" charset="0"/>
                          <a:cs typeface="Calibri" panose="020F0502020204030204" pitchFamily="34" charset="0"/>
                        </a:rPr>
                        <a:t>Notes</a:t>
                      </a:r>
                      <a:endParaRPr lang="en-US" sz="1900" b="0" i="0" u="none" strike="noStrike">
                        <a:effectLst/>
                        <a:latin typeface="Arial" panose="020B060402020202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9888996"/>
                  </a:ext>
                </a:extLst>
              </a:tr>
              <a:tr h="712294">
                <a:tc>
                  <a:txBody>
                    <a:bodyPr/>
                    <a:lstStyle/>
                    <a:p>
                      <a:pPr marL="0" marR="0" algn="l" fontAlgn="t">
                        <a:lnSpc>
                          <a:spcPct val="107000"/>
                        </a:lnSpc>
                        <a:spcBef>
                          <a:spcPts val="0"/>
                        </a:spcBef>
                        <a:spcAft>
                          <a:spcPts val="0"/>
                        </a:spcAft>
                      </a:pPr>
                      <a:r>
                        <a:rPr lang="en-US" sz="1200" b="0" i="0" u="none" strike="noStrike" dirty="0">
                          <a:effectLst/>
                          <a:latin typeface="+mn-lt"/>
                        </a:rPr>
                        <a:t>SB 702</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Relating to the continuation and functions of the Prepaid Higher Education Tuition Board.</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9/1/2021</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Extends sunset period of the Board and updates its rules.</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1234355"/>
                  </a:ext>
                </a:extLst>
              </a:tr>
              <a:tr h="712290">
                <a:tc>
                  <a:txBody>
                    <a:bodyPr/>
                    <a:lstStyle/>
                    <a:p>
                      <a:pPr marL="0" marR="0" algn="l" fontAlgn="t">
                        <a:lnSpc>
                          <a:spcPct val="107000"/>
                        </a:lnSpc>
                        <a:spcBef>
                          <a:spcPts val="0"/>
                        </a:spcBef>
                        <a:spcAft>
                          <a:spcPts val="0"/>
                        </a:spcAft>
                      </a:pPr>
                      <a:r>
                        <a:rPr lang="en-US" sz="1200" b="0" i="0" u="none" strike="noStrike" dirty="0">
                          <a:effectLst/>
                          <a:latin typeface="+mn-lt"/>
                        </a:rPr>
                        <a:t>SB 783</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Relating to the purchase of iron and steel products made in the United States for certain projects by public institutions of higher education.</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9/1/2021</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Defines HEIs as a 'governmental entity' in government code 2252.201(1). Mandates use of US-produced iron and steel.</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7512988"/>
                  </a:ext>
                </a:extLst>
              </a:tr>
              <a:tr h="791657">
                <a:tc>
                  <a:txBody>
                    <a:bodyPr/>
                    <a:lstStyle/>
                    <a:p>
                      <a:pPr marL="0" marR="0" algn="l" fontAlgn="t">
                        <a:lnSpc>
                          <a:spcPct val="107000"/>
                        </a:lnSpc>
                        <a:spcBef>
                          <a:spcPts val="0"/>
                        </a:spcBef>
                        <a:spcAft>
                          <a:spcPts val="0"/>
                        </a:spcAft>
                      </a:pPr>
                      <a:r>
                        <a:rPr lang="en-US" sz="1200" b="0" i="0" u="none" strike="noStrike" dirty="0">
                          <a:effectLst/>
                          <a:latin typeface="+mn-lt"/>
                        </a:rPr>
                        <a:t>SB 788</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Relating to the development of a model data-sharing agreement for sharing student information between public schools and public and private postsecondary educational institutions.</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ea typeface="Calibri" panose="020F0502020204030204" pitchFamily="34" charset="0"/>
                          <a:cs typeface="Calibri" panose="020F0502020204030204" pitchFamily="34" charset="0"/>
                        </a:rPr>
                        <a:t>9/1/2021</a:t>
                      </a:r>
                    </a:p>
                    <a:p>
                      <a:pPr marL="0" marR="0" algn="l" fontAlgn="t">
                        <a:lnSpc>
                          <a:spcPct val="107000"/>
                        </a:lnSpc>
                        <a:spcBef>
                          <a:spcPts val="0"/>
                        </a:spcBef>
                        <a:spcAft>
                          <a:spcPts val="0"/>
                        </a:spcAft>
                      </a:pPr>
                      <a:endParaRPr lang="en-US" sz="1200" b="0" i="0" u="none" strike="noStrike" dirty="0">
                        <a:effectLst/>
                        <a:latin typeface="+mn-lt"/>
                        <a:ea typeface="Calibri" panose="020F0502020204030204" pitchFamily="34" charset="0"/>
                        <a:cs typeface="Calibri" panose="020F050202020403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Requires establishment of a FERPA-compliant data sharing agreement between public schools and HEIs. Tasks TEA, THECB, and TWC to work on this.</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2705102"/>
                  </a:ext>
                </a:extLst>
              </a:tr>
              <a:tr h="801266">
                <a:tc>
                  <a:txBody>
                    <a:bodyPr/>
                    <a:lstStyle/>
                    <a:p>
                      <a:pPr marL="0" marR="0" algn="l" fontAlgn="t">
                        <a:lnSpc>
                          <a:spcPct val="107000"/>
                        </a:lnSpc>
                        <a:spcBef>
                          <a:spcPts val="0"/>
                        </a:spcBef>
                        <a:spcAft>
                          <a:spcPts val="0"/>
                        </a:spcAft>
                      </a:pPr>
                      <a:r>
                        <a:rPr lang="en-US" sz="1200" b="0" i="0" u="none" strike="noStrike" dirty="0">
                          <a:effectLst/>
                          <a:latin typeface="+mn-lt"/>
                        </a:rPr>
                        <a:t>SB 797</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Relating to the display of the national motto in public schools and institutions of higher education.</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none" strike="noStrike" dirty="0">
                          <a:solidFill>
                            <a:srgbClr val="FF0000"/>
                          </a:solidFill>
                          <a:effectLst/>
                          <a:latin typeface="+mn-lt"/>
                        </a:rPr>
                        <a:t>6/16/2021</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Mandates display of "In God We Trust" posters, including the U.S. and Texas flags, in all buildings.</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0438535"/>
                  </a:ext>
                </a:extLst>
              </a:tr>
              <a:tr h="723059">
                <a:tc>
                  <a:txBody>
                    <a:bodyPr/>
                    <a:lstStyle/>
                    <a:p>
                      <a:pPr marL="0" marR="0" algn="l" fontAlgn="t">
                        <a:lnSpc>
                          <a:spcPct val="107000"/>
                        </a:lnSpc>
                        <a:spcBef>
                          <a:spcPts val="0"/>
                        </a:spcBef>
                        <a:spcAft>
                          <a:spcPts val="0"/>
                        </a:spcAft>
                      </a:pPr>
                      <a:r>
                        <a:rPr lang="en-US" sz="1200" b="0" i="0" u="none" strike="noStrike" dirty="0">
                          <a:effectLst/>
                          <a:latin typeface="+mn-lt"/>
                        </a:rPr>
                        <a:t>SB 884</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Relating to the management and operation of a multi-institution health education center in the City of Laredo.</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9/1/2021</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Allows or a medical center in Laredo run by UT System and changes management and funding requirements.</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7863572"/>
                  </a:ext>
                </a:extLst>
              </a:tr>
            </a:tbl>
          </a:graphicData>
        </a:graphic>
      </p:graphicFrame>
    </p:spTree>
    <p:extLst>
      <p:ext uri="{BB962C8B-B14F-4D97-AF65-F5344CB8AC3E}">
        <p14:creationId xmlns:p14="http://schemas.microsoft.com/office/powerpoint/2010/main" val="229508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B6C9846-B5AB-4E52-988D-F7E5865C9E4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F3D7E8E-8467-4198-87E0-ADC1B60467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399F85BF-36D0-4946-AAE8-69B89D44E6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Content Placeholder 3">
            <a:extLst>
              <a:ext uri="{FF2B5EF4-FFF2-40B4-BE49-F238E27FC236}">
                <a16:creationId xmlns:a16="http://schemas.microsoft.com/office/drawing/2014/main" id="{4A800D81-68A6-4576-8DDE-AB5889FA0ECB}"/>
              </a:ext>
            </a:extLst>
          </p:cNvPr>
          <p:cNvGraphicFramePr>
            <a:graphicFrameLocks noGrp="1"/>
          </p:cNvGraphicFramePr>
          <p:nvPr>
            <p:ph idx="1"/>
            <p:extLst>
              <p:ext uri="{D42A27DB-BD31-4B8C-83A1-F6EECF244321}">
                <p14:modId xmlns:p14="http://schemas.microsoft.com/office/powerpoint/2010/main" val="182408173"/>
              </p:ext>
            </p:extLst>
          </p:nvPr>
        </p:nvGraphicFramePr>
        <p:xfrm>
          <a:off x="207390" y="169682"/>
          <a:ext cx="11811786" cy="4230190"/>
        </p:xfrm>
        <a:graphic>
          <a:graphicData uri="http://schemas.openxmlformats.org/drawingml/2006/table">
            <a:tbl>
              <a:tblPr firstRow="1" firstCol="1" bandRow="1"/>
              <a:tblGrid>
                <a:gridCol w="789448">
                  <a:extLst>
                    <a:ext uri="{9D8B030D-6E8A-4147-A177-3AD203B41FA5}">
                      <a16:colId xmlns:a16="http://schemas.microsoft.com/office/drawing/2014/main" val="1562951631"/>
                    </a:ext>
                  </a:extLst>
                </a:gridCol>
                <a:gridCol w="4872860">
                  <a:extLst>
                    <a:ext uri="{9D8B030D-6E8A-4147-A177-3AD203B41FA5}">
                      <a16:colId xmlns:a16="http://schemas.microsoft.com/office/drawing/2014/main" val="3058660340"/>
                    </a:ext>
                  </a:extLst>
                </a:gridCol>
                <a:gridCol w="1151950">
                  <a:extLst>
                    <a:ext uri="{9D8B030D-6E8A-4147-A177-3AD203B41FA5}">
                      <a16:colId xmlns:a16="http://schemas.microsoft.com/office/drawing/2014/main" val="1345232788"/>
                    </a:ext>
                  </a:extLst>
                </a:gridCol>
                <a:gridCol w="4997528">
                  <a:extLst>
                    <a:ext uri="{9D8B030D-6E8A-4147-A177-3AD203B41FA5}">
                      <a16:colId xmlns:a16="http://schemas.microsoft.com/office/drawing/2014/main" val="371360262"/>
                    </a:ext>
                  </a:extLst>
                </a:gridCol>
              </a:tblGrid>
              <a:tr h="489624">
                <a:tc>
                  <a:txBody>
                    <a:bodyPr/>
                    <a:lstStyle/>
                    <a:p>
                      <a:pPr marL="0" marR="0" algn="l" fontAlgn="t">
                        <a:lnSpc>
                          <a:spcPct val="107000"/>
                        </a:lnSpc>
                        <a:spcBef>
                          <a:spcPts val="0"/>
                        </a:spcBef>
                        <a:spcAft>
                          <a:spcPts val="0"/>
                        </a:spcAft>
                      </a:pPr>
                      <a:r>
                        <a:rPr lang="en-US" sz="1200" b="1" i="0" u="sng" strike="noStrike" dirty="0">
                          <a:effectLst/>
                          <a:latin typeface="Calibri" panose="020F0502020204030204" pitchFamily="34" charset="0"/>
                          <a:ea typeface="Calibri" panose="020F0502020204030204" pitchFamily="34" charset="0"/>
                          <a:cs typeface="Calibri" panose="020F0502020204030204" pitchFamily="34" charset="0"/>
                        </a:rPr>
                        <a:t>Bill</a:t>
                      </a:r>
                      <a:endParaRPr lang="en-US" sz="1900" b="0" i="0" u="none" strike="noStrike" dirty="0">
                        <a:effectLst/>
                        <a:latin typeface="Arial" panose="020B060402020202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sng" strike="noStrike" dirty="0" smtClean="0">
                          <a:effectLst/>
                          <a:latin typeface="Calibri" panose="020F0502020204030204" pitchFamily="34" charset="0"/>
                          <a:ea typeface="Calibri" panose="020F0502020204030204" pitchFamily="34" charset="0"/>
                          <a:cs typeface="Calibri" panose="020F0502020204030204" pitchFamily="34" charset="0"/>
                        </a:rPr>
                        <a:t>Subject</a:t>
                      </a:r>
                      <a:endParaRPr lang="en-US" sz="1200" b="1" i="0" u="sng" strike="noStrike" dirty="0">
                        <a:effectLst/>
                        <a:latin typeface="Calibri" panose="020F0502020204030204" pitchFamily="34" charset="0"/>
                        <a:ea typeface="Calibri" panose="020F0502020204030204" pitchFamily="34" charset="0"/>
                        <a:cs typeface="Calibri" panose="020F050202020403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sng" strike="noStrike">
                          <a:effectLst/>
                          <a:latin typeface="Calibri" panose="020F0502020204030204" pitchFamily="34" charset="0"/>
                          <a:ea typeface="Calibri" panose="020F0502020204030204" pitchFamily="34" charset="0"/>
                          <a:cs typeface="Calibri" panose="020F0502020204030204" pitchFamily="34" charset="0"/>
                        </a:rPr>
                        <a:t>Effective Date</a:t>
                      </a:r>
                      <a:endParaRPr lang="en-US" sz="1900" b="0" i="0" u="none" strike="noStrike">
                        <a:effectLst/>
                        <a:latin typeface="Arial" panose="020B060402020202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sng" strike="noStrike">
                          <a:effectLst/>
                          <a:latin typeface="Calibri" panose="020F0502020204030204" pitchFamily="34" charset="0"/>
                          <a:ea typeface="Calibri" panose="020F0502020204030204" pitchFamily="34" charset="0"/>
                          <a:cs typeface="Calibri" panose="020F0502020204030204" pitchFamily="34" charset="0"/>
                        </a:rPr>
                        <a:t>Notes</a:t>
                      </a:r>
                      <a:endParaRPr lang="en-US" sz="1900" b="0" i="0" u="none" strike="noStrike">
                        <a:effectLst/>
                        <a:latin typeface="Arial" panose="020B060402020202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9888996"/>
                  </a:ext>
                </a:extLst>
              </a:tr>
              <a:tr h="712294">
                <a:tc>
                  <a:txBody>
                    <a:bodyPr/>
                    <a:lstStyle/>
                    <a:p>
                      <a:pPr marL="0" marR="0" algn="l" fontAlgn="t">
                        <a:lnSpc>
                          <a:spcPct val="107000"/>
                        </a:lnSpc>
                        <a:spcBef>
                          <a:spcPts val="0"/>
                        </a:spcBef>
                        <a:spcAft>
                          <a:spcPts val="0"/>
                        </a:spcAft>
                      </a:pPr>
                      <a:r>
                        <a:rPr lang="en-US" sz="1200" b="0" i="0" u="none" strike="noStrike" dirty="0">
                          <a:effectLst/>
                          <a:latin typeface="+mn-lt"/>
                        </a:rPr>
                        <a:t>SB 937</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Relating to an excused absence from a public institution of higher education for a student called to required military service.</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none" strike="noStrike" dirty="0">
                          <a:solidFill>
                            <a:srgbClr val="FF0000"/>
                          </a:solidFill>
                          <a:effectLst/>
                          <a:latin typeface="+mn-lt"/>
                        </a:rPr>
                        <a:t>6/4/2021</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Changes TEC 51.9111 to reflect 'required' military service instead of 'active'.</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1234355"/>
                  </a:ext>
                </a:extLst>
              </a:tr>
              <a:tr h="712290">
                <a:tc>
                  <a:txBody>
                    <a:bodyPr/>
                    <a:lstStyle/>
                    <a:p>
                      <a:pPr marL="0" marR="0" algn="l" fontAlgn="t">
                        <a:lnSpc>
                          <a:spcPct val="107000"/>
                        </a:lnSpc>
                        <a:spcBef>
                          <a:spcPts val="0"/>
                        </a:spcBef>
                        <a:spcAft>
                          <a:spcPts val="0"/>
                        </a:spcAft>
                      </a:pPr>
                      <a:r>
                        <a:rPr lang="en-US" sz="1200" b="0" i="0" u="none" strike="noStrike" dirty="0">
                          <a:effectLst/>
                          <a:latin typeface="+mn-lt"/>
                        </a:rPr>
                        <a:t>SB 959</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Relating to student success-based funding recommendations for certain continuing workforce education courses offered by public junior colleges.</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ea typeface="Calibri" panose="020F0502020204030204" pitchFamily="34" charset="0"/>
                          <a:cs typeface="Calibri" panose="020F0502020204030204" pitchFamily="34" charset="0"/>
                        </a:rPr>
                        <a:t>9/1/2021</a:t>
                      </a:r>
                    </a:p>
                    <a:p>
                      <a:pPr marL="0" marR="0" algn="l" fontAlgn="t">
                        <a:lnSpc>
                          <a:spcPct val="107000"/>
                        </a:lnSpc>
                        <a:spcBef>
                          <a:spcPts val="0"/>
                        </a:spcBef>
                        <a:spcAft>
                          <a:spcPts val="0"/>
                        </a:spcAft>
                      </a:pPr>
                      <a:endParaRPr lang="en-US" sz="1200" b="0" i="0" u="none" strike="noStrike" dirty="0">
                        <a:effectLst/>
                        <a:latin typeface="+mn-lt"/>
                        <a:ea typeface="Calibri" panose="020F0502020204030204" pitchFamily="34" charset="0"/>
                        <a:cs typeface="Calibri" panose="020F0502020204030204" pitchFamily="34" charset="0"/>
                      </a:endParaRP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Adds "qualified continuing workforce education courses… for which credit toward a certificate or associate’s degree is not awarded" to funding considerations.</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7512988"/>
                  </a:ext>
                </a:extLst>
              </a:tr>
              <a:tr h="791657">
                <a:tc>
                  <a:txBody>
                    <a:bodyPr/>
                    <a:lstStyle/>
                    <a:p>
                      <a:pPr marL="0" marR="0" algn="l" fontAlgn="t">
                        <a:lnSpc>
                          <a:spcPct val="107000"/>
                        </a:lnSpc>
                        <a:spcBef>
                          <a:spcPts val="0"/>
                        </a:spcBef>
                        <a:spcAft>
                          <a:spcPts val="0"/>
                        </a:spcAft>
                      </a:pPr>
                      <a:r>
                        <a:rPr lang="en-US" sz="1200" b="0" i="0" u="none" strike="noStrike" dirty="0">
                          <a:effectLst/>
                          <a:latin typeface="+mn-lt"/>
                        </a:rPr>
                        <a:t>SB 1019</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Relating to a requirement for the Texas Higher Education Coordinating Board to report certain student loan data.</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ea typeface="Calibri" panose="020F0502020204030204" pitchFamily="34" charset="0"/>
                          <a:cs typeface="Calibri" panose="020F0502020204030204" pitchFamily="34" charset="0"/>
                        </a:rPr>
                        <a:t>9/1/2021</a:t>
                      </a:r>
                    </a:p>
                    <a:p>
                      <a:pPr marL="0" marR="0" algn="l" fontAlgn="t">
                        <a:lnSpc>
                          <a:spcPct val="107000"/>
                        </a:lnSpc>
                        <a:spcBef>
                          <a:spcPts val="0"/>
                        </a:spcBef>
                        <a:spcAft>
                          <a:spcPts val="0"/>
                        </a:spcAft>
                      </a:pPr>
                      <a:endParaRPr lang="en-US" sz="1200" b="0" i="0" u="none" strike="noStrike" dirty="0">
                        <a:effectLst/>
                        <a:latin typeface="+mn-lt"/>
                        <a:ea typeface="Calibri" panose="020F0502020204030204" pitchFamily="34" charset="0"/>
                        <a:cs typeface="Calibri" panose="020F050202020403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Mandates that THECB annually report "a breakdown of student loan data disaggregated by race, ethnicity, sex, degree type, and enrollment status, including whether the student has graduated"</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2705102"/>
                  </a:ext>
                </a:extLst>
              </a:tr>
              <a:tr h="801266">
                <a:tc>
                  <a:txBody>
                    <a:bodyPr/>
                    <a:lstStyle/>
                    <a:p>
                      <a:pPr marL="0" marR="0" algn="l" fontAlgn="t">
                        <a:lnSpc>
                          <a:spcPct val="107000"/>
                        </a:lnSpc>
                        <a:spcBef>
                          <a:spcPts val="0"/>
                        </a:spcBef>
                        <a:spcAft>
                          <a:spcPts val="0"/>
                        </a:spcAft>
                      </a:pPr>
                      <a:r>
                        <a:rPr lang="en-US" sz="1200" b="0" i="0" u="none" strike="noStrike" dirty="0">
                          <a:effectLst/>
                          <a:latin typeface="+mn-lt"/>
                        </a:rPr>
                        <a:t>SB 1094</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Relating to the payment of apprenticeship education expenses using the state's programs for paying, prepaying, or saving toward the costs of attending an institution of higher education.</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9/1/2021</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Funding for apprenticeship programs</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0438535"/>
                  </a:ext>
                </a:extLst>
              </a:tr>
              <a:tr h="723059">
                <a:tc>
                  <a:txBody>
                    <a:bodyPr/>
                    <a:lstStyle/>
                    <a:p>
                      <a:pPr marL="0" marR="0" algn="l" fontAlgn="t">
                        <a:lnSpc>
                          <a:spcPct val="107000"/>
                        </a:lnSpc>
                        <a:spcBef>
                          <a:spcPts val="0"/>
                        </a:spcBef>
                        <a:spcAft>
                          <a:spcPts val="0"/>
                        </a:spcAft>
                      </a:pPr>
                      <a:r>
                        <a:rPr lang="en-US" sz="1200" b="0" i="0" u="none" strike="noStrike" dirty="0">
                          <a:effectLst/>
                          <a:latin typeface="+mn-lt"/>
                        </a:rPr>
                        <a:t>SB 1095</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Relating to notice regarding the availability to public school students of college credit and work-based education programs and subsidies for fees paid to take certain advanced placement tests.</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none" strike="noStrike" dirty="0">
                          <a:solidFill>
                            <a:srgbClr val="FF0000"/>
                          </a:solidFill>
                          <a:effectLst/>
                          <a:latin typeface="+mn-lt"/>
                        </a:rPr>
                        <a:t>6/14/2021</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Adds WECM-type programs to TEC 28.010</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7863572"/>
                  </a:ext>
                </a:extLst>
              </a:tr>
            </a:tbl>
          </a:graphicData>
        </a:graphic>
      </p:graphicFrame>
    </p:spTree>
    <p:extLst>
      <p:ext uri="{BB962C8B-B14F-4D97-AF65-F5344CB8AC3E}">
        <p14:creationId xmlns:p14="http://schemas.microsoft.com/office/powerpoint/2010/main" val="3346373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B6C9846-B5AB-4E52-988D-F7E5865C9E4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F3D7E8E-8467-4198-87E0-ADC1B60467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399F85BF-36D0-4946-AAE8-69B89D44E6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Content Placeholder 3">
            <a:extLst>
              <a:ext uri="{FF2B5EF4-FFF2-40B4-BE49-F238E27FC236}">
                <a16:creationId xmlns:a16="http://schemas.microsoft.com/office/drawing/2014/main" id="{4A800D81-68A6-4576-8DDE-AB5889FA0ECB}"/>
              </a:ext>
            </a:extLst>
          </p:cNvPr>
          <p:cNvGraphicFramePr>
            <a:graphicFrameLocks noGrp="1"/>
          </p:cNvGraphicFramePr>
          <p:nvPr>
            <p:ph idx="1"/>
            <p:extLst>
              <p:ext uri="{D42A27DB-BD31-4B8C-83A1-F6EECF244321}">
                <p14:modId xmlns:p14="http://schemas.microsoft.com/office/powerpoint/2010/main" val="3184540669"/>
              </p:ext>
            </p:extLst>
          </p:nvPr>
        </p:nvGraphicFramePr>
        <p:xfrm>
          <a:off x="207390" y="169682"/>
          <a:ext cx="11811786" cy="4381559"/>
        </p:xfrm>
        <a:graphic>
          <a:graphicData uri="http://schemas.openxmlformats.org/drawingml/2006/table">
            <a:tbl>
              <a:tblPr firstRow="1" firstCol="1" bandRow="1"/>
              <a:tblGrid>
                <a:gridCol w="789448">
                  <a:extLst>
                    <a:ext uri="{9D8B030D-6E8A-4147-A177-3AD203B41FA5}">
                      <a16:colId xmlns:a16="http://schemas.microsoft.com/office/drawing/2014/main" val="1562951631"/>
                    </a:ext>
                  </a:extLst>
                </a:gridCol>
                <a:gridCol w="4872860">
                  <a:extLst>
                    <a:ext uri="{9D8B030D-6E8A-4147-A177-3AD203B41FA5}">
                      <a16:colId xmlns:a16="http://schemas.microsoft.com/office/drawing/2014/main" val="3058660340"/>
                    </a:ext>
                  </a:extLst>
                </a:gridCol>
                <a:gridCol w="1151950">
                  <a:extLst>
                    <a:ext uri="{9D8B030D-6E8A-4147-A177-3AD203B41FA5}">
                      <a16:colId xmlns:a16="http://schemas.microsoft.com/office/drawing/2014/main" val="1345232788"/>
                    </a:ext>
                  </a:extLst>
                </a:gridCol>
                <a:gridCol w="4997528">
                  <a:extLst>
                    <a:ext uri="{9D8B030D-6E8A-4147-A177-3AD203B41FA5}">
                      <a16:colId xmlns:a16="http://schemas.microsoft.com/office/drawing/2014/main" val="371360262"/>
                    </a:ext>
                  </a:extLst>
                </a:gridCol>
              </a:tblGrid>
              <a:tr h="489624">
                <a:tc>
                  <a:txBody>
                    <a:bodyPr/>
                    <a:lstStyle/>
                    <a:p>
                      <a:pPr marL="0" marR="0" algn="l" fontAlgn="t">
                        <a:lnSpc>
                          <a:spcPct val="107000"/>
                        </a:lnSpc>
                        <a:spcBef>
                          <a:spcPts val="0"/>
                        </a:spcBef>
                        <a:spcAft>
                          <a:spcPts val="0"/>
                        </a:spcAft>
                      </a:pPr>
                      <a:r>
                        <a:rPr lang="en-US" sz="1200" b="1" i="0" u="sng" strike="noStrike" dirty="0">
                          <a:effectLst/>
                          <a:latin typeface="Calibri" panose="020F0502020204030204" pitchFamily="34" charset="0"/>
                          <a:ea typeface="Calibri" panose="020F0502020204030204" pitchFamily="34" charset="0"/>
                          <a:cs typeface="Calibri" panose="020F0502020204030204" pitchFamily="34" charset="0"/>
                        </a:rPr>
                        <a:t>Bill</a:t>
                      </a:r>
                      <a:endParaRPr lang="en-US" sz="1900" b="0" i="0" u="none" strike="noStrike" dirty="0">
                        <a:effectLst/>
                        <a:latin typeface="Arial" panose="020B060402020202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sng" strike="noStrike" dirty="0" smtClean="0">
                          <a:effectLst/>
                          <a:latin typeface="Calibri" panose="020F0502020204030204" pitchFamily="34" charset="0"/>
                          <a:ea typeface="Calibri" panose="020F0502020204030204" pitchFamily="34" charset="0"/>
                          <a:cs typeface="Calibri" panose="020F0502020204030204" pitchFamily="34" charset="0"/>
                        </a:rPr>
                        <a:t>Subject</a:t>
                      </a:r>
                      <a:endParaRPr lang="en-US" sz="1200" b="1" i="0" u="sng" strike="noStrike" dirty="0">
                        <a:effectLst/>
                        <a:latin typeface="Calibri" panose="020F0502020204030204" pitchFamily="34" charset="0"/>
                        <a:ea typeface="Calibri" panose="020F0502020204030204" pitchFamily="34" charset="0"/>
                        <a:cs typeface="Calibri" panose="020F050202020403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sng" strike="noStrike">
                          <a:effectLst/>
                          <a:latin typeface="Calibri" panose="020F0502020204030204" pitchFamily="34" charset="0"/>
                          <a:ea typeface="Calibri" panose="020F0502020204030204" pitchFamily="34" charset="0"/>
                          <a:cs typeface="Calibri" panose="020F0502020204030204" pitchFamily="34" charset="0"/>
                        </a:rPr>
                        <a:t>Effective Date</a:t>
                      </a:r>
                      <a:endParaRPr lang="en-US" sz="1900" b="0" i="0" u="none" strike="noStrike">
                        <a:effectLst/>
                        <a:latin typeface="Arial" panose="020B060402020202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sng" strike="noStrike">
                          <a:effectLst/>
                          <a:latin typeface="Calibri" panose="020F0502020204030204" pitchFamily="34" charset="0"/>
                          <a:ea typeface="Calibri" panose="020F0502020204030204" pitchFamily="34" charset="0"/>
                          <a:cs typeface="Calibri" panose="020F0502020204030204" pitchFamily="34" charset="0"/>
                        </a:rPr>
                        <a:t>Notes</a:t>
                      </a:r>
                      <a:endParaRPr lang="en-US" sz="1900" b="0" i="0" u="none" strike="noStrike">
                        <a:effectLst/>
                        <a:latin typeface="Arial" panose="020B060402020202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9888996"/>
                  </a:ext>
                </a:extLst>
              </a:tr>
              <a:tr h="712294">
                <a:tc>
                  <a:txBody>
                    <a:bodyPr/>
                    <a:lstStyle/>
                    <a:p>
                      <a:pPr marL="0" marR="0" algn="l" fontAlgn="t">
                        <a:lnSpc>
                          <a:spcPct val="107000"/>
                        </a:lnSpc>
                        <a:spcBef>
                          <a:spcPts val="0"/>
                        </a:spcBef>
                        <a:spcAft>
                          <a:spcPts val="0"/>
                        </a:spcAft>
                      </a:pPr>
                      <a:r>
                        <a:rPr lang="en-US" sz="1200" b="0" i="0" u="none" strike="noStrike" dirty="0">
                          <a:effectLst/>
                          <a:latin typeface="+mn-lt"/>
                        </a:rPr>
                        <a:t>SB 1102</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Relating to the establishment of the Texas Reskilling and Upskilling through Education (TRUE) Initiative to support workforce education at public junior colleges.</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none" strike="noStrike" dirty="0">
                          <a:solidFill>
                            <a:srgbClr val="FF0000"/>
                          </a:solidFill>
                          <a:effectLst/>
                          <a:latin typeface="+mn-lt"/>
                        </a:rPr>
                        <a:t>6/14/2021</a:t>
                      </a:r>
                    </a:p>
                    <a:p>
                      <a:pPr marL="0" marR="0" algn="l" fontAlgn="t">
                        <a:lnSpc>
                          <a:spcPct val="107000"/>
                        </a:lnSpc>
                        <a:spcBef>
                          <a:spcPts val="0"/>
                        </a:spcBef>
                        <a:spcAft>
                          <a:spcPts val="0"/>
                        </a:spcAft>
                      </a:pPr>
                      <a:endParaRPr lang="en-US" sz="1200" b="1" i="0" u="none" strike="noStrike" dirty="0">
                        <a:solidFill>
                          <a:srgbClr val="FF0000"/>
                        </a:solidFill>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Creates the TRUE Initiative to have THECB "award grants to public junior colleges for creating, redesigning, or expanding workforce training programs that lead to postsecondary industry certifications or other workforce credentials required for high-demand occupations".</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1234355"/>
                  </a:ext>
                </a:extLst>
              </a:tr>
              <a:tr h="712290">
                <a:tc>
                  <a:txBody>
                    <a:bodyPr/>
                    <a:lstStyle/>
                    <a:p>
                      <a:pPr marL="0" marR="0" algn="l" fontAlgn="t">
                        <a:lnSpc>
                          <a:spcPct val="107000"/>
                        </a:lnSpc>
                        <a:spcBef>
                          <a:spcPts val="0"/>
                        </a:spcBef>
                        <a:spcAft>
                          <a:spcPts val="0"/>
                        </a:spcAft>
                      </a:pPr>
                      <a:r>
                        <a:rPr lang="en-US" sz="1200" b="0" i="0" u="none" strike="noStrike" dirty="0">
                          <a:effectLst/>
                          <a:latin typeface="+mn-lt"/>
                        </a:rPr>
                        <a:t>SB 1126</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Relating to the establishment and administration of the Texas Woman's University System.</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none" strike="noStrike" dirty="0">
                          <a:solidFill>
                            <a:srgbClr val="FF0000"/>
                          </a:solidFill>
                          <a:effectLst/>
                          <a:latin typeface="+mn-lt"/>
                          <a:ea typeface="Calibri" panose="020F0502020204030204" pitchFamily="34" charset="0"/>
                          <a:cs typeface="Calibri" panose="020F0502020204030204" pitchFamily="34" charset="0"/>
                        </a:rPr>
                        <a:t>5/26/2021</a:t>
                      </a:r>
                    </a:p>
                    <a:p>
                      <a:pPr marL="0" marR="0" algn="l" fontAlgn="t">
                        <a:lnSpc>
                          <a:spcPct val="107000"/>
                        </a:lnSpc>
                        <a:spcBef>
                          <a:spcPts val="0"/>
                        </a:spcBef>
                        <a:spcAft>
                          <a:spcPts val="0"/>
                        </a:spcAft>
                      </a:pPr>
                      <a:endParaRPr lang="en-US" sz="1200" b="1" i="0" u="none" strike="noStrike" dirty="0">
                        <a:solidFill>
                          <a:srgbClr val="FF0000"/>
                        </a:solidFill>
                        <a:effectLst/>
                        <a:latin typeface="+mn-lt"/>
                        <a:ea typeface="Calibri" panose="020F0502020204030204" pitchFamily="34" charset="0"/>
                        <a:cs typeface="Calibri" panose="020F050202020403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TWU System</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7512988"/>
                  </a:ext>
                </a:extLst>
              </a:tr>
              <a:tr h="791657">
                <a:tc>
                  <a:txBody>
                    <a:bodyPr/>
                    <a:lstStyle/>
                    <a:p>
                      <a:pPr marL="0" marR="0" algn="l" fontAlgn="t">
                        <a:lnSpc>
                          <a:spcPct val="107000"/>
                        </a:lnSpc>
                        <a:spcBef>
                          <a:spcPts val="0"/>
                        </a:spcBef>
                        <a:spcAft>
                          <a:spcPts val="0"/>
                        </a:spcAft>
                      </a:pPr>
                      <a:r>
                        <a:rPr lang="en-US" sz="1200" b="0" i="0" u="none" strike="noStrike" dirty="0">
                          <a:effectLst/>
                          <a:latin typeface="+mn-lt"/>
                        </a:rPr>
                        <a:t>SB 1227</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Relating to the granting of undergraduate course credit at public institutions of higher education for certain scores on examinations administered through the College-Level Examination Program.</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none" strike="noStrike" dirty="0">
                          <a:solidFill>
                            <a:srgbClr val="FF0000"/>
                          </a:solidFill>
                          <a:effectLst/>
                          <a:latin typeface="+mn-lt"/>
                          <a:ea typeface="Calibri" panose="020F0502020204030204" pitchFamily="34" charset="0"/>
                          <a:cs typeface="Calibri" panose="020F0502020204030204" pitchFamily="34" charset="0"/>
                        </a:rPr>
                        <a:t>6/14/2021</a:t>
                      </a:r>
                    </a:p>
                    <a:p>
                      <a:pPr marL="0" marR="0" algn="l" fontAlgn="t">
                        <a:lnSpc>
                          <a:spcPct val="107000"/>
                        </a:lnSpc>
                        <a:spcBef>
                          <a:spcPts val="0"/>
                        </a:spcBef>
                        <a:spcAft>
                          <a:spcPts val="0"/>
                        </a:spcAft>
                      </a:pPr>
                      <a:endParaRPr lang="en-US" sz="1200" b="1" i="0" u="none" strike="noStrike" dirty="0">
                        <a:solidFill>
                          <a:srgbClr val="FF0000"/>
                        </a:solidFill>
                        <a:effectLst/>
                        <a:latin typeface="+mn-lt"/>
                        <a:ea typeface="Calibri" panose="020F0502020204030204" pitchFamily="34" charset="0"/>
                        <a:cs typeface="Calibri" panose="020F0502020204030204" pitchFamily="34" charset="0"/>
                      </a:endParaRPr>
                    </a:p>
                    <a:p>
                      <a:pPr marL="0" marR="0" algn="l" fontAlgn="t">
                        <a:lnSpc>
                          <a:spcPct val="107000"/>
                        </a:lnSpc>
                        <a:spcBef>
                          <a:spcPts val="0"/>
                        </a:spcBef>
                        <a:spcAft>
                          <a:spcPts val="0"/>
                        </a:spcAft>
                      </a:pPr>
                      <a:endParaRPr lang="en-US" sz="1200" b="1" i="0" u="none" strike="noStrike" dirty="0">
                        <a:solidFill>
                          <a:srgbClr val="FF0000"/>
                        </a:solidFill>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Ties CLEP scores for credit to ACE guidelines</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2705102"/>
                  </a:ext>
                </a:extLst>
              </a:tr>
              <a:tr h="801266">
                <a:tc>
                  <a:txBody>
                    <a:bodyPr/>
                    <a:lstStyle/>
                    <a:p>
                      <a:pPr marL="0" marR="0" algn="l" fontAlgn="t">
                        <a:lnSpc>
                          <a:spcPct val="107000"/>
                        </a:lnSpc>
                        <a:spcBef>
                          <a:spcPts val="0"/>
                        </a:spcBef>
                        <a:spcAft>
                          <a:spcPts val="0"/>
                        </a:spcAft>
                      </a:pPr>
                      <a:r>
                        <a:rPr lang="en-US" sz="1200" b="0" i="0" u="none" strike="noStrike" dirty="0">
                          <a:effectLst/>
                          <a:latin typeface="+mn-lt"/>
                        </a:rPr>
                        <a:t>SB 1230</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Relating to establishing the Texas Commission on Community College Finance.</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9/1/2021</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Establishes commission to make recommendations to 88th TX Legislature regarding funding formula and funding levels for public junior colleges in Texas</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0438535"/>
                  </a:ext>
                </a:extLst>
              </a:tr>
              <a:tr h="723059">
                <a:tc>
                  <a:txBody>
                    <a:bodyPr/>
                    <a:lstStyle/>
                    <a:p>
                      <a:pPr marL="0" marR="0" algn="l" fontAlgn="t">
                        <a:lnSpc>
                          <a:spcPct val="107000"/>
                        </a:lnSpc>
                        <a:spcBef>
                          <a:spcPts val="0"/>
                        </a:spcBef>
                        <a:spcAft>
                          <a:spcPts val="0"/>
                        </a:spcAft>
                      </a:pPr>
                      <a:r>
                        <a:rPr lang="en-US" sz="1200" b="0" i="0" u="none" strike="noStrike" dirty="0">
                          <a:effectLst/>
                          <a:latin typeface="+mn-lt"/>
                        </a:rPr>
                        <a:t>SB 1251</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Relating to authorizing of joint degrees for certain graduate programs of The University of Texas Health Science Center at Houston and The University of Texas M.D. Anderson Cancer Center.</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none" strike="noStrike" dirty="0">
                          <a:solidFill>
                            <a:srgbClr val="FF0000"/>
                          </a:solidFill>
                          <a:effectLst/>
                          <a:latin typeface="+mn-lt"/>
                        </a:rPr>
                        <a:t>5/28/2021</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Joint degree programs</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7863572"/>
                  </a:ext>
                </a:extLst>
              </a:tr>
            </a:tbl>
          </a:graphicData>
        </a:graphic>
      </p:graphicFrame>
    </p:spTree>
    <p:extLst>
      <p:ext uri="{BB962C8B-B14F-4D97-AF65-F5344CB8AC3E}">
        <p14:creationId xmlns:p14="http://schemas.microsoft.com/office/powerpoint/2010/main" val="6426243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B6C9846-B5AB-4E52-988D-F7E5865C9E4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F3D7E8E-8467-4198-87E0-ADC1B60467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399F85BF-36D0-4946-AAE8-69B89D44E6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Content Placeholder 3">
            <a:extLst>
              <a:ext uri="{FF2B5EF4-FFF2-40B4-BE49-F238E27FC236}">
                <a16:creationId xmlns:a16="http://schemas.microsoft.com/office/drawing/2014/main" id="{4A800D81-68A6-4576-8DDE-AB5889FA0ECB}"/>
              </a:ext>
            </a:extLst>
          </p:cNvPr>
          <p:cNvGraphicFramePr>
            <a:graphicFrameLocks noGrp="1"/>
          </p:cNvGraphicFramePr>
          <p:nvPr>
            <p:ph idx="1"/>
            <p:extLst>
              <p:ext uri="{D42A27DB-BD31-4B8C-83A1-F6EECF244321}">
                <p14:modId xmlns:p14="http://schemas.microsoft.com/office/powerpoint/2010/main" val="3410091008"/>
              </p:ext>
            </p:extLst>
          </p:nvPr>
        </p:nvGraphicFramePr>
        <p:xfrm>
          <a:off x="207390" y="169682"/>
          <a:ext cx="11811786" cy="4703243"/>
        </p:xfrm>
        <a:graphic>
          <a:graphicData uri="http://schemas.openxmlformats.org/drawingml/2006/table">
            <a:tbl>
              <a:tblPr firstRow="1" firstCol="1" bandRow="1"/>
              <a:tblGrid>
                <a:gridCol w="789448">
                  <a:extLst>
                    <a:ext uri="{9D8B030D-6E8A-4147-A177-3AD203B41FA5}">
                      <a16:colId xmlns:a16="http://schemas.microsoft.com/office/drawing/2014/main" val="1562951631"/>
                    </a:ext>
                  </a:extLst>
                </a:gridCol>
                <a:gridCol w="4872860">
                  <a:extLst>
                    <a:ext uri="{9D8B030D-6E8A-4147-A177-3AD203B41FA5}">
                      <a16:colId xmlns:a16="http://schemas.microsoft.com/office/drawing/2014/main" val="3058660340"/>
                    </a:ext>
                  </a:extLst>
                </a:gridCol>
                <a:gridCol w="1151950">
                  <a:extLst>
                    <a:ext uri="{9D8B030D-6E8A-4147-A177-3AD203B41FA5}">
                      <a16:colId xmlns:a16="http://schemas.microsoft.com/office/drawing/2014/main" val="1345232788"/>
                    </a:ext>
                  </a:extLst>
                </a:gridCol>
                <a:gridCol w="4997528">
                  <a:extLst>
                    <a:ext uri="{9D8B030D-6E8A-4147-A177-3AD203B41FA5}">
                      <a16:colId xmlns:a16="http://schemas.microsoft.com/office/drawing/2014/main" val="371360262"/>
                    </a:ext>
                  </a:extLst>
                </a:gridCol>
              </a:tblGrid>
              <a:tr h="489624">
                <a:tc>
                  <a:txBody>
                    <a:bodyPr/>
                    <a:lstStyle/>
                    <a:p>
                      <a:pPr marL="0" marR="0" algn="l" fontAlgn="t">
                        <a:lnSpc>
                          <a:spcPct val="107000"/>
                        </a:lnSpc>
                        <a:spcBef>
                          <a:spcPts val="0"/>
                        </a:spcBef>
                        <a:spcAft>
                          <a:spcPts val="0"/>
                        </a:spcAft>
                      </a:pPr>
                      <a:r>
                        <a:rPr lang="en-US" sz="1200" b="1" i="0" u="sng" strike="noStrike" dirty="0">
                          <a:effectLst/>
                          <a:latin typeface="Calibri" panose="020F0502020204030204" pitchFamily="34" charset="0"/>
                          <a:ea typeface="Calibri" panose="020F0502020204030204" pitchFamily="34" charset="0"/>
                          <a:cs typeface="Calibri" panose="020F0502020204030204" pitchFamily="34" charset="0"/>
                        </a:rPr>
                        <a:t>Bill</a:t>
                      </a:r>
                      <a:endParaRPr lang="en-US" sz="1900" b="0" i="0" u="none" strike="noStrike" dirty="0">
                        <a:effectLst/>
                        <a:latin typeface="Arial" panose="020B060402020202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sng" strike="noStrike" dirty="0" smtClean="0">
                          <a:effectLst/>
                          <a:latin typeface="Calibri" panose="020F0502020204030204" pitchFamily="34" charset="0"/>
                          <a:ea typeface="Calibri" panose="020F0502020204030204" pitchFamily="34" charset="0"/>
                          <a:cs typeface="Calibri" panose="020F0502020204030204" pitchFamily="34" charset="0"/>
                        </a:rPr>
                        <a:t>Subject</a:t>
                      </a:r>
                      <a:endParaRPr lang="en-US" sz="1200" b="1" i="0" u="sng" strike="noStrike" dirty="0">
                        <a:effectLst/>
                        <a:latin typeface="Calibri" panose="020F0502020204030204" pitchFamily="34" charset="0"/>
                        <a:ea typeface="Calibri" panose="020F0502020204030204" pitchFamily="34" charset="0"/>
                        <a:cs typeface="Calibri" panose="020F050202020403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sng" strike="noStrike">
                          <a:effectLst/>
                          <a:latin typeface="Calibri" panose="020F0502020204030204" pitchFamily="34" charset="0"/>
                          <a:ea typeface="Calibri" panose="020F0502020204030204" pitchFamily="34" charset="0"/>
                          <a:cs typeface="Calibri" panose="020F0502020204030204" pitchFamily="34" charset="0"/>
                        </a:rPr>
                        <a:t>Effective Date</a:t>
                      </a:r>
                      <a:endParaRPr lang="en-US" sz="1900" b="0" i="0" u="none" strike="noStrike">
                        <a:effectLst/>
                        <a:latin typeface="Arial" panose="020B060402020202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sng" strike="noStrike">
                          <a:effectLst/>
                          <a:latin typeface="Calibri" panose="020F0502020204030204" pitchFamily="34" charset="0"/>
                          <a:ea typeface="Calibri" panose="020F0502020204030204" pitchFamily="34" charset="0"/>
                          <a:cs typeface="Calibri" panose="020F0502020204030204" pitchFamily="34" charset="0"/>
                        </a:rPr>
                        <a:t>Notes</a:t>
                      </a:r>
                      <a:endParaRPr lang="en-US" sz="1900" b="0" i="0" u="none" strike="noStrike">
                        <a:effectLst/>
                        <a:latin typeface="Arial" panose="020B060402020202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9888996"/>
                  </a:ext>
                </a:extLst>
              </a:tr>
              <a:tr h="712294">
                <a:tc>
                  <a:txBody>
                    <a:bodyPr/>
                    <a:lstStyle/>
                    <a:p>
                      <a:pPr marL="0" marR="0" algn="l" fontAlgn="t">
                        <a:lnSpc>
                          <a:spcPct val="107000"/>
                        </a:lnSpc>
                        <a:spcBef>
                          <a:spcPts val="0"/>
                        </a:spcBef>
                        <a:spcAft>
                          <a:spcPts val="0"/>
                        </a:spcAft>
                      </a:pPr>
                      <a:r>
                        <a:rPr lang="en-US" sz="1200" b="0" i="0" u="none" strike="noStrike" dirty="0">
                          <a:effectLst/>
                          <a:latin typeface="+mn-lt"/>
                        </a:rPr>
                        <a:t>SB 1277</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Relating to an agreement between a school district and public institution of higher education to provide a dual credit program to high school students enrolled in the district.</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none" strike="noStrike" dirty="0">
                          <a:solidFill>
                            <a:srgbClr val="FF0000"/>
                          </a:solidFill>
                          <a:effectLst/>
                          <a:latin typeface="+mn-lt"/>
                        </a:rPr>
                        <a:t>5/30/2021</a:t>
                      </a:r>
                    </a:p>
                    <a:p>
                      <a:pPr marL="0" marR="0" algn="l" fontAlgn="t">
                        <a:lnSpc>
                          <a:spcPct val="107000"/>
                        </a:lnSpc>
                        <a:spcBef>
                          <a:spcPts val="0"/>
                        </a:spcBef>
                        <a:spcAft>
                          <a:spcPts val="0"/>
                        </a:spcAft>
                      </a:pPr>
                      <a:endParaRPr lang="en-US" sz="1200" b="1" i="0" u="none" strike="noStrike" dirty="0">
                        <a:solidFill>
                          <a:srgbClr val="FF0000"/>
                        </a:solidFill>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Requires designated dual credit academic advisors, minimum one, as part of all dual credit agreements.</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1234355"/>
                  </a:ext>
                </a:extLst>
              </a:tr>
              <a:tr h="712290">
                <a:tc>
                  <a:txBody>
                    <a:bodyPr/>
                    <a:lstStyle/>
                    <a:p>
                      <a:pPr marL="0" marR="0" algn="l" fontAlgn="t">
                        <a:lnSpc>
                          <a:spcPct val="107000"/>
                        </a:lnSpc>
                        <a:spcBef>
                          <a:spcPts val="0"/>
                        </a:spcBef>
                        <a:spcAft>
                          <a:spcPts val="0"/>
                        </a:spcAft>
                      </a:pPr>
                      <a:r>
                        <a:rPr lang="en-US" sz="1200" b="0" i="0" u="none" strike="noStrike" dirty="0">
                          <a:effectLst/>
                          <a:latin typeface="+mn-lt"/>
                        </a:rPr>
                        <a:t>SB 1371</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Relating to the reporting of certain incidents of sexual harassment, sexual assault, dating violence, or stalking at certain public or private institutions of higher education.</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none" strike="noStrike" dirty="0">
                          <a:solidFill>
                            <a:srgbClr val="FF0000"/>
                          </a:solidFill>
                          <a:effectLst/>
                          <a:latin typeface="+mn-lt"/>
                        </a:rPr>
                        <a:t>6/7/2021</a:t>
                      </a:r>
                    </a:p>
                    <a:p>
                      <a:pPr marL="0" marR="0" algn="l" fontAlgn="t">
                        <a:lnSpc>
                          <a:spcPct val="107000"/>
                        </a:lnSpc>
                        <a:spcBef>
                          <a:spcPts val="0"/>
                        </a:spcBef>
                        <a:spcAft>
                          <a:spcPts val="0"/>
                        </a:spcAft>
                      </a:pPr>
                      <a:endParaRPr lang="en-US" sz="1200" b="1" i="0" u="none" strike="noStrike" dirty="0">
                        <a:solidFill>
                          <a:srgbClr val="FF0000"/>
                        </a:solidFill>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"Requires inclusion of all known information, including whether the reporting party has requested confidentiality.</a:t>
                      </a:r>
                    </a:p>
                    <a:p>
                      <a:pPr marL="0" marR="0" algn="l" fontAlgn="t">
                        <a:lnSpc>
                          <a:spcPct val="107000"/>
                        </a:lnSpc>
                        <a:spcBef>
                          <a:spcPts val="0"/>
                        </a:spcBef>
                        <a:spcAft>
                          <a:spcPts val="0"/>
                        </a:spcAft>
                      </a:pPr>
                      <a:endParaRPr lang="en-US" sz="1200" b="0" i="0" u="none" strike="noStrike" dirty="0">
                        <a:effectLst/>
                        <a:latin typeface="+mn-lt"/>
                      </a:endParaRPr>
                    </a:p>
                    <a:p>
                      <a:pPr marL="0" marR="0" algn="l" fontAlgn="t">
                        <a:lnSpc>
                          <a:spcPct val="107000"/>
                        </a:lnSpc>
                        <a:spcBef>
                          <a:spcPts val="0"/>
                        </a:spcBef>
                        <a:spcAft>
                          <a:spcPts val="0"/>
                        </a:spcAft>
                      </a:pPr>
                      <a:r>
                        <a:rPr lang="en-US" sz="1200" b="0" i="0" u="none" strike="noStrike" dirty="0">
                          <a:effectLst/>
                          <a:latin typeface="+mn-lt"/>
                        </a:rPr>
                        <a:t>Requires campus peace officers, when a report is made using a pseudonym, to not include the victim's name, phone number, address, or other identifying information in their report."</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7512988"/>
                  </a:ext>
                </a:extLst>
              </a:tr>
              <a:tr h="791657">
                <a:tc>
                  <a:txBody>
                    <a:bodyPr/>
                    <a:lstStyle/>
                    <a:p>
                      <a:pPr marL="0" marR="0" algn="l" fontAlgn="t">
                        <a:lnSpc>
                          <a:spcPct val="107000"/>
                        </a:lnSpc>
                        <a:spcBef>
                          <a:spcPts val="0"/>
                        </a:spcBef>
                        <a:spcAft>
                          <a:spcPts val="0"/>
                        </a:spcAft>
                      </a:pPr>
                      <a:r>
                        <a:rPr lang="en-US" sz="1200" b="0" i="0" u="none" strike="noStrike" dirty="0">
                          <a:effectLst/>
                          <a:latin typeface="+mn-lt"/>
                        </a:rPr>
                        <a:t>SB 1385</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Relating to the compensation and professional representation of student athletes participating in intercollegiate athletic programs at certain institutions of higher education.</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none" strike="noStrike" dirty="0">
                          <a:solidFill>
                            <a:srgbClr val="FF0000"/>
                          </a:solidFill>
                          <a:effectLst/>
                          <a:latin typeface="+mn-lt"/>
                          <a:ea typeface="Calibri" panose="020F0502020204030204" pitchFamily="34" charset="0"/>
                          <a:cs typeface="Calibri" panose="020F0502020204030204" pitchFamily="34" charset="0"/>
                        </a:rPr>
                        <a:t>7/1/2021</a:t>
                      </a:r>
                    </a:p>
                    <a:p>
                      <a:pPr marL="0" marR="0" algn="l" fontAlgn="t">
                        <a:lnSpc>
                          <a:spcPct val="107000"/>
                        </a:lnSpc>
                        <a:spcBef>
                          <a:spcPts val="0"/>
                        </a:spcBef>
                        <a:spcAft>
                          <a:spcPts val="0"/>
                        </a:spcAft>
                      </a:pPr>
                      <a:endParaRPr lang="en-US" sz="1200" b="1" i="0" u="none" strike="noStrike" dirty="0">
                        <a:solidFill>
                          <a:srgbClr val="FF0000"/>
                        </a:solidFill>
                        <a:effectLst/>
                        <a:latin typeface="+mn-lt"/>
                        <a:ea typeface="Calibri" panose="020F0502020204030204" pitchFamily="34" charset="0"/>
                        <a:cs typeface="Calibri" panose="020F0502020204030204" pitchFamily="34" charset="0"/>
                      </a:endParaRPr>
                    </a:p>
                    <a:p>
                      <a:pPr marL="0" marR="0" algn="l" fontAlgn="t">
                        <a:lnSpc>
                          <a:spcPct val="107000"/>
                        </a:lnSpc>
                        <a:spcBef>
                          <a:spcPts val="0"/>
                        </a:spcBef>
                        <a:spcAft>
                          <a:spcPts val="0"/>
                        </a:spcAft>
                      </a:pPr>
                      <a:endParaRPr lang="en-US" sz="1200" b="1" i="0" u="none" strike="noStrike" dirty="0">
                        <a:solidFill>
                          <a:srgbClr val="FF0000"/>
                        </a:solidFill>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Allows student athletes at Texas institutions of higher education to earn compensation for their name, image, and likeness.</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2705102"/>
                  </a:ext>
                </a:extLst>
              </a:tr>
              <a:tr h="801266">
                <a:tc>
                  <a:txBody>
                    <a:bodyPr/>
                    <a:lstStyle/>
                    <a:p>
                      <a:pPr marL="0" marR="0" algn="l" fontAlgn="t">
                        <a:lnSpc>
                          <a:spcPct val="107000"/>
                        </a:lnSpc>
                        <a:spcBef>
                          <a:spcPts val="0"/>
                        </a:spcBef>
                        <a:spcAft>
                          <a:spcPts val="0"/>
                        </a:spcAft>
                      </a:pPr>
                      <a:r>
                        <a:rPr lang="en-US" sz="1200" b="0" i="0" u="none" strike="noStrike" dirty="0">
                          <a:effectLst/>
                          <a:latin typeface="+mn-lt"/>
                        </a:rPr>
                        <a:t>SB 1467</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Relating to The University of Texas Rio Grande Valley, to student fees imposed by the university, and to the elimination of certain obsolete statutory references in relation to the university.</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none" strike="noStrike" dirty="0">
                          <a:solidFill>
                            <a:srgbClr val="FF0000"/>
                          </a:solidFill>
                          <a:effectLst/>
                          <a:latin typeface="+mn-lt"/>
                        </a:rPr>
                        <a:t>5/30/2021</a:t>
                      </a:r>
                    </a:p>
                    <a:p>
                      <a:pPr marL="0" marR="0" algn="l" fontAlgn="t">
                        <a:lnSpc>
                          <a:spcPct val="107000"/>
                        </a:lnSpc>
                        <a:spcBef>
                          <a:spcPts val="0"/>
                        </a:spcBef>
                        <a:spcAft>
                          <a:spcPts val="0"/>
                        </a:spcAft>
                      </a:pPr>
                      <a:endParaRPr lang="en-US" sz="1200" b="1" i="0" u="none" strike="noStrike" dirty="0">
                        <a:solidFill>
                          <a:srgbClr val="FF0000"/>
                        </a:solidFill>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Fees</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0438535"/>
                  </a:ext>
                </a:extLst>
              </a:tr>
              <a:tr h="723059">
                <a:tc>
                  <a:txBody>
                    <a:bodyPr/>
                    <a:lstStyle/>
                    <a:p>
                      <a:pPr marL="0" marR="0" algn="l" fontAlgn="t">
                        <a:lnSpc>
                          <a:spcPct val="107000"/>
                        </a:lnSpc>
                        <a:spcBef>
                          <a:spcPts val="0"/>
                        </a:spcBef>
                        <a:spcAft>
                          <a:spcPts val="0"/>
                        </a:spcAft>
                      </a:pPr>
                      <a:r>
                        <a:rPr lang="en-US" sz="1200" b="0" i="0" u="none" strike="noStrike" dirty="0">
                          <a:effectLst/>
                          <a:latin typeface="+mn-lt"/>
                        </a:rPr>
                        <a:t>SB 1490</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Relating to the authority of the Texas Higher Education Coordinating Board to issue a certificate of authority or certificate of authorization regarding professional degrees.</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9/1/2021</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Restricts THCB's authority to grant HEIs authority to offers credits/degrees toward MD, DO, DDS, DVM, JD, and LLB professional degrees.</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7863572"/>
                  </a:ext>
                </a:extLst>
              </a:tr>
            </a:tbl>
          </a:graphicData>
        </a:graphic>
      </p:graphicFrame>
    </p:spTree>
    <p:extLst>
      <p:ext uri="{BB962C8B-B14F-4D97-AF65-F5344CB8AC3E}">
        <p14:creationId xmlns:p14="http://schemas.microsoft.com/office/powerpoint/2010/main" val="17868307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B6C9846-B5AB-4E52-988D-F7E5865C9E4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F3D7E8E-8467-4198-87E0-ADC1B60467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399F85BF-36D0-4946-AAE8-69B89D44E6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Content Placeholder 3">
            <a:extLst>
              <a:ext uri="{FF2B5EF4-FFF2-40B4-BE49-F238E27FC236}">
                <a16:creationId xmlns:a16="http://schemas.microsoft.com/office/drawing/2014/main" id="{4A800D81-68A6-4576-8DDE-AB5889FA0ECB}"/>
              </a:ext>
            </a:extLst>
          </p:cNvPr>
          <p:cNvGraphicFramePr>
            <a:graphicFrameLocks noGrp="1"/>
          </p:cNvGraphicFramePr>
          <p:nvPr>
            <p:ph idx="1"/>
            <p:extLst>
              <p:ext uri="{D42A27DB-BD31-4B8C-83A1-F6EECF244321}">
                <p14:modId xmlns:p14="http://schemas.microsoft.com/office/powerpoint/2010/main" val="3189421065"/>
              </p:ext>
            </p:extLst>
          </p:nvPr>
        </p:nvGraphicFramePr>
        <p:xfrm>
          <a:off x="207390" y="169682"/>
          <a:ext cx="11811786" cy="4299924"/>
        </p:xfrm>
        <a:graphic>
          <a:graphicData uri="http://schemas.openxmlformats.org/drawingml/2006/table">
            <a:tbl>
              <a:tblPr firstRow="1" firstCol="1" bandRow="1"/>
              <a:tblGrid>
                <a:gridCol w="789448">
                  <a:extLst>
                    <a:ext uri="{9D8B030D-6E8A-4147-A177-3AD203B41FA5}">
                      <a16:colId xmlns:a16="http://schemas.microsoft.com/office/drawing/2014/main" val="1562951631"/>
                    </a:ext>
                  </a:extLst>
                </a:gridCol>
                <a:gridCol w="4872860">
                  <a:extLst>
                    <a:ext uri="{9D8B030D-6E8A-4147-A177-3AD203B41FA5}">
                      <a16:colId xmlns:a16="http://schemas.microsoft.com/office/drawing/2014/main" val="3058660340"/>
                    </a:ext>
                  </a:extLst>
                </a:gridCol>
                <a:gridCol w="1151950">
                  <a:extLst>
                    <a:ext uri="{9D8B030D-6E8A-4147-A177-3AD203B41FA5}">
                      <a16:colId xmlns:a16="http://schemas.microsoft.com/office/drawing/2014/main" val="1345232788"/>
                    </a:ext>
                  </a:extLst>
                </a:gridCol>
                <a:gridCol w="4997528">
                  <a:extLst>
                    <a:ext uri="{9D8B030D-6E8A-4147-A177-3AD203B41FA5}">
                      <a16:colId xmlns:a16="http://schemas.microsoft.com/office/drawing/2014/main" val="371360262"/>
                    </a:ext>
                  </a:extLst>
                </a:gridCol>
              </a:tblGrid>
              <a:tr h="489624">
                <a:tc>
                  <a:txBody>
                    <a:bodyPr/>
                    <a:lstStyle/>
                    <a:p>
                      <a:pPr marL="0" marR="0" algn="l" fontAlgn="t">
                        <a:lnSpc>
                          <a:spcPct val="107000"/>
                        </a:lnSpc>
                        <a:spcBef>
                          <a:spcPts val="0"/>
                        </a:spcBef>
                        <a:spcAft>
                          <a:spcPts val="0"/>
                        </a:spcAft>
                      </a:pPr>
                      <a:r>
                        <a:rPr lang="en-US" sz="1200" b="1" i="0" u="sng" strike="noStrike" dirty="0">
                          <a:effectLst/>
                          <a:latin typeface="Calibri" panose="020F0502020204030204" pitchFamily="34" charset="0"/>
                          <a:ea typeface="Calibri" panose="020F0502020204030204" pitchFamily="34" charset="0"/>
                          <a:cs typeface="Calibri" panose="020F0502020204030204" pitchFamily="34" charset="0"/>
                        </a:rPr>
                        <a:t>Bill</a:t>
                      </a:r>
                      <a:endParaRPr lang="en-US" sz="1900" b="0" i="0" u="none" strike="noStrike" dirty="0">
                        <a:effectLst/>
                        <a:latin typeface="Arial" panose="020B060402020202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sng" strike="noStrike" dirty="0" smtClean="0">
                          <a:effectLst/>
                          <a:latin typeface="Calibri" panose="020F0502020204030204" pitchFamily="34" charset="0"/>
                          <a:ea typeface="Calibri" panose="020F0502020204030204" pitchFamily="34" charset="0"/>
                          <a:cs typeface="Calibri" panose="020F0502020204030204" pitchFamily="34" charset="0"/>
                        </a:rPr>
                        <a:t>Subject</a:t>
                      </a:r>
                      <a:endParaRPr lang="en-US" sz="1200" b="1" i="0" u="sng" strike="noStrike" dirty="0">
                        <a:effectLst/>
                        <a:latin typeface="Calibri" panose="020F0502020204030204" pitchFamily="34" charset="0"/>
                        <a:ea typeface="Calibri" panose="020F0502020204030204" pitchFamily="34" charset="0"/>
                        <a:cs typeface="Calibri" panose="020F050202020403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sng" strike="noStrike">
                          <a:effectLst/>
                          <a:latin typeface="Calibri" panose="020F0502020204030204" pitchFamily="34" charset="0"/>
                          <a:ea typeface="Calibri" panose="020F0502020204030204" pitchFamily="34" charset="0"/>
                          <a:cs typeface="Calibri" panose="020F0502020204030204" pitchFamily="34" charset="0"/>
                        </a:rPr>
                        <a:t>Effective Date</a:t>
                      </a:r>
                      <a:endParaRPr lang="en-US" sz="1900" b="0" i="0" u="none" strike="noStrike">
                        <a:effectLst/>
                        <a:latin typeface="Arial" panose="020B060402020202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sng" strike="noStrike">
                          <a:effectLst/>
                          <a:latin typeface="Calibri" panose="020F0502020204030204" pitchFamily="34" charset="0"/>
                          <a:ea typeface="Calibri" panose="020F0502020204030204" pitchFamily="34" charset="0"/>
                          <a:cs typeface="Calibri" panose="020F0502020204030204" pitchFamily="34" charset="0"/>
                        </a:rPr>
                        <a:t>Notes</a:t>
                      </a:r>
                      <a:endParaRPr lang="en-US" sz="1900" b="0" i="0" u="none" strike="noStrike">
                        <a:effectLst/>
                        <a:latin typeface="Arial" panose="020B060402020202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9888996"/>
                  </a:ext>
                </a:extLst>
              </a:tr>
              <a:tr h="712294">
                <a:tc>
                  <a:txBody>
                    <a:bodyPr/>
                    <a:lstStyle/>
                    <a:p>
                      <a:pPr marL="0" marR="0" algn="l" fontAlgn="t">
                        <a:lnSpc>
                          <a:spcPct val="107000"/>
                        </a:lnSpc>
                        <a:spcBef>
                          <a:spcPts val="0"/>
                        </a:spcBef>
                        <a:spcAft>
                          <a:spcPts val="0"/>
                        </a:spcAft>
                      </a:pPr>
                      <a:r>
                        <a:rPr lang="en-US" sz="1200" b="0" i="0" u="none" strike="noStrike" dirty="0">
                          <a:effectLst/>
                          <a:latin typeface="+mn-lt"/>
                        </a:rPr>
                        <a:t>SB 1525</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Relating to the administration of the governor's university research initiative.</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none" strike="noStrike" dirty="0">
                          <a:solidFill>
                            <a:srgbClr val="FF0000"/>
                          </a:solidFill>
                          <a:effectLst/>
                          <a:latin typeface="+mn-lt"/>
                        </a:rPr>
                        <a:t>6/7/2021</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Expands criteria for "Distinguished researcher" designation to include "highly prestigious national academic recognition"</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1234355"/>
                  </a:ext>
                </a:extLst>
              </a:tr>
              <a:tr h="712290">
                <a:tc>
                  <a:txBody>
                    <a:bodyPr/>
                    <a:lstStyle/>
                    <a:p>
                      <a:pPr marL="0" marR="0" algn="l" fontAlgn="t">
                        <a:lnSpc>
                          <a:spcPct val="107000"/>
                        </a:lnSpc>
                        <a:spcBef>
                          <a:spcPts val="0"/>
                        </a:spcBef>
                        <a:spcAft>
                          <a:spcPts val="0"/>
                        </a:spcAft>
                      </a:pPr>
                      <a:r>
                        <a:rPr lang="en-US" sz="1200" b="0" i="0" u="none" strike="noStrike" dirty="0">
                          <a:effectLst/>
                          <a:latin typeface="+mn-lt"/>
                        </a:rPr>
                        <a:t>SB 1531</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Relating to formula funding for excess undergraduate credit hours at public institutions of higher education and to the tuition rate that may be charged for those credit hours.</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ea typeface="Calibri" panose="020F0502020204030204" pitchFamily="34" charset="0"/>
                          <a:cs typeface="Calibri" panose="020F0502020204030204" pitchFamily="34" charset="0"/>
                        </a:rPr>
                        <a:t>9/1/2021</a:t>
                      </a:r>
                    </a:p>
                    <a:p>
                      <a:pPr marL="0" marR="0" algn="l" fontAlgn="t">
                        <a:lnSpc>
                          <a:spcPct val="107000"/>
                        </a:lnSpc>
                        <a:spcBef>
                          <a:spcPts val="0"/>
                        </a:spcBef>
                        <a:spcAft>
                          <a:spcPts val="0"/>
                        </a:spcAft>
                      </a:pPr>
                      <a:endParaRPr lang="en-US" sz="1200" b="0" i="0" u="none" strike="noStrike" dirty="0">
                        <a:effectLst/>
                        <a:latin typeface="+mn-lt"/>
                        <a:ea typeface="Calibri" panose="020F0502020204030204" pitchFamily="34" charset="0"/>
                        <a:cs typeface="Calibri" panose="020F0502020204030204" pitchFamily="34" charset="0"/>
                      </a:endParaRP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Expands excessive hours legislation to end funding for students who are 15 hours or more in excess of the minimum required for an associate degree program. Starts with Fall 2023 enrollees.</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7512988"/>
                  </a:ext>
                </a:extLst>
              </a:tr>
              <a:tr h="791657">
                <a:tc>
                  <a:txBody>
                    <a:bodyPr/>
                    <a:lstStyle/>
                    <a:p>
                      <a:pPr marL="0" marR="0" algn="l" fontAlgn="t">
                        <a:lnSpc>
                          <a:spcPct val="107000"/>
                        </a:lnSpc>
                        <a:spcBef>
                          <a:spcPts val="0"/>
                        </a:spcBef>
                        <a:spcAft>
                          <a:spcPts val="0"/>
                        </a:spcAft>
                      </a:pPr>
                      <a:r>
                        <a:rPr lang="en-US" sz="1200" b="0" i="0" u="none" strike="noStrike" dirty="0">
                          <a:effectLst/>
                          <a:latin typeface="+mn-lt"/>
                        </a:rPr>
                        <a:t>SB 1780</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Relating to the establishment of the Texas Epidemic Public Health Institute.</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9/1/2021</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New institute based at UT Health Houston</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2705102"/>
                  </a:ext>
                </a:extLst>
              </a:tr>
              <a:tr h="801266">
                <a:tc>
                  <a:txBody>
                    <a:bodyPr/>
                    <a:lstStyle/>
                    <a:p>
                      <a:pPr marL="0" marR="0" algn="l" fontAlgn="t">
                        <a:lnSpc>
                          <a:spcPct val="107000"/>
                        </a:lnSpc>
                        <a:spcBef>
                          <a:spcPts val="0"/>
                        </a:spcBef>
                        <a:spcAft>
                          <a:spcPts val="0"/>
                        </a:spcAft>
                      </a:pPr>
                      <a:r>
                        <a:rPr lang="en-US" sz="1200" b="0" i="0" u="none" strike="noStrike" dirty="0">
                          <a:effectLst/>
                          <a:latin typeface="+mn-lt"/>
                        </a:rPr>
                        <a:t>SB 1860</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Relating to creating an electronic application system for state student financial assistance.</a:t>
                      </a:r>
                    </a:p>
                    <a:p>
                      <a:pPr marL="0" marR="0" algn="l" fontAlgn="t">
                        <a:lnSpc>
                          <a:spcPct val="107000"/>
                        </a:lnSpc>
                        <a:spcBef>
                          <a:spcPts val="0"/>
                        </a:spcBef>
                        <a:spcAft>
                          <a:spcPts val="0"/>
                        </a:spcAft>
                      </a:pPr>
                      <a:endParaRPr lang="en-US" sz="1200" b="0" i="0" u="none" strike="noStrike" dirty="0">
                        <a:effectLst/>
                        <a:latin typeface="+mn-lt"/>
                      </a:endParaRP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9/1/2021</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Adds a year to the existing timeline from the 86th legislature; 2023-24</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0438535"/>
                  </a:ext>
                </a:extLst>
              </a:tr>
              <a:tr h="723059">
                <a:tc>
                  <a:txBody>
                    <a:bodyPr/>
                    <a:lstStyle/>
                    <a:p>
                      <a:pPr marL="0" marR="0" algn="l" fontAlgn="t">
                        <a:lnSpc>
                          <a:spcPct val="107000"/>
                        </a:lnSpc>
                        <a:spcBef>
                          <a:spcPts val="0"/>
                        </a:spcBef>
                        <a:spcAft>
                          <a:spcPts val="0"/>
                        </a:spcAft>
                      </a:pPr>
                      <a:r>
                        <a:rPr lang="en-US" sz="1200" b="0" i="0" u="none" strike="noStrike" dirty="0">
                          <a:effectLst/>
                          <a:latin typeface="+mn-lt"/>
                        </a:rPr>
                        <a:t>SB 1888</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Relating to the establishment of certain programs to facilitate early high school graduation and enrollment at public institutions of higher education and to the repeal of the Early High School Graduation Scholarship program.</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none" strike="noStrike" dirty="0">
                          <a:solidFill>
                            <a:srgbClr val="FF0000"/>
                          </a:solidFill>
                          <a:effectLst/>
                          <a:latin typeface="+mn-lt"/>
                        </a:rPr>
                        <a:t>6/18/2021</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Allows TX resident students who demonstrate early readiness for college to graduate from a Texas public high school early and to receive a scholarship at an eligible Texas institution during the first full academic year following the student's early high school graduation.</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7863572"/>
                  </a:ext>
                </a:extLst>
              </a:tr>
            </a:tbl>
          </a:graphicData>
        </a:graphic>
      </p:graphicFrame>
    </p:spTree>
    <p:extLst>
      <p:ext uri="{BB962C8B-B14F-4D97-AF65-F5344CB8AC3E}">
        <p14:creationId xmlns:p14="http://schemas.microsoft.com/office/powerpoint/2010/main" val="3830160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2018/19 TACRAO Legislative Issues Committee</a:t>
            </a:r>
          </a:p>
        </p:txBody>
      </p:sp>
      <p:sp>
        <p:nvSpPr>
          <p:cNvPr id="3" name="Content Placeholder 2"/>
          <p:cNvSpPr>
            <a:spLocks noGrp="1"/>
          </p:cNvSpPr>
          <p:nvPr>
            <p:ph idx="1"/>
          </p:nvPr>
        </p:nvSpPr>
        <p:spPr>
          <a:xfrm>
            <a:off x="1097280" y="1845734"/>
            <a:ext cx="10058400" cy="3103338"/>
          </a:xfrm>
        </p:spPr>
        <p:txBody>
          <a:bodyPr>
            <a:normAutofit lnSpcReduction="10000"/>
          </a:bodyPr>
          <a:lstStyle/>
          <a:p>
            <a:pPr>
              <a:buFont typeface="Wingdings" panose="05000000000000000000" pitchFamily="2" charset="2"/>
              <a:buChar char="§"/>
            </a:pPr>
            <a:r>
              <a:rPr lang="en-US" dirty="0" smtClean="0">
                <a:solidFill>
                  <a:schemeClr val="tx1"/>
                </a:solidFill>
              </a:rPr>
              <a:t>Sam Carrell, Chair, The University of Texas at Tyler</a:t>
            </a:r>
          </a:p>
          <a:p>
            <a:pPr>
              <a:buFont typeface="Wingdings" panose="05000000000000000000" pitchFamily="2" charset="2"/>
              <a:buChar char="§"/>
            </a:pPr>
            <a:r>
              <a:rPr lang="en-US" dirty="0" smtClean="0">
                <a:solidFill>
                  <a:schemeClr val="tx1"/>
                </a:solidFill>
              </a:rPr>
              <a:t>Jodie Rexroat, Chair-Elect, Southern Methodist University</a:t>
            </a:r>
          </a:p>
          <a:p>
            <a:pPr>
              <a:buFont typeface="Wingdings" panose="05000000000000000000" pitchFamily="2" charset="2"/>
              <a:buChar char="§"/>
            </a:pPr>
            <a:r>
              <a:rPr lang="en-US" dirty="0" smtClean="0">
                <a:solidFill>
                  <a:schemeClr val="tx1"/>
                </a:solidFill>
              </a:rPr>
              <a:t>Robert Jenkins, UT Health Science Center at Houston</a:t>
            </a:r>
          </a:p>
          <a:p>
            <a:pPr>
              <a:buFont typeface="Wingdings" panose="05000000000000000000" pitchFamily="2" charset="2"/>
              <a:buChar char="§"/>
            </a:pPr>
            <a:r>
              <a:rPr lang="en-US" dirty="0" smtClean="0">
                <a:solidFill>
                  <a:schemeClr val="tx1"/>
                </a:solidFill>
              </a:rPr>
              <a:t>Chris Johnson, TSTC – West Texas</a:t>
            </a:r>
          </a:p>
          <a:p>
            <a:pPr>
              <a:buFont typeface="Wingdings" panose="05000000000000000000" pitchFamily="2" charset="2"/>
              <a:buChar char="§"/>
            </a:pPr>
            <a:r>
              <a:rPr lang="en-US" dirty="0" smtClean="0">
                <a:solidFill>
                  <a:schemeClr val="tx1"/>
                </a:solidFill>
              </a:rPr>
              <a:t>Chris Reed, Texas A&amp;M University</a:t>
            </a:r>
          </a:p>
          <a:p>
            <a:pPr>
              <a:buFont typeface="Wingdings" panose="05000000000000000000" pitchFamily="2" charset="2"/>
              <a:buChar char="§"/>
            </a:pPr>
            <a:r>
              <a:rPr lang="en-US" dirty="0" err="1" smtClean="0">
                <a:solidFill>
                  <a:schemeClr val="tx1"/>
                </a:solidFill>
              </a:rPr>
              <a:t>Jennielle</a:t>
            </a:r>
            <a:r>
              <a:rPr lang="en-US" dirty="0" smtClean="0">
                <a:solidFill>
                  <a:schemeClr val="tx1"/>
                </a:solidFill>
              </a:rPr>
              <a:t> </a:t>
            </a:r>
            <a:r>
              <a:rPr lang="en-US" dirty="0" err="1" smtClean="0">
                <a:solidFill>
                  <a:schemeClr val="tx1"/>
                </a:solidFill>
              </a:rPr>
              <a:t>Strother</a:t>
            </a:r>
            <a:r>
              <a:rPr lang="en-US" dirty="0" smtClean="0">
                <a:solidFill>
                  <a:schemeClr val="tx1"/>
                </a:solidFill>
              </a:rPr>
              <a:t>, Concordia University - Texas</a:t>
            </a:r>
          </a:p>
          <a:p>
            <a:pPr>
              <a:buFont typeface="Wingdings" panose="05000000000000000000" pitchFamily="2" charset="2"/>
              <a:buChar char="§"/>
            </a:pPr>
            <a:r>
              <a:rPr lang="en-US" dirty="0" smtClean="0">
                <a:solidFill>
                  <a:schemeClr val="tx1"/>
                </a:solidFill>
              </a:rPr>
              <a:t>Sarina Willis, Prairie </a:t>
            </a:r>
            <a:r>
              <a:rPr lang="en-US" dirty="0">
                <a:solidFill>
                  <a:schemeClr val="tx1"/>
                </a:solidFill>
              </a:rPr>
              <a:t>V</a:t>
            </a:r>
            <a:r>
              <a:rPr lang="en-US" dirty="0" smtClean="0">
                <a:solidFill>
                  <a:schemeClr val="tx1"/>
                </a:solidFill>
              </a:rPr>
              <a:t>iew A&amp;M University</a:t>
            </a:r>
          </a:p>
          <a:p>
            <a:pPr>
              <a:buFont typeface="Wingdings" panose="05000000000000000000" pitchFamily="2" charset="2"/>
              <a:buChar char="§"/>
            </a:pPr>
            <a:endParaRPr lang="en-US" dirty="0">
              <a:solidFill>
                <a:schemeClr val="tx1"/>
              </a:solidFill>
            </a:endParaRPr>
          </a:p>
          <a:p>
            <a:endParaRPr lang="en-US" dirty="0"/>
          </a:p>
          <a:p>
            <a:endParaRPr lang="en-US" dirty="0"/>
          </a:p>
        </p:txBody>
      </p:sp>
    </p:spTree>
    <p:extLst>
      <p:ext uri="{BB962C8B-B14F-4D97-AF65-F5344CB8AC3E}">
        <p14:creationId xmlns:p14="http://schemas.microsoft.com/office/powerpoint/2010/main" val="8809270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374" y="157130"/>
            <a:ext cx="10058400" cy="1450757"/>
          </a:xfrm>
        </p:spPr>
        <p:txBody>
          <a:bodyPr/>
          <a:lstStyle/>
          <a:p>
            <a:r>
              <a:rPr lang="en-US" dirty="0"/>
              <a:t>Resources</a:t>
            </a:r>
          </a:p>
        </p:txBody>
      </p:sp>
      <p:sp>
        <p:nvSpPr>
          <p:cNvPr id="4" name="Rectangle 3"/>
          <p:cNvSpPr/>
          <p:nvPr/>
        </p:nvSpPr>
        <p:spPr>
          <a:xfrm>
            <a:off x="1017508" y="1751222"/>
            <a:ext cx="9822426" cy="1938992"/>
          </a:xfrm>
          <a:prstGeom prst="rect">
            <a:avLst/>
          </a:prstGeom>
        </p:spPr>
        <p:txBody>
          <a:bodyPr wrap="square">
            <a:spAutoFit/>
          </a:bodyPr>
          <a:lstStyle/>
          <a:p>
            <a:pPr marL="457200" indent="-457200">
              <a:buFont typeface="Wingdings" panose="05000000000000000000" pitchFamily="2" charset="2"/>
              <a:buChar char="v"/>
            </a:pPr>
            <a:r>
              <a:rPr lang="en-US" sz="2400" u="sng" dirty="0"/>
              <a:t>https://Comptroller.texas.gov</a:t>
            </a:r>
          </a:p>
          <a:p>
            <a:pPr marL="457200" indent="-457200">
              <a:buFont typeface="Wingdings" panose="05000000000000000000" pitchFamily="2" charset="2"/>
              <a:buChar char="v"/>
            </a:pPr>
            <a:r>
              <a:rPr lang="en-US" sz="2400" u="sng" dirty="0">
                <a:hlinkClick r:id="rId3"/>
              </a:rPr>
              <a:t>https://</a:t>
            </a:r>
            <a:r>
              <a:rPr lang="en-US" sz="2400" u="sng" dirty="0" smtClean="0">
                <a:hlinkClick r:id="rId3"/>
              </a:rPr>
              <a:t>Capitol.texas.gov</a:t>
            </a:r>
            <a:endParaRPr lang="en-US" sz="2400" u="sng" dirty="0" smtClean="0"/>
          </a:p>
          <a:p>
            <a:pPr marL="457200" indent="-457200">
              <a:buFont typeface="Wingdings" panose="05000000000000000000" pitchFamily="2" charset="2"/>
              <a:buChar char="v"/>
            </a:pPr>
            <a:r>
              <a:rPr lang="en-US" sz="2400" u="sng" dirty="0">
                <a:hlinkClick r:id="rId4"/>
              </a:rPr>
              <a:t>https://</a:t>
            </a:r>
            <a:r>
              <a:rPr lang="en-US" sz="2400" u="sng" dirty="0" smtClean="0">
                <a:hlinkClick r:id="rId4"/>
              </a:rPr>
              <a:t>www.lbb.state.tx.us/Documents/Appropriations_Bills/87/conference_bills/Summary_CCR_SB1.pdf</a:t>
            </a:r>
            <a:endParaRPr lang="en-US" sz="2400" u="sng" dirty="0" smtClean="0"/>
          </a:p>
          <a:p>
            <a:pPr marL="457200" indent="-457200">
              <a:buFont typeface="Wingdings" panose="05000000000000000000" pitchFamily="2" charset="2"/>
              <a:buChar char="v"/>
            </a:pPr>
            <a:endParaRPr lang="en-US" sz="2400" u="sng" dirty="0"/>
          </a:p>
        </p:txBody>
      </p:sp>
    </p:spTree>
    <p:extLst>
      <p:ext uri="{BB962C8B-B14F-4D97-AF65-F5344CB8AC3E}">
        <p14:creationId xmlns:p14="http://schemas.microsoft.com/office/powerpoint/2010/main" val="3362727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2022-23 State Budget</a:t>
            </a:r>
          </a:p>
        </p:txBody>
      </p:sp>
      <p:sp>
        <p:nvSpPr>
          <p:cNvPr id="3" name="Content Placeholder 2"/>
          <p:cNvSpPr>
            <a:spLocks noGrp="1"/>
          </p:cNvSpPr>
          <p:nvPr>
            <p:ph idx="1"/>
          </p:nvPr>
        </p:nvSpPr>
        <p:spPr>
          <a:xfrm>
            <a:off x="1097280" y="1737360"/>
            <a:ext cx="10058400" cy="3423195"/>
          </a:xfrm>
        </p:spPr>
        <p:txBody>
          <a:bodyPr>
            <a:normAutofit lnSpcReduction="10000"/>
          </a:bodyPr>
          <a:lstStyle/>
          <a:p>
            <a:pPr>
              <a:buFont typeface="Wingdings" panose="05000000000000000000" pitchFamily="2" charset="2"/>
              <a:buChar char="v"/>
            </a:pPr>
            <a:r>
              <a:rPr lang="en-US" sz="2800" dirty="0"/>
              <a:t>$248.5 billion state budget </a:t>
            </a:r>
          </a:p>
          <a:p>
            <a:pPr lvl="2">
              <a:buFont typeface="Wingdings" panose="05000000000000000000" pitchFamily="2" charset="2"/>
              <a:buChar char="Ø"/>
            </a:pPr>
            <a:r>
              <a:rPr lang="en-US" sz="2200" dirty="0"/>
              <a:t>5.2% decrease from FY 2020-21</a:t>
            </a:r>
          </a:p>
          <a:p>
            <a:pPr>
              <a:buFont typeface="Wingdings" panose="05000000000000000000" pitchFamily="2" charset="2"/>
              <a:buChar char="v"/>
            </a:pPr>
            <a:r>
              <a:rPr lang="en-US" sz="2800" dirty="0"/>
              <a:t>Approximately $8.6 billion, a $486 million increase, in HE funding</a:t>
            </a:r>
          </a:p>
          <a:p>
            <a:pPr lvl="2">
              <a:buFont typeface="Wingdings" panose="05000000000000000000" pitchFamily="2" charset="2"/>
              <a:buChar char="Ø"/>
            </a:pPr>
            <a:r>
              <a:rPr lang="en-US" sz="2200" dirty="0"/>
              <a:t>5.9% increase over FY 2020-21, 19.4% over FY 2018-19</a:t>
            </a:r>
            <a:endParaRPr lang="en-US" sz="2400" dirty="0"/>
          </a:p>
          <a:p>
            <a:pPr>
              <a:buFont typeface="Wingdings" panose="05000000000000000000" pitchFamily="2" charset="2"/>
              <a:buChar char="v"/>
            </a:pPr>
            <a:r>
              <a:rPr lang="en-US" sz="2800" dirty="0"/>
              <a:t>Stayed within the constitutional limits of increasing the budget</a:t>
            </a:r>
          </a:p>
          <a:p>
            <a:pPr>
              <a:buFont typeface="Wingdings" panose="05000000000000000000" pitchFamily="2" charset="2"/>
              <a:buChar char="v"/>
            </a:pPr>
            <a:r>
              <a:rPr lang="en-US" sz="2800" dirty="0"/>
              <a:t>Rainy day fund balance of ~$10 billion not tapped by SB 1</a:t>
            </a:r>
          </a:p>
          <a:p>
            <a:pPr>
              <a:buFont typeface="Wingdings" panose="05000000000000000000" pitchFamily="2" charset="2"/>
              <a:buChar char="v"/>
            </a:pPr>
            <a:r>
              <a:rPr lang="en-US" sz="2800" dirty="0"/>
              <a:t>Major line item veto to Article X – The Legislature</a:t>
            </a:r>
          </a:p>
        </p:txBody>
      </p:sp>
      <p:sp>
        <p:nvSpPr>
          <p:cNvPr id="4" name="TextBox 3"/>
          <p:cNvSpPr txBox="1"/>
          <p:nvPr/>
        </p:nvSpPr>
        <p:spPr>
          <a:xfrm>
            <a:off x="979293" y="5160555"/>
            <a:ext cx="10058400" cy="646331"/>
          </a:xfrm>
          <a:prstGeom prst="rect">
            <a:avLst/>
          </a:prstGeom>
          <a:noFill/>
        </p:spPr>
        <p:txBody>
          <a:bodyPr wrap="square" rtlCol="0">
            <a:spAutoFit/>
          </a:bodyPr>
          <a:lstStyle/>
          <a:p>
            <a:r>
              <a:rPr lang="en-US" dirty="0"/>
              <a:t>Source: https://www.lbb.state.tx.us/Documents/Appropriations_Bills/87/conference_bills/Summary_CCR_SB1.pdf</a:t>
            </a:r>
          </a:p>
        </p:txBody>
      </p:sp>
    </p:spTree>
    <p:extLst>
      <p:ext uri="{BB962C8B-B14F-4D97-AF65-F5344CB8AC3E}">
        <p14:creationId xmlns:p14="http://schemas.microsoft.com/office/powerpoint/2010/main" val="1363713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92503"/>
            <a:ext cx="10058400" cy="1450757"/>
          </a:xfrm>
        </p:spPr>
        <p:txBody>
          <a:bodyPr/>
          <a:lstStyle/>
          <a:p>
            <a:r>
              <a:rPr lang="en-US" dirty="0"/>
              <a:t>87</a:t>
            </a:r>
            <a:r>
              <a:rPr lang="en-US" baseline="30000" dirty="0"/>
              <a:t>th</a:t>
            </a:r>
            <a:r>
              <a:rPr lang="en-US" dirty="0"/>
              <a:t> Legislative Special Sessions</a:t>
            </a:r>
          </a:p>
        </p:txBody>
      </p:sp>
      <p:sp>
        <p:nvSpPr>
          <p:cNvPr id="3" name="Content Placeholder 2"/>
          <p:cNvSpPr>
            <a:spLocks noGrp="1"/>
          </p:cNvSpPr>
          <p:nvPr>
            <p:ph idx="1"/>
          </p:nvPr>
        </p:nvSpPr>
        <p:spPr>
          <a:xfrm>
            <a:off x="1097280" y="1743259"/>
            <a:ext cx="10058400" cy="4043765"/>
          </a:xfrm>
        </p:spPr>
        <p:txBody>
          <a:bodyPr>
            <a:normAutofit/>
          </a:bodyPr>
          <a:lstStyle/>
          <a:p>
            <a:pPr>
              <a:buFont typeface="Wingdings" panose="05000000000000000000" pitchFamily="2" charset="2"/>
              <a:buChar char="v"/>
            </a:pPr>
            <a:r>
              <a:rPr lang="en-US" sz="2800" dirty="0"/>
              <a:t>First special session beginning July 8</a:t>
            </a:r>
            <a:r>
              <a:rPr lang="en-US" sz="2800" baseline="30000" dirty="0"/>
              <a:t>th</a:t>
            </a:r>
            <a:r>
              <a:rPr lang="en-US" sz="2800" dirty="0"/>
              <a:t>, with a maximum run time of 30 days, includes 15 higher ed bills</a:t>
            </a:r>
            <a:r>
              <a:rPr lang="en-US" sz="2800" dirty="0" smtClean="0"/>
              <a:t>.</a:t>
            </a:r>
          </a:p>
          <a:p>
            <a:pPr lvl="1">
              <a:buFont typeface="Wingdings" panose="05000000000000000000" pitchFamily="2" charset="2"/>
              <a:buChar char="Ø"/>
            </a:pPr>
            <a:r>
              <a:rPr lang="en-US" sz="2600" dirty="0" smtClean="0"/>
              <a:t>Session is not focused on higher education</a:t>
            </a:r>
          </a:p>
          <a:p>
            <a:pPr lvl="1">
              <a:buFont typeface="Wingdings" panose="05000000000000000000" pitchFamily="2" charset="2"/>
              <a:buChar char="Ø"/>
            </a:pPr>
            <a:r>
              <a:rPr lang="en-US" sz="2600" dirty="0" smtClean="0"/>
              <a:t>Voting and athletics-related bills appear most likely to gain traction</a:t>
            </a:r>
          </a:p>
          <a:p>
            <a:pPr>
              <a:buFont typeface="Wingdings" panose="05000000000000000000" pitchFamily="2" charset="2"/>
              <a:buChar char="v"/>
            </a:pPr>
            <a:endParaRPr lang="en-US" sz="2800" dirty="0"/>
          </a:p>
          <a:p>
            <a:pPr>
              <a:buFont typeface="Wingdings" panose="05000000000000000000" pitchFamily="2" charset="2"/>
              <a:buChar char="v"/>
            </a:pPr>
            <a:r>
              <a:rPr lang="en-US" sz="2800" dirty="0" smtClean="0"/>
              <a:t>An </a:t>
            </a:r>
            <a:r>
              <a:rPr lang="en-US" sz="2800" dirty="0"/>
              <a:t>additional Special Session is anticipated for redistricting and allocation of Federal COVID funds in the fall</a:t>
            </a:r>
          </a:p>
        </p:txBody>
      </p:sp>
    </p:spTree>
    <p:extLst>
      <p:ext uri="{BB962C8B-B14F-4D97-AF65-F5344CB8AC3E}">
        <p14:creationId xmlns:p14="http://schemas.microsoft.com/office/powerpoint/2010/main" val="941348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B6C9846-B5AB-4E52-988D-F7E5865C9E4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F3D7E8E-8467-4198-87E0-ADC1B60467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399F85BF-36D0-4946-AAE8-69B89D44E6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Content Placeholder 3">
            <a:extLst>
              <a:ext uri="{FF2B5EF4-FFF2-40B4-BE49-F238E27FC236}">
                <a16:creationId xmlns:a16="http://schemas.microsoft.com/office/drawing/2014/main" id="{4A800D81-68A6-4576-8DDE-AB5889FA0ECB}"/>
              </a:ext>
            </a:extLst>
          </p:cNvPr>
          <p:cNvGraphicFramePr>
            <a:graphicFrameLocks noGrp="1"/>
          </p:cNvGraphicFramePr>
          <p:nvPr>
            <p:ph idx="1"/>
            <p:extLst>
              <p:ext uri="{D42A27DB-BD31-4B8C-83A1-F6EECF244321}">
                <p14:modId xmlns:p14="http://schemas.microsoft.com/office/powerpoint/2010/main" val="2141837342"/>
              </p:ext>
            </p:extLst>
          </p:nvPr>
        </p:nvGraphicFramePr>
        <p:xfrm>
          <a:off x="207390" y="169682"/>
          <a:ext cx="11402018" cy="4311825"/>
        </p:xfrm>
        <a:graphic>
          <a:graphicData uri="http://schemas.openxmlformats.org/drawingml/2006/table">
            <a:tbl>
              <a:tblPr firstRow="1" firstCol="1" bandRow="1"/>
              <a:tblGrid>
                <a:gridCol w="789448">
                  <a:extLst>
                    <a:ext uri="{9D8B030D-6E8A-4147-A177-3AD203B41FA5}">
                      <a16:colId xmlns:a16="http://schemas.microsoft.com/office/drawing/2014/main" val="1562951631"/>
                    </a:ext>
                  </a:extLst>
                </a:gridCol>
                <a:gridCol w="4872860">
                  <a:extLst>
                    <a:ext uri="{9D8B030D-6E8A-4147-A177-3AD203B41FA5}">
                      <a16:colId xmlns:a16="http://schemas.microsoft.com/office/drawing/2014/main" val="3058660340"/>
                    </a:ext>
                  </a:extLst>
                </a:gridCol>
                <a:gridCol w="5739710">
                  <a:extLst>
                    <a:ext uri="{9D8B030D-6E8A-4147-A177-3AD203B41FA5}">
                      <a16:colId xmlns:a16="http://schemas.microsoft.com/office/drawing/2014/main" val="371360262"/>
                    </a:ext>
                  </a:extLst>
                </a:gridCol>
              </a:tblGrid>
              <a:tr h="489624">
                <a:tc>
                  <a:txBody>
                    <a:bodyPr/>
                    <a:lstStyle/>
                    <a:p>
                      <a:pPr marL="0" marR="0" algn="l" fontAlgn="t">
                        <a:lnSpc>
                          <a:spcPct val="107000"/>
                        </a:lnSpc>
                        <a:spcBef>
                          <a:spcPts val="0"/>
                        </a:spcBef>
                        <a:spcAft>
                          <a:spcPts val="0"/>
                        </a:spcAft>
                      </a:pPr>
                      <a:r>
                        <a:rPr lang="en-US" sz="1200" b="1" i="0" u="sng" strike="noStrike" dirty="0">
                          <a:effectLst/>
                          <a:latin typeface="Calibri" panose="020F0502020204030204" pitchFamily="34" charset="0"/>
                          <a:ea typeface="Calibri" panose="020F0502020204030204" pitchFamily="34" charset="0"/>
                          <a:cs typeface="Calibri" panose="020F0502020204030204" pitchFamily="34" charset="0"/>
                        </a:rPr>
                        <a:t>Bill</a:t>
                      </a:r>
                      <a:endParaRPr lang="en-US" sz="1900" b="0" i="0" u="none" strike="noStrike" dirty="0">
                        <a:effectLst/>
                        <a:latin typeface="Arial" panose="020B060402020202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sng" strike="noStrike" dirty="0" smtClean="0">
                          <a:effectLst/>
                          <a:latin typeface="Calibri" panose="020F0502020204030204" pitchFamily="34" charset="0"/>
                          <a:ea typeface="Calibri" panose="020F0502020204030204" pitchFamily="34" charset="0"/>
                          <a:cs typeface="Calibri" panose="020F0502020204030204" pitchFamily="34" charset="0"/>
                        </a:rPr>
                        <a:t>Subject</a:t>
                      </a:r>
                      <a:endParaRPr lang="en-US" sz="1200" b="1" i="0" u="sng" strike="noStrike" dirty="0">
                        <a:effectLst/>
                        <a:latin typeface="Calibri" panose="020F0502020204030204" pitchFamily="34" charset="0"/>
                        <a:ea typeface="Calibri" panose="020F0502020204030204" pitchFamily="34" charset="0"/>
                        <a:cs typeface="Calibri" panose="020F050202020403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sng" strike="noStrike" dirty="0">
                          <a:effectLst/>
                          <a:latin typeface="Calibri" panose="020F0502020204030204" pitchFamily="34" charset="0"/>
                          <a:ea typeface="Calibri" panose="020F0502020204030204" pitchFamily="34" charset="0"/>
                          <a:cs typeface="Calibri" panose="020F0502020204030204" pitchFamily="34" charset="0"/>
                        </a:rPr>
                        <a:t>Notes</a:t>
                      </a:r>
                      <a:endParaRPr lang="en-US" sz="1900" b="0" i="0" u="none" strike="noStrike" dirty="0">
                        <a:effectLst/>
                        <a:latin typeface="Arial" panose="020B060402020202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9888996"/>
                  </a:ext>
                </a:extLst>
              </a:tr>
              <a:tr h="712294">
                <a:tc>
                  <a:txBody>
                    <a:bodyPr/>
                    <a:lstStyle/>
                    <a:p>
                      <a:pPr marL="0" marR="0" algn="l" fontAlgn="t">
                        <a:lnSpc>
                          <a:spcPct val="107000"/>
                        </a:lnSpc>
                        <a:spcBef>
                          <a:spcPts val="0"/>
                        </a:spcBef>
                        <a:spcAft>
                          <a:spcPts val="0"/>
                        </a:spcAft>
                      </a:pPr>
                      <a:r>
                        <a:rPr lang="en-US" sz="1200" b="0" i="0" u="none" strike="noStrike" dirty="0" smtClean="0">
                          <a:effectLst/>
                          <a:latin typeface="+mn-lt"/>
                        </a:rPr>
                        <a:t>HB 35</a:t>
                      </a:r>
                      <a:endParaRPr lang="en-US" sz="1200" b="0" i="0" u="none" strike="noStrike" dirty="0">
                        <a:effectLst/>
                        <a:latin typeface="+mn-lt"/>
                      </a:endParaRP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smtClean="0">
                          <a:effectLst/>
                          <a:latin typeface="+mn-lt"/>
                        </a:rPr>
                        <a:t>Relating to a single common course numbering system for and the transfer of course credit among public institutions of higher education in this state.</a:t>
                      </a: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smtClean="0">
                          <a:effectLst/>
                          <a:latin typeface="+mn-lt"/>
                        </a:rPr>
                        <a:t>Requires THECB to, by 6/1/2022, establish a single course numbering system, including courses beyond 1000/2000-level. Once established, institutions must phase in the new system and be in compliance by the 202-27 academic year. Annual certification of compliance will be required. </a:t>
                      </a: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1234355"/>
                  </a:ext>
                </a:extLst>
              </a:tr>
              <a:tr h="712290">
                <a:tc>
                  <a:txBody>
                    <a:bodyPr/>
                    <a:lstStyle/>
                    <a:p>
                      <a:pPr marL="0" marR="0" algn="l" fontAlgn="t">
                        <a:lnSpc>
                          <a:spcPct val="107000"/>
                        </a:lnSpc>
                        <a:spcBef>
                          <a:spcPts val="0"/>
                        </a:spcBef>
                        <a:spcAft>
                          <a:spcPts val="0"/>
                        </a:spcAft>
                      </a:pPr>
                      <a:r>
                        <a:rPr lang="en-US" sz="1200" b="0" i="0" u="none" strike="noStrike" dirty="0" smtClean="0">
                          <a:effectLst/>
                          <a:latin typeface="+mn-lt"/>
                        </a:rPr>
                        <a:t>HB 213</a:t>
                      </a:r>
                      <a:endParaRPr lang="en-US" sz="1200" b="0" i="0" u="none" strike="noStrike" dirty="0">
                        <a:effectLst/>
                        <a:latin typeface="+mn-lt"/>
                      </a:endParaRP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smtClean="0">
                          <a:effectLst/>
                          <a:latin typeface="+mn-lt"/>
                        </a:rPr>
                        <a:t>Relating to the establishment of a public law school in the Rio Grande Valley.</a:t>
                      </a: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smtClean="0">
                          <a:effectLst/>
                          <a:latin typeface="+mn-lt"/>
                        </a:rPr>
                        <a:t>Allows for a new law school</a:t>
                      </a: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7512988"/>
                  </a:ext>
                </a:extLst>
              </a:tr>
              <a:tr h="791657">
                <a:tc>
                  <a:txBody>
                    <a:bodyPr/>
                    <a:lstStyle/>
                    <a:p>
                      <a:pPr marL="0" marR="0" algn="l" fontAlgn="t">
                        <a:lnSpc>
                          <a:spcPct val="107000"/>
                        </a:lnSpc>
                        <a:spcBef>
                          <a:spcPts val="0"/>
                        </a:spcBef>
                        <a:spcAft>
                          <a:spcPts val="0"/>
                        </a:spcAft>
                      </a:pPr>
                      <a:r>
                        <a:rPr lang="en-US" sz="1200" b="0" i="0" u="none" strike="noStrike" dirty="0" smtClean="0">
                          <a:effectLst/>
                          <a:latin typeface="+mn-lt"/>
                        </a:rPr>
                        <a:t>HB 158</a:t>
                      </a:r>
                      <a:endParaRPr lang="en-US" sz="1200" b="0" i="0" u="none" strike="noStrike" dirty="0">
                        <a:effectLst/>
                        <a:latin typeface="+mn-lt"/>
                      </a:endParaRP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smtClean="0">
                          <a:effectLst/>
                          <a:latin typeface="+mn-lt"/>
                        </a:rPr>
                        <a:t>Relating to the establishment of the Family Educational Relief Program and an insurance premium tax credit for contributions made for purposes of that program.</a:t>
                      </a:r>
                      <a:endParaRPr lang="en-US" sz="1200" b="0" i="0" u="none" strike="noStrike" dirty="0">
                        <a:effectLst/>
                        <a:latin typeface="+mn-lt"/>
                      </a:endParaRP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smtClean="0">
                          <a:effectLst/>
                          <a:latin typeface="+mn-lt"/>
                        </a:rPr>
                        <a:t>Per the bill “The purpose of the Family Educational Relief Program is to provide children from low-income households with additional educational options in order to achieve a general diffusion of knowledge”</a:t>
                      </a: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2705102"/>
                  </a:ext>
                </a:extLst>
              </a:tr>
              <a:tr h="801266">
                <a:tc>
                  <a:txBody>
                    <a:bodyPr/>
                    <a:lstStyle/>
                    <a:p>
                      <a:pPr marL="0" marR="0" algn="l" fontAlgn="t">
                        <a:lnSpc>
                          <a:spcPct val="107000"/>
                        </a:lnSpc>
                        <a:spcBef>
                          <a:spcPts val="0"/>
                        </a:spcBef>
                        <a:spcAft>
                          <a:spcPts val="0"/>
                        </a:spcAft>
                      </a:pPr>
                      <a:r>
                        <a:rPr lang="en-US" sz="1200" b="0" i="0" u="none" strike="noStrike" dirty="0" smtClean="0">
                          <a:effectLst/>
                          <a:latin typeface="+mn-lt"/>
                        </a:rPr>
                        <a:t>HB 79</a:t>
                      </a:r>
                      <a:endParaRPr lang="en-US" sz="1200" b="0" i="0" u="none" strike="noStrike" dirty="0">
                        <a:effectLst/>
                        <a:latin typeface="+mn-lt"/>
                      </a:endParaRP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smtClean="0">
                          <a:effectLst/>
                          <a:latin typeface="+mn-lt"/>
                        </a:rPr>
                        <a:t>Relating to the determination of resident status of students by public institutions of higher education.</a:t>
                      </a:r>
                      <a:endParaRPr lang="en-US" sz="1200" b="0" i="0" u="none" strike="noStrike" dirty="0">
                        <a:effectLst/>
                        <a:latin typeface="+mn-lt"/>
                      </a:endParaRP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smtClean="0">
                          <a:effectLst/>
                          <a:latin typeface="+mn-lt"/>
                        </a:rPr>
                        <a:t>Removes exceptions for students and adds the following text: “A person who is not authorized under federal statute to be present in the United States may not be considered a resident of this state for purposes of this title”</a:t>
                      </a: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0438535"/>
                  </a:ext>
                </a:extLst>
              </a:tr>
              <a:tr h="723059">
                <a:tc>
                  <a:txBody>
                    <a:bodyPr/>
                    <a:lstStyle/>
                    <a:p>
                      <a:pPr marL="0" marR="0" algn="l" fontAlgn="t">
                        <a:lnSpc>
                          <a:spcPct val="107000"/>
                        </a:lnSpc>
                        <a:spcBef>
                          <a:spcPts val="0"/>
                        </a:spcBef>
                        <a:spcAft>
                          <a:spcPts val="0"/>
                        </a:spcAft>
                      </a:pPr>
                      <a:r>
                        <a:rPr lang="en-US" sz="1200" b="0" i="0" u="none" strike="noStrike" dirty="0" smtClean="0">
                          <a:effectLst/>
                          <a:latin typeface="+mn-lt"/>
                        </a:rPr>
                        <a:t>HB 183</a:t>
                      </a:r>
                      <a:endParaRPr lang="en-US" sz="1200" b="0" i="0" u="none" strike="noStrike" dirty="0">
                        <a:effectLst/>
                        <a:latin typeface="+mn-lt"/>
                      </a:endParaRP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smtClean="0">
                          <a:effectLst/>
                          <a:latin typeface="+mn-lt"/>
                        </a:rPr>
                        <a:t>Relating to the establishment of the task force on asylum-seeking migrants.</a:t>
                      </a: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smtClean="0">
                          <a:effectLst/>
                          <a:latin typeface="+mn-lt"/>
                        </a:rPr>
                        <a:t>Establishes a taskforce to “study the humanitarian and fiscal impacts of the presence of asylum-seeking migrants in this state” and produce a report </a:t>
                      </a: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7863572"/>
                  </a:ext>
                </a:extLst>
              </a:tr>
            </a:tbl>
          </a:graphicData>
        </a:graphic>
      </p:graphicFrame>
    </p:spTree>
    <p:extLst>
      <p:ext uri="{BB962C8B-B14F-4D97-AF65-F5344CB8AC3E}">
        <p14:creationId xmlns:p14="http://schemas.microsoft.com/office/powerpoint/2010/main" val="3472569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B6C9846-B5AB-4E52-988D-F7E5865C9E4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F3D7E8E-8467-4198-87E0-ADC1B60467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399F85BF-36D0-4946-AAE8-69B89D44E6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Content Placeholder 3">
            <a:extLst>
              <a:ext uri="{FF2B5EF4-FFF2-40B4-BE49-F238E27FC236}">
                <a16:creationId xmlns:a16="http://schemas.microsoft.com/office/drawing/2014/main" id="{4A800D81-68A6-4576-8DDE-AB5889FA0ECB}"/>
              </a:ext>
            </a:extLst>
          </p:cNvPr>
          <p:cNvGraphicFramePr>
            <a:graphicFrameLocks noGrp="1"/>
          </p:cNvGraphicFramePr>
          <p:nvPr>
            <p:ph idx="1"/>
            <p:extLst>
              <p:ext uri="{D42A27DB-BD31-4B8C-83A1-F6EECF244321}">
                <p14:modId xmlns:p14="http://schemas.microsoft.com/office/powerpoint/2010/main" val="3292184859"/>
              </p:ext>
            </p:extLst>
          </p:nvPr>
        </p:nvGraphicFramePr>
        <p:xfrm>
          <a:off x="207390" y="169682"/>
          <a:ext cx="11402018" cy="4490532"/>
        </p:xfrm>
        <a:graphic>
          <a:graphicData uri="http://schemas.openxmlformats.org/drawingml/2006/table">
            <a:tbl>
              <a:tblPr firstRow="1" firstCol="1" bandRow="1"/>
              <a:tblGrid>
                <a:gridCol w="789448">
                  <a:extLst>
                    <a:ext uri="{9D8B030D-6E8A-4147-A177-3AD203B41FA5}">
                      <a16:colId xmlns:a16="http://schemas.microsoft.com/office/drawing/2014/main" val="1562951631"/>
                    </a:ext>
                  </a:extLst>
                </a:gridCol>
                <a:gridCol w="4269643">
                  <a:extLst>
                    <a:ext uri="{9D8B030D-6E8A-4147-A177-3AD203B41FA5}">
                      <a16:colId xmlns:a16="http://schemas.microsoft.com/office/drawing/2014/main" val="3058660340"/>
                    </a:ext>
                  </a:extLst>
                </a:gridCol>
                <a:gridCol w="6342927">
                  <a:extLst>
                    <a:ext uri="{9D8B030D-6E8A-4147-A177-3AD203B41FA5}">
                      <a16:colId xmlns:a16="http://schemas.microsoft.com/office/drawing/2014/main" val="371360262"/>
                    </a:ext>
                  </a:extLst>
                </a:gridCol>
              </a:tblGrid>
              <a:tr h="489624">
                <a:tc>
                  <a:txBody>
                    <a:bodyPr/>
                    <a:lstStyle/>
                    <a:p>
                      <a:pPr marL="0" marR="0" algn="l" fontAlgn="t">
                        <a:lnSpc>
                          <a:spcPct val="107000"/>
                        </a:lnSpc>
                        <a:spcBef>
                          <a:spcPts val="0"/>
                        </a:spcBef>
                        <a:spcAft>
                          <a:spcPts val="0"/>
                        </a:spcAft>
                      </a:pPr>
                      <a:r>
                        <a:rPr lang="en-US" sz="1200" b="1" i="0" u="sng" strike="noStrike" dirty="0">
                          <a:effectLst/>
                          <a:latin typeface="Calibri" panose="020F0502020204030204" pitchFamily="34" charset="0"/>
                          <a:ea typeface="Calibri" panose="020F0502020204030204" pitchFamily="34" charset="0"/>
                          <a:cs typeface="Calibri" panose="020F0502020204030204" pitchFamily="34" charset="0"/>
                        </a:rPr>
                        <a:t>Bill</a:t>
                      </a:r>
                      <a:endParaRPr lang="en-US" sz="1900" b="0" i="0" u="none" strike="noStrike" dirty="0">
                        <a:effectLst/>
                        <a:latin typeface="Arial" panose="020B060402020202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sng" strike="noStrike" dirty="0" smtClean="0">
                          <a:effectLst/>
                          <a:latin typeface="Calibri" panose="020F0502020204030204" pitchFamily="34" charset="0"/>
                          <a:ea typeface="Calibri" panose="020F0502020204030204" pitchFamily="34" charset="0"/>
                          <a:cs typeface="Calibri" panose="020F0502020204030204" pitchFamily="34" charset="0"/>
                        </a:rPr>
                        <a:t>Subject</a:t>
                      </a:r>
                      <a:endParaRPr lang="en-US" sz="1200" b="1" i="0" u="sng" strike="noStrike" dirty="0">
                        <a:effectLst/>
                        <a:latin typeface="Calibri" panose="020F0502020204030204" pitchFamily="34" charset="0"/>
                        <a:ea typeface="Calibri" panose="020F0502020204030204" pitchFamily="34" charset="0"/>
                        <a:cs typeface="Calibri" panose="020F050202020403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sng" strike="noStrike" dirty="0">
                          <a:effectLst/>
                          <a:latin typeface="Calibri" panose="020F0502020204030204" pitchFamily="34" charset="0"/>
                          <a:ea typeface="Calibri" panose="020F0502020204030204" pitchFamily="34" charset="0"/>
                          <a:cs typeface="Calibri" panose="020F0502020204030204" pitchFamily="34" charset="0"/>
                        </a:rPr>
                        <a:t>Notes</a:t>
                      </a:r>
                      <a:endParaRPr lang="en-US" sz="1900" b="0" i="0" u="none" strike="noStrike" dirty="0">
                        <a:effectLst/>
                        <a:latin typeface="Arial" panose="020B060402020202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9888996"/>
                  </a:ext>
                </a:extLst>
              </a:tr>
              <a:tr h="712294">
                <a:tc>
                  <a:txBody>
                    <a:bodyPr/>
                    <a:lstStyle/>
                    <a:p>
                      <a:pPr marL="0" marR="0" algn="l" fontAlgn="t">
                        <a:lnSpc>
                          <a:spcPct val="107000"/>
                        </a:lnSpc>
                        <a:spcBef>
                          <a:spcPts val="0"/>
                        </a:spcBef>
                        <a:spcAft>
                          <a:spcPts val="0"/>
                        </a:spcAft>
                      </a:pPr>
                      <a:r>
                        <a:rPr lang="en-US" sz="1200" b="0" i="0" u="none" strike="noStrike" dirty="0" smtClean="0">
                          <a:effectLst/>
                          <a:latin typeface="+mn-lt"/>
                        </a:rPr>
                        <a:t>HB 90</a:t>
                      </a:r>
                      <a:endParaRPr lang="en-US" sz="1200" b="0" i="0" u="none" strike="noStrike" dirty="0">
                        <a:effectLst/>
                        <a:latin typeface="+mn-lt"/>
                      </a:endParaRP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smtClean="0">
                          <a:effectLst/>
                          <a:latin typeface="+mn-lt"/>
                        </a:rPr>
                        <a:t>Relating to requiring public school and public institution of higher education students to participate in interscholastic athletic activities based on biological sex.</a:t>
                      </a: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smtClean="0">
                          <a:effectLst/>
                          <a:latin typeface="+mn-lt"/>
                        </a:rPr>
                        <a:t>Limits participation to biological sex, except for female athletes participating in a sport “if a corresponding interscholastic athletic activity designated for female students is not offered or available”</a:t>
                      </a: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1234355"/>
                  </a:ext>
                </a:extLst>
              </a:tr>
              <a:tr h="1695691">
                <a:tc>
                  <a:txBody>
                    <a:bodyPr/>
                    <a:lstStyle/>
                    <a:p>
                      <a:pPr marL="0" marR="0" algn="l" fontAlgn="t">
                        <a:lnSpc>
                          <a:spcPct val="107000"/>
                        </a:lnSpc>
                        <a:spcBef>
                          <a:spcPts val="0"/>
                        </a:spcBef>
                        <a:spcAft>
                          <a:spcPts val="0"/>
                        </a:spcAft>
                      </a:pPr>
                      <a:r>
                        <a:rPr lang="en-US" sz="1200" b="0" i="0" u="none" strike="noStrike" dirty="0" smtClean="0">
                          <a:effectLst/>
                          <a:latin typeface="+mn-lt"/>
                        </a:rPr>
                        <a:t>HB 179</a:t>
                      </a:r>
                      <a:endParaRPr lang="en-US" sz="1200" b="0" i="0" u="none" strike="noStrike" dirty="0">
                        <a:effectLst/>
                        <a:latin typeface="+mn-lt"/>
                      </a:endParaRP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smtClean="0">
                          <a:effectLst/>
                          <a:latin typeface="+mn-lt"/>
                        </a:rPr>
                        <a:t>Relating to the separation based on biological sex of athletics teams sponsored by a public school or institution of higher education.</a:t>
                      </a: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smtClean="0">
                          <a:effectLst/>
                          <a:latin typeface="+mn-lt"/>
                        </a:rPr>
                        <a:t>Limits participation in all forms of athletic activity to  “(1) only students of the same biological sex; or (2) students of both biological sexes” and stipulates that “(c) A biologically male student may not participate in an athletic team described by Subsection (b) that is designated for participation by only biologically female students.” The bill also establishes reporting, prevents campuses from diverging from the statute, and allows entities seeking relief under the statute to receive “(1) injunctive relief to compel the applicable entity to comply with this section; (2) compensatory damages; and (3) court costs and reasonable attorney ’s fees.” Complaints must be filed within two years. </a:t>
                      </a: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7512988"/>
                  </a:ext>
                </a:extLst>
              </a:tr>
              <a:tr h="791657">
                <a:tc>
                  <a:txBody>
                    <a:bodyPr/>
                    <a:lstStyle/>
                    <a:p>
                      <a:pPr marL="0" marR="0" algn="l" fontAlgn="t">
                        <a:lnSpc>
                          <a:spcPct val="107000"/>
                        </a:lnSpc>
                        <a:spcBef>
                          <a:spcPts val="0"/>
                        </a:spcBef>
                        <a:spcAft>
                          <a:spcPts val="0"/>
                        </a:spcAft>
                      </a:pPr>
                      <a:r>
                        <a:rPr lang="en-US" sz="1200" b="0" i="0" u="none" strike="noStrike" dirty="0" smtClean="0">
                          <a:effectLst/>
                          <a:latin typeface="+mn-lt"/>
                        </a:rPr>
                        <a:t>HB 185 / SB 2</a:t>
                      </a:r>
                      <a:endParaRPr lang="en-US" sz="1200" b="0" i="0" u="none" strike="noStrike" dirty="0">
                        <a:effectLst/>
                        <a:latin typeface="+mn-lt"/>
                      </a:endParaRP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smtClean="0">
                          <a:effectLst/>
                          <a:latin typeface="+mn-lt"/>
                        </a:rPr>
                        <a:t>Relating to requiring public school and public institution of higher education students to compete in interscholastic athletic competitions based on biological sex.</a:t>
                      </a: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smtClean="0">
                          <a:effectLst/>
                          <a:latin typeface="+mn-lt"/>
                        </a:rPr>
                        <a:t>Appears functionally identical to HB 90, except for allowing “another government record” to substitute for an unobtainable birth certificate</a:t>
                      </a: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2705102"/>
                  </a:ext>
                </a:extLst>
              </a:tr>
              <a:tr h="801266">
                <a:tc>
                  <a:txBody>
                    <a:bodyPr/>
                    <a:lstStyle/>
                    <a:p>
                      <a:pPr marL="0" marR="0" algn="l" fontAlgn="t">
                        <a:lnSpc>
                          <a:spcPct val="107000"/>
                        </a:lnSpc>
                        <a:spcBef>
                          <a:spcPts val="0"/>
                        </a:spcBef>
                        <a:spcAft>
                          <a:spcPts val="0"/>
                        </a:spcAft>
                      </a:pPr>
                      <a:r>
                        <a:rPr lang="en-US" sz="1200" b="0" i="0" u="none" strike="noStrike" dirty="0" smtClean="0">
                          <a:effectLst/>
                          <a:latin typeface="+mn-lt"/>
                        </a:rPr>
                        <a:t>HB 79</a:t>
                      </a:r>
                      <a:endParaRPr lang="en-US" sz="1200" b="0" i="0" u="none" strike="noStrike" dirty="0">
                        <a:effectLst/>
                        <a:latin typeface="+mn-lt"/>
                      </a:endParaRP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smtClean="0">
                          <a:effectLst/>
                          <a:latin typeface="+mn-lt"/>
                        </a:rPr>
                        <a:t>Relating to the determination of resident status of students by public institutions of higher education.</a:t>
                      </a:r>
                      <a:endParaRPr lang="en-US" sz="1200" b="0" i="0" u="none" strike="noStrike" dirty="0">
                        <a:effectLst/>
                        <a:latin typeface="+mn-lt"/>
                      </a:endParaRP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smtClean="0">
                          <a:effectLst/>
                          <a:latin typeface="+mn-lt"/>
                        </a:rPr>
                        <a:t>Removes exceptions for students and adds the following text: “A person who is not authorized under federal statute to be present in the United States may not be considered a resident of this state for purposes of this title”</a:t>
                      </a: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0438535"/>
                  </a:ext>
                </a:extLst>
              </a:tr>
            </a:tbl>
          </a:graphicData>
        </a:graphic>
      </p:graphicFrame>
    </p:spTree>
    <p:extLst>
      <p:ext uri="{BB962C8B-B14F-4D97-AF65-F5344CB8AC3E}">
        <p14:creationId xmlns:p14="http://schemas.microsoft.com/office/powerpoint/2010/main" val="2429290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B6C9846-B5AB-4E52-988D-F7E5865C9E4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F3D7E8E-8467-4198-87E0-ADC1B60467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399F85BF-36D0-4946-AAE8-69B89D44E6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Content Placeholder 3">
            <a:extLst>
              <a:ext uri="{FF2B5EF4-FFF2-40B4-BE49-F238E27FC236}">
                <a16:creationId xmlns:a16="http://schemas.microsoft.com/office/drawing/2014/main" id="{4A800D81-68A6-4576-8DDE-AB5889FA0ECB}"/>
              </a:ext>
            </a:extLst>
          </p:cNvPr>
          <p:cNvGraphicFramePr>
            <a:graphicFrameLocks noGrp="1"/>
          </p:cNvGraphicFramePr>
          <p:nvPr>
            <p:ph idx="1"/>
            <p:extLst>
              <p:ext uri="{D42A27DB-BD31-4B8C-83A1-F6EECF244321}">
                <p14:modId xmlns:p14="http://schemas.microsoft.com/office/powerpoint/2010/main" val="450655022"/>
              </p:ext>
            </p:extLst>
          </p:nvPr>
        </p:nvGraphicFramePr>
        <p:xfrm>
          <a:off x="207390" y="169682"/>
          <a:ext cx="11402018" cy="4299924"/>
        </p:xfrm>
        <a:graphic>
          <a:graphicData uri="http://schemas.openxmlformats.org/drawingml/2006/table">
            <a:tbl>
              <a:tblPr firstRow="1" firstCol="1" bandRow="1"/>
              <a:tblGrid>
                <a:gridCol w="789448">
                  <a:extLst>
                    <a:ext uri="{9D8B030D-6E8A-4147-A177-3AD203B41FA5}">
                      <a16:colId xmlns:a16="http://schemas.microsoft.com/office/drawing/2014/main" val="1562951631"/>
                    </a:ext>
                  </a:extLst>
                </a:gridCol>
                <a:gridCol w="4872860">
                  <a:extLst>
                    <a:ext uri="{9D8B030D-6E8A-4147-A177-3AD203B41FA5}">
                      <a16:colId xmlns:a16="http://schemas.microsoft.com/office/drawing/2014/main" val="3058660340"/>
                    </a:ext>
                  </a:extLst>
                </a:gridCol>
                <a:gridCol w="5739710">
                  <a:extLst>
                    <a:ext uri="{9D8B030D-6E8A-4147-A177-3AD203B41FA5}">
                      <a16:colId xmlns:a16="http://schemas.microsoft.com/office/drawing/2014/main" val="371360262"/>
                    </a:ext>
                  </a:extLst>
                </a:gridCol>
              </a:tblGrid>
              <a:tr h="489624">
                <a:tc>
                  <a:txBody>
                    <a:bodyPr/>
                    <a:lstStyle/>
                    <a:p>
                      <a:pPr marL="0" marR="0" algn="l" fontAlgn="t">
                        <a:lnSpc>
                          <a:spcPct val="107000"/>
                        </a:lnSpc>
                        <a:spcBef>
                          <a:spcPts val="0"/>
                        </a:spcBef>
                        <a:spcAft>
                          <a:spcPts val="0"/>
                        </a:spcAft>
                      </a:pPr>
                      <a:r>
                        <a:rPr lang="en-US" sz="1200" b="1" i="0" u="sng" strike="noStrike" dirty="0">
                          <a:effectLst/>
                          <a:latin typeface="Calibri" panose="020F0502020204030204" pitchFamily="34" charset="0"/>
                          <a:ea typeface="Calibri" panose="020F0502020204030204" pitchFamily="34" charset="0"/>
                          <a:cs typeface="Calibri" panose="020F0502020204030204" pitchFamily="34" charset="0"/>
                        </a:rPr>
                        <a:t>Bill</a:t>
                      </a:r>
                      <a:endParaRPr lang="en-US" sz="1900" b="0" i="0" u="none" strike="noStrike" dirty="0">
                        <a:effectLst/>
                        <a:latin typeface="Arial" panose="020B060402020202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sng" strike="noStrike" dirty="0" smtClean="0">
                          <a:effectLst/>
                          <a:latin typeface="Calibri" panose="020F0502020204030204" pitchFamily="34" charset="0"/>
                          <a:ea typeface="Calibri" panose="020F0502020204030204" pitchFamily="34" charset="0"/>
                          <a:cs typeface="Calibri" panose="020F0502020204030204" pitchFamily="34" charset="0"/>
                        </a:rPr>
                        <a:t>Subject</a:t>
                      </a:r>
                      <a:endParaRPr lang="en-US" sz="1200" b="1" i="0" u="sng" strike="noStrike" dirty="0">
                        <a:effectLst/>
                        <a:latin typeface="Calibri" panose="020F0502020204030204" pitchFamily="34" charset="0"/>
                        <a:ea typeface="Calibri" panose="020F0502020204030204" pitchFamily="34" charset="0"/>
                        <a:cs typeface="Calibri" panose="020F050202020403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sng" strike="noStrike" dirty="0">
                          <a:effectLst/>
                          <a:latin typeface="Calibri" panose="020F0502020204030204" pitchFamily="34" charset="0"/>
                          <a:ea typeface="Calibri" panose="020F0502020204030204" pitchFamily="34" charset="0"/>
                          <a:cs typeface="Calibri" panose="020F0502020204030204" pitchFamily="34" charset="0"/>
                        </a:rPr>
                        <a:t>Notes</a:t>
                      </a:r>
                      <a:endParaRPr lang="en-US" sz="1900" b="0" i="0" u="none" strike="noStrike" dirty="0">
                        <a:effectLst/>
                        <a:latin typeface="Arial" panose="020B060402020202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9888996"/>
                  </a:ext>
                </a:extLst>
              </a:tr>
              <a:tr h="712294">
                <a:tc>
                  <a:txBody>
                    <a:bodyPr/>
                    <a:lstStyle/>
                    <a:p>
                      <a:pPr marL="0" marR="0" algn="l" fontAlgn="t">
                        <a:lnSpc>
                          <a:spcPct val="107000"/>
                        </a:lnSpc>
                        <a:spcBef>
                          <a:spcPts val="0"/>
                        </a:spcBef>
                        <a:spcAft>
                          <a:spcPts val="0"/>
                        </a:spcAft>
                      </a:pPr>
                      <a:r>
                        <a:rPr lang="en-US" sz="1200" b="0" i="0" u="none" strike="noStrike" dirty="0" smtClean="0">
                          <a:effectLst/>
                          <a:latin typeface="+mn-lt"/>
                        </a:rPr>
                        <a:t>HB 93</a:t>
                      </a:r>
                      <a:endParaRPr lang="en-US" sz="1200" b="0" i="0" u="none" strike="noStrike" dirty="0">
                        <a:effectLst/>
                        <a:latin typeface="+mn-lt"/>
                      </a:endParaRP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smtClean="0">
                          <a:effectLst/>
                          <a:latin typeface="+mn-lt"/>
                        </a:rPr>
                        <a:t>Relating to acceptable forms of identification for voting.</a:t>
                      </a: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smtClean="0">
                          <a:effectLst/>
                          <a:latin typeface="+mn-lt"/>
                        </a:rPr>
                        <a:t>Makes campus IDs valid voter ID if the ID “contains the person’s photograph and full legal name and the letterhead or seal of the institution”</a:t>
                      </a: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1234355"/>
                  </a:ext>
                </a:extLst>
              </a:tr>
              <a:tr h="712290">
                <a:tc>
                  <a:txBody>
                    <a:bodyPr/>
                    <a:lstStyle/>
                    <a:p>
                      <a:pPr marL="0" marR="0" algn="l" fontAlgn="t">
                        <a:lnSpc>
                          <a:spcPct val="107000"/>
                        </a:lnSpc>
                        <a:spcBef>
                          <a:spcPts val="0"/>
                        </a:spcBef>
                        <a:spcAft>
                          <a:spcPts val="0"/>
                        </a:spcAft>
                      </a:pPr>
                      <a:r>
                        <a:rPr lang="en-US" sz="1200" b="0" i="0" u="none" strike="noStrike" dirty="0" smtClean="0">
                          <a:effectLst/>
                          <a:latin typeface="+mn-lt"/>
                        </a:rPr>
                        <a:t>HB 118</a:t>
                      </a:r>
                      <a:endParaRPr lang="en-US" sz="1200" b="0" i="0" u="none" strike="noStrike" dirty="0">
                        <a:effectLst/>
                        <a:latin typeface="+mn-lt"/>
                      </a:endParaRP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smtClean="0">
                          <a:effectLst/>
                          <a:latin typeface="+mn-lt"/>
                        </a:rPr>
                        <a:t>Relating to acceptable forms of identification for voting.</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smtClean="0">
                          <a:effectLst/>
                          <a:latin typeface="+mn-lt"/>
                        </a:rPr>
                        <a:t>Makes campus IDs valid voter ID if the ID “contains the person’s photograph, full legal name, </a:t>
                      </a:r>
                      <a:r>
                        <a:rPr lang="en-US" sz="1200" b="1" i="0" u="none" strike="noStrike" dirty="0" smtClean="0">
                          <a:effectLst/>
                          <a:latin typeface="+mn-lt"/>
                        </a:rPr>
                        <a:t>date of birth, and that has not expired or that expired no earlier than four years before the date of presentation</a:t>
                      </a:r>
                      <a:r>
                        <a:rPr lang="en-US" sz="1200" b="0" i="0" u="none" strike="noStrike" dirty="0" smtClean="0">
                          <a:effectLst/>
                          <a:latin typeface="+mn-lt"/>
                        </a:rPr>
                        <a:t>.”</a:t>
                      </a: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7512988"/>
                  </a:ext>
                </a:extLst>
              </a:tr>
              <a:tr h="791657">
                <a:tc>
                  <a:txBody>
                    <a:bodyPr/>
                    <a:lstStyle/>
                    <a:p>
                      <a:pPr marL="0" marR="0" algn="l" fontAlgn="t">
                        <a:lnSpc>
                          <a:spcPct val="107000"/>
                        </a:lnSpc>
                        <a:spcBef>
                          <a:spcPts val="0"/>
                        </a:spcBef>
                        <a:spcAft>
                          <a:spcPts val="0"/>
                        </a:spcAft>
                      </a:pPr>
                      <a:r>
                        <a:rPr lang="en-US" sz="1200" b="0" i="0" u="none" strike="noStrike" dirty="0" smtClean="0">
                          <a:effectLst/>
                          <a:latin typeface="+mn-lt"/>
                        </a:rPr>
                        <a:t>HB 147 / SB 37 </a:t>
                      </a: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smtClean="0">
                          <a:effectLst/>
                          <a:latin typeface="+mn-lt"/>
                        </a:rPr>
                        <a:t>Relating to the designation of polling place locations on the campuses of certain general academic teaching institutions.</a:t>
                      </a: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smtClean="0">
                          <a:effectLst/>
                          <a:latin typeface="+mn-lt"/>
                        </a:rPr>
                        <a:t>Requires polling places on the main campuses of institutions with at least 8,000 enrollment, to observe the same in-person voting hours as  the main early voting polling place in the county</a:t>
                      </a: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2705102"/>
                  </a:ext>
                </a:extLst>
              </a:tr>
              <a:tr h="801266">
                <a:tc>
                  <a:txBody>
                    <a:bodyPr/>
                    <a:lstStyle/>
                    <a:p>
                      <a:pPr marL="0" marR="0" algn="l" fontAlgn="t">
                        <a:lnSpc>
                          <a:spcPct val="107000"/>
                        </a:lnSpc>
                        <a:spcBef>
                          <a:spcPts val="0"/>
                        </a:spcBef>
                        <a:spcAft>
                          <a:spcPts val="0"/>
                        </a:spcAft>
                      </a:pPr>
                      <a:r>
                        <a:rPr lang="en-US" sz="1200" b="0" i="0" u="none" strike="noStrike" dirty="0" smtClean="0">
                          <a:effectLst/>
                          <a:latin typeface="+mn-lt"/>
                        </a:rPr>
                        <a:t>SB 44</a:t>
                      </a:r>
                      <a:endParaRPr lang="en-US" sz="1200" b="0" i="0" u="none" strike="noStrike" dirty="0">
                        <a:effectLst/>
                        <a:latin typeface="+mn-lt"/>
                      </a:endParaRP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smtClean="0">
                          <a:effectLst/>
                          <a:latin typeface="+mn-lt"/>
                        </a:rPr>
                        <a:t>Relating to the designation of polling place locations on the campuses of public institutions of higher education.</a:t>
                      </a: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smtClean="0">
                          <a:effectLst/>
                          <a:latin typeface="+mn-lt"/>
                        </a:rPr>
                        <a:t>Requires polling places on the main campus of any HEI within a county at the rate of one (1) for populations between 5,000 and 9,999, or two (2) for populations of 10,000 or more, with an additional location for each additional 10,000 students (e.g. 3 for 30,000, 4 for 40,000, etc.).</a:t>
                      </a: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0438535"/>
                  </a:ext>
                </a:extLst>
              </a:tr>
              <a:tr h="723059">
                <a:tc>
                  <a:txBody>
                    <a:bodyPr/>
                    <a:lstStyle/>
                    <a:p>
                      <a:pPr marL="0" marR="0" algn="l" fontAlgn="t">
                        <a:lnSpc>
                          <a:spcPct val="107000"/>
                        </a:lnSpc>
                        <a:spcBef>
                          <a:spcPts val="0"/>
                        </a:spcBef>
                        <a:spcAft>
                          <a:spcPts val="0"/>
                        </a:spcAft>
                      </a:pPr>
                      <a:r>
                        <a:rPr lang="en-US" sz="1200" b="0" i="0" u="none" strike="noStrike" dirty="0" smtClean="0">
                          <a:effectLst/>
                          <a:latin typeface="+mn-lt"/>
                        </a:rPr>
                        <a:t>SB 35</a:t>
                      </a:r>
                      <a:endParaRPr lang="en-US" sz="1200" b="0" i="0" u="none" strike="noStrike" dirty="0">
                        <a:effectLst/>
                        <a:latin typeface="+mn-lt"/>
                      </a:endParaRP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smtClean="0">
                          <a:effectLst/>
                          <a:latin typeface="+mn-lt"/>
                        </a:rPr>
                        <a:t>Relating to automatic voter registration of students enrolled in public institutions of higher education.</a:t>
                      </a: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smtClean="0">
                          <a:effectLst/>
                          <a:latin typeface="+mn-lt"/>
                        </a:rPr>
                        <a:t>Makes all HEIs voter registration entities and requires that each “institution of higher education shall consider each person of voting age who enrolls at the institution an applicant for voter registration, except as otherwise indicated by the person”, with the application for enrollment and voter registration application combined.</a:t>
                      </a: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7863572"/>
                  </a:ext>
                </a:extLst>
              </a:tr>
            </a:tbl>
          </a:graphicData>
        </a:graphic>
      </p:graphicFrame>
    </p:spTree>
    <p:extLst>
      <p:ext uri="{BB962C8B-B14F-4D97-AF65-F5344CB8AC3E}">
        <p14:creationId xmlns:p14="http://schemas.microsoft.com/office/powerpoint/2010/main" val="396587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92503"/>
            <a:ext cx="10058400" cy="1450757"/>
          </a:xfrm>
        </p:spPr>
        <p:txBody>
          <a:bodyPr/>
          <a:lstStyle/>
          <a:p>
            <a:r>
              <a:rPr lang="en-US" dirty="0" smtClean="0"/>
              <a:t>Quorum</a:t>
            </a:r>
            <a:endParaRPr lang="en-US" dirty="0"/>
          </a:p>
        </p:txBody>
      </p:sp>
      <p:sp>
        <p:nvSpPr>
          <p:cNvPr id="3" name="Content Placeholder 2"/>
          <p:cNvSpPr>
            <a:spLocks noGrp="1"/>
          </p:cNvSpPr>
          <p:nvPr>
            <p:ph idx="1"/>
          </p:nvPr>
        </p:nvSpPr>
        <p:spPr>
          <a:xfrm>
            <a:off x="1097280" y="1743259"/>
            <a:ext cx="10058400" cy="4043765"/>
          </a:xfrm>
        </p:spPr>
        <p:txBody>
          <a:bodyPr>
            <a:normAutofit/>
          </a:bodyPr>
          <a:lstStyle/>
          <a:p>
            <a:pPr marL="0" indent="0">
              <a:buNone/>
            </a:pPr>
            <a:r>
              <a:rPr lang="en-US" sz="2800" dirty="0" smtClean="0"/>
              <a:t>No quorum currently exists for the ongoing special session, so all business is at a stand-still</a:t>
            </a:r>
            <a:endParaRPr lang="en-US" sz="2800" dirty="0"/>
          </a:p>
        </p:txBody>
      </p:sp>
    </p:spTree>
    <p:extLst>
      <p:ext uri="{BB962C8B-B14F-4D97-AF65-F5344CB8AC3E}">
        <p14:creationId xmlns:p14="http://schemas.microsoft.com/office/powerpoint/2010/main" val="2398368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B6C9846-B5AB-4E52-988D-F7E5865C9E4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F3D7E8E-8467-4198-87E0-ADC1B60467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399F85BF-36D0-4946-AAE8-69B89D44E6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Content Placeholder 3">
            <a:extLst>
              <a:ext uri="{FF2B5EF4-FFF2-40B4-BE49-F238E27FC236}">
                <a16:creationId xmlns:a16="http://schemas.microsoft.com/office/drawing/2014/main" id="{4A800D81-68A6-4576-8DDE-AB5889FA0ECB}"/>
              </a:ext>
            </a:extLst>
          </p:cNvPr>
          <p:cNvGraphicFramePr>
            <a:graphicFrameLocks noGrp="1"/>
          </p:cNvGraphicFramePr>
          <p:nvPr>
            <p:ph idx="1"/>
            <p:extLst>
              <p:ext uri="{D42A27DB-BD31-4B8C-83A1-F6EECF244321}">
                <p14:modId xmlns:p14="http://schemas.microsoft.com/office/powerpoint/2010/main" val="3650334266"/>
              </p:ext>
            </p:extLst>
          </p:nvPr>
        </p:nvGraphicFramePr>
        <p:xfrm>
          <a:off x="207390" y="169682"/>
          <a:ext cx="11811786" cy="4486539"/>
        </p:xfrm>
        <a:graphic>
          <a:graphicData uri="http://schemas.openxmlformats.org/drawingml/2006/table">
            <a:tbl>
              <a:tblPr firstRow="1" firstCol="1" bandRow="1"/>
              <a:tblGrid>
                <a:gridCol w="753309">
                  <a:extLst>
                    <a:ext uri="{9D8B030D-6E8A-4147-A177-3AD203B41FA5}">
                      <a16:colId xmlns:a16="http://schemas.microsoft.com/office/drawing/2014/main" val="1562951631"/>
                    </a:ext>
                  </a:extLst>
                </a:gridCol>
                <a:gridCol w="4908999">
                  <a:extLst>
                    <a:ext uri="{9D8B030D-6E8A-4147-A177-3AD203B41FA5}">
                      <a16:colId xmlns:a16="http://schemas.microsoft.com/office/drawing/2014/main" val="3058660340"/>
                    </a:ext>
                  </a:extLst>
                </a:gridCol>
                <a:gridCol w="1151950">
                  <a:extLst>
                    <a:ext uri="{9D8B030D-6E8A-4147-A177-3AD203B41FA5}">
                      <a16:colId xmlns:a16="http://schemas.microsoft.com/office/drawing/2014/main" val="1345232788"/>
                    </a:ext>
                  </a:extLst>
                </a:gridCol>
                <a:gridCol w="4997528">
                  <a:extLst>
                    <a:ext uri="{9D8B030D-6E8A-4147-A177-3AD203B41FA5}">
                      <a16:colId xmlns:a16="http://schemas.microsoft.com/office/drawing/2014/main" val="371360262"/>
                    </a:ext>
                  </a:extLst>
                </a:gridCol>
              </a:tblGrid>
              <a:tr h="489624">
                <a:tc>
                  <a:txBody>
                    <a:bodyPr/>
                    <a:lstStyle/>
                    <a:p>
                      <a:pPr marL="0" marR="0" algn="l" fontAlgn="t">
                        <a:lnSpc>
                          <a:spcPct val="107000"/>
                        </a:lnSpc>
                        <a:spcBef>
                          <a:spcPts val="0"/>
                        </a:spcBef>
                        <a:spcAft>
                          <a:spcPts val="0"/>
                        </a:spcAft>
                      </a:pPr>
                      <a:r>
                        <a:rPr lang="en-US" sz="1200" b="1" i="0" u="sng" strike="noStrike" dirty="0">
                          <a:effectLst/>
                          <a:latin typeface="+mn-lt"/>
                          <a:ea typeface="Calibri" panose="020F0502020204030204" pitchFamily="34" charset="0"/>
                          <a:cs typeface="Calibri" panose="020F0502020204030204" pitchFamily="34" charset="0"/>
                        </a:rPr>
                        <a:t>Bill</a:t>
                      </a: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sng" strike="noStrike" dirty="0" smtClean="0">
                          <a:effectLst/>
                          <a:latin typeface="+mn-lt"/>
                          <a:ea typeface="Calibri" panose="020F0502020204030204" pitchFamily="34" charset="0"/>
                          <a:cs typeface="Calibri" panose="020F0502020204030204" pitchFamily="34" charset="0"/>
                        </a:rPr>
                        <a:t>Subject</a:t>
                      </a: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sng" strike="noStrike">
                          <a:effectLst/>
                          <a:latin typeface="+mn-lt"/>
                          <a:ea typeface="Calibri" panose="020F0502020204030204" pitchFamily="34" charset="0"/>
                          <a:cs typeface="Calibri" panose="020F0502020204030204" pitchFamily="34" charset="0"/>
                        </a:rPr>
                        <a:t>Effective Date</a:t>
                      </a:r>
                      <a:endParaRPr lang="en-US" sz="1200" b="0" i="0" u="none" strike="noStrike">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sng" strike="noStrike">
                          <a:effectLst/>
                          <a:latin typeface="+mn-lt"/>
                          <a:ea typeface="Calibri" panose="020F0502020204030204" pitchFamily="34" charset="0"/>
                          <a:cs typeface="Calibri" panose="020F0502020204030204" pitchFamily="34" charset="0"/>
                        </a:rPr>
                        <a:t>Notes</a:t>
                      </a:r>
                      <a:endParaRPr lang="en-US" sz="1200" b="0" i="0" u="none" strike="noStrike">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9888996"/>
                  </a:ext>
                </a:extLst>
              </a:tr>
              <a:tr h="974562">
                <a:tc>
                  <a:txBody>
                    <a:bodyPr/>
                    <a:lstStyle/>
                    <a:p>
                      <a:pPr marL="0" marR="0" algn="l" fontAlgn="t">
                        <a:lnSpc>
                          <a:spcPct val="107000"/>
                        </a:lnSpc>
                        <a:spcBef>
                          <a:spcPts val="0"/>
                        </a:spcBef>
                        <a:spcAft>
                          <a:spcPts val="0"/>
                        </a:spcAft>
                      </a:pPr>
                      <a:r>
                        <a:rPr lang="en-US" sz="1200" b="0" i="0" u="none" strike="noStrike" dirty="0">
                          <a:effectLst/>
                          <a:latin typeface="+mn-lt"/>
                          <a:ea typeface="Calibri" panose="020F0502020204030204" pitchFamily="34" charset="0"/>
                          <a:cs typeface="Calibri" panose="020F0502020204030204" pitchFamily="34" charset="0"/>
                        </a:rPr>
                        <a:t>HB 33</a:t>
                      </a: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Relating to measures to facilitate the award of postsecondary course credit leading to workforce credentialing based on military experience, education, and training.</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ea typeface="Calibri" panose="020F0502020204030204" pitchFamily="34" charset="0"/>
                          <a:cs typeface="Calibri" panose="020F0502020204030204" pitchFamily="34" charset="0"/>
                        </a:rPr>
                        <a:t>9/1/2021</a:t>
                      </a: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"Amends Ed Code 51.3041(b) to include credit toward certificate programs as well as degrees. Adds stipulations related career schools and college, and other entities offering 'industry-based certifications or other workforce credentials'."</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1234355"/>
                  </a:ext>
                </a:extLst>
              </a:tr>
              <a:tr h="688227">
                <a:tc>
                  <a:txBody>
                    <a:bodyPr/>
                    <a:lstStyle/>
                    <a:p>
                      <a:pPr marL="0" marR="0" algn="l" fontAlgn="t">
                        <a:lnSpc>
                          <a:spcPct val="107000"/>
                        </a:lnSpc>
                        <a:spcBef>
                          <a:spcPts val="0"/>
                        </a:spcBef>
                        <a:spcAft>
                          <a:spcPts val="0"/>
                        </a:spcAft>
                      </a:pPr>
                      <a:r>
                        <a:rPr lang="en-US" sz="1200" b="0" i="0" u="none" strike="noStrike" dirty="0">
                          <a:effectLst/>
                          <a:latin typeface="+mn-lt"/>
                          <a:ea typeface="Calibri" panose="020F0502020204030204" pitchFamily="34" charset="0"/>
                          <a:cs typeface="Calibri" panose="020F0502020204030204" pitchFamily="34" charset="0"/>
                        </a:rPr>
                        <a:t>HB 700</a:t>
                      </a: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Relating to the eligibility of foster children to receive college credit for completing the Preparation for Adult Living Program.</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ea typeface="Calibri" panose="020F0502020204030204" pitchFamily="34" charset="0"/>
                          <a:cs typeface="Calibri" panose="020F0502020204030204" pitchFamily="34" charset="0"/>
                        </a:rPr>
                        <a:t>9/1/2021</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Type and amount of credit TBD, pending THECB working group.</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7512988"/>
                  </a:ext>
                </a:extLst>
              </a:tr>
              <a:tr h="748381">
                <a:tc>
                  <a:txBody>
                    <a:bodyPr/>
                    <a:lstStyle/>
                    <a:p>
                      <a:pPr marL="0" marR="0" algn="l" fontAlgn="t">
                        <a:lnSpc>
                          <a:spcPct val="107000"/>
                        </a:lnSpc>
                        <a:spcBef>
                          <a:spcPts val="0"/>
                        </a:spcBef>
                        <a:spcAft>
                          <a:spcPts val="0"/>
                        </a:spcAft>
                      </a:pPr>
                      <a:r>
                        <a:rPr lang="en-US" sz="1200" b="0" i="0" u="none" strike="noStrike" dirty="0">
                          <a:effectLst/>
                          <a:latin typeface="+mn-lt"/>
                          <a:ea typeface="Calibri" panose="020F0502020204030204" pitchFamily="34" charset="0"/>
                          <a:cs typeface="Calibri" panose="020F0502020204030204" pitchFamily="34" charset="0"/>
                        </a:rPr>
                        <a:t>HB 781</a:t>
                      </a: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Relating to the carrying and possession of a handgun by a public junior college school marshal.</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ea typeface="Calibri" panose="020F0502020204030204" pitchFamily="34" charset="0"/>
                          <a:cs typeface="Calibri" panose="020F0502020204030204" pitchFamily="34" charset="0"/>
                        </a:rPr>
                        <a:t>9/1/2021</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Prohibits requiring a school marshal to store their handgun in a locked container while on duty.</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2705102"/>
                  </a:ext>
                </a:extLst>
              </a:tr>
              <a:tr h="487281">
                <a:tc>
                  <a:txBody>
                    <a:bodyPr/>
                    <a:lstStyle/>
                    <a:p>
                      <a:pPr marL="0" marR="0" algn="l" fontAlgn="t">
                        <a:lnSpc>
                          <a:spcPct val="107000"/>
                        </a:lnSpc>
                        <a:spcBef>
                          <a:spcPts val="0"/>
                        </a:spcBef>
                        <a:spcAft>
                          <a:spcPts val="0"/>
                        </a:spcAft>
                      </a:pPr>
                      <a:r>
                        <a:rPr lang="en-US" sz="1200" b="0" i="0" u="none" strike="noStrike" dirty="0">
                          <a:effectLst/>
                          <a:latin typeface="+mn-lt"/>
                          <a:ea typeface="Calibri" panose="020F0502020204030204" pitchFamily="34" charset="0"/>
                          <a:cs typeface="Calibri" panose="020F0502020204030204" pitchFamily="34" charset="0"/>
                        </a:rPr>
                        <a:t>HB 885</a:t>
                      </a: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Relating to the requirements for a junior college district to receive approval from the Texas Higher Education Coordinating Board to offer baccalaureate degree programs.</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none" strike="noStrike" dirty="0">
                          <a:solidFill>
                            <a:srgbClr val="FF0000"/>
                          </a:solidFill>
                          <a:effectLst/>
                          <a:latin typeface="+mn-lt"/>
                          <a:ea typeface="Calibri" panose="020F0502020204030204" pitchFamily="34" charset="0"/>
                          <a:cs typeface="Calibri" panose="020F0502020204030204" pitchFamily="34" charset="0"/>
                        </a:rPr>
                        <a:t>6/15/2021</a:t>
                      </a:r>
                      <a:endParaRPr lang="en-US" sz="1200" b="1" i="0" u="none" strike="noStrike" dirty="0">
                        <a:solidFill>
                          <a:srgbClr val="FF0000"/>
                        </a:solidFill>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Specific exemptions for baccalaureate nursing programs in areas where none exists at a 4-year</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0438535"/>
                  </a:ext>
                </a:extLst>
              </a:tr>
              <a:tr h="792952">
                <a:tc>
                  <a:txBody>
                    <a:bodyPr/>
                    <a:lstStyle/>
                    <a:p>
                      <a:pPr marL="0" marR="0" algn="l" fontAlgn="t">
                        <a:lnSpc>
                          <a:spcPct val="107000"/>
                        </a:lnSpc>
                        <a:spcBef>
                          <a:spcPts val="0"/>
                        </a:spcBef>
                        <a:spcAft>
                          <a:spcPts val="0"/>
                        </a:spcAft>
                      </a:pPr>
                      <a:r>
                        <a:rPr lang="en-US" sz="1200" b="0" i="0" u="none" strike="noStrike" dirty="0">
                          <a:effectLst/>
                          <a:latin typeface="+mn-lt"/>
                        </a:rPr>
                        <a:t>HB 981</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Relating to a study by the Texas Higher Education Coordinating Board on the feasibility of establishing a divinity program at Texas Southern University.</a:t>
                      </a:r>
                    </a:p>
                    <a:p>
                      <a:pPr marL="0" marR="0" algn="l" fontAlgn="t">
                        <a:lnSpc>
                          <a:spcPct val="107000"/>
                        </a:lnSpc>
                        <a:spcBef>
                          <a:spcPts val="0"/>
                        </a:spcBef>
                        <a:spcAft>
                          <a:spcPts val="0"/>
                        </a:spcAft>
                      </a:pPr>
                      <a:endParaRPr lang="en-US" sz="12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none" strike="noStrike" dirty="0">
                          <a:solidFill>
                            <a:srgbClr val="FF0000"/>
                          </a:solidFill>
                          <a:effectLst/>
                          <a:latin typeface="+mn-lt"/>
                        </a:rPr>
                        <a:t>6/15/2021</a:t>
                      </a:r>
                    </a:p>
                    <a:p>
                      <a:pPr marL="0" marR="0" algn="l" fontAlgn="t">
                        <a:lnSpc>
                          <a:spcPct val="107000"/>
                        </a:lnSpc>
                        <a:spcBef>
                          <a:spcPts val="0"/>
                        </a:spcBef>
                        <a:spcAft>
                          <a:spcPts val="0"/>
                        </a:spcAft>
                      </a:pPr>
                      <a:endParaRPr lang="en-US" sz="1200" b="1" i="0" u="none" strike="noStrike" dirty="0">
                        <a:solidFill>
                          <a:srgbClr val="FF0000"/>
                        </a:solidFill>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0" i="0" u="none" strike="noStrike" dirty="0">
                          <a:effectLst/>
                          <a:latin typeface="+mn-lt"/>
                        </a:rPr>
                        <a:t>Potential new divinity program.</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7863572"/>
                  </a:ext>
                </a:extLst>
              </a:tr>
            </a:tbl>
          </a:graphicData>
        </a:graphic>
      </p:graphicFrame>
    </p:spTree>
    <p:extLst>
      <p:ext uri="{BB962C8B-B14F-4D97-AF65-F5344CB8AC3E}">
        <p14:creationId xmlns:p14="http://schemas.microsoft.com/office/powerpoint/2010/main" val="2852175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B6C9846-B5AB-4E52-988D-F7E5865C9E4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F3D7E8E-8467-4198-87E0-ADC1B60467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399F85BF-36D0-4946-AAE8-69B89D44E6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Content Placeholder 3">
            <a:extLst>
              <a:ext uri="{FF2B5EF4-FFF2-40B4-BE49-F238E27FC236}">
                <a16:creationId xmlns:a16="http://schemas.microsoft.com/office/drawing/2014/main" id="{4A800D81-68A6-4576-8DDE-AB5889FA0ECB}"/>
              </a:ext>
            </a:extLst>
          </p:cNvPr>
          <p:cNvGraphicFramePr>
            <a:graphicFrameLocks noGrp="1"/>
          </p:cNvGraphicFramePr>
          <p:nvPr>
            <p:ph idx="1"/>
            <p:extLst>
              <p:ext uri="{D42A27DB-BD31-4B8C-83A1-F6EECF244321}">
                <p14:modId xmlns:p14="http://schemas.microsoft.com/office/powerpoint/2010/main" val="1906908882"/>
              </p:ext>
            </p:extLst>
          </p:nvPr>
        </p:nvGraphicFramePr>
        <p:xfrm>
          <a:off x="207390" y="169682"/>
          <a:ext cx="11811786" cy="4665363"/>
        </p:xfrm>
        <a:graphic>
          <a:graphicData uri="http://schemas.openxmlformats.org/drawingml/2006/table">
            <a:tbl>
              <a:tblPr firstRow="1" firstCol="1" bandRow="1"/>
              <a:tblGrid>
                <a:gridCol w="789448">
                  <a:extLst>
                    <a:ext uri="{9D8B030D-6E8A-4147-A177-3AD203B41FA5}">
                      <a16:colId xmlns:a16="http://schemas.microsoft.com/office/drawing/2014/main" val="1562951631"/>
                    </a:ext>
                  </a:extLst>
                </a:gridCol>
                <a:gridCol w="4872860">
                  <a:extLst>
                    <a:ext uri="{9D8B030D-6E8A-4147-A177-3AD203B41FA5}">
                      <a16:colId xmlns:a16="http://schemas.microsoft.com/office/drawing/2014/main" val="3058660340"/>
                    </a:ext>
                  </a:extLst>
                </a:gridCol>
                <a:gridCol w="1151950">
                  <a:extLst>
                    <a:ext uri="{9D8B030D-6E8A-4147-A177-3AD203B41FA5}">
                      <a16:colId xmlns:a16="http://schemas.microsoft.com/office/drawing/2014/main" val="1345232788"/>
                    </a:ext>
                  </a:extLst>
                </a:gridCol>
                <a:gridCol w="4997528">
                  <a:extLst>
                    <a:ext uri="{9D8B030D-6E8A-4147-A177-3AD203B41FA5}">
                      <a16:colId xmlns:a16="http://schemas.microsoft.com/office/drawing/2014/main" val="371360262"/>
                    </a:ext>
                  </a:extLst>
                </a:gridCol>
              </a:tblGrid>
              <a:tr h="489624">
                <a:tc>
                  <a:txBody>
                    <a:bodyPr/>
                    <a:lstStyle/>
                    <a:p>
                      <a:pPr marL="0" marR="0" algn="l" fontAlgn="t">
                        <a:lnSpc>
                          <a:spcPct val="107000"/>
                        </a:lnSpc>
                        <a:spcBef>
                          <a:spcPts val="0"/>
                        </a:spcBef>
                        <a:spcAft>
                          <a:spcPts val="0"/>
                        </a:spcAft>
                      </a:pPr>
                      <a:r>
                        <a:rPr lang="en-US" sz="1200" b="1" i="0" u="sng" strike="noStrike" dirty="0">
                          <a:effectLst/>
                          <a:latin typeface="Calibri" panose="020F0502020204030204" pitchFamily="34" charset="0"/>
                          <a:ea typeface="Calibri" panose="020F0502020204030204" pitchFamily="34" charset="0"/>
                          <a:cs typeface="Calibri" panose="020F0502020204030204" pitchFamily="34" charset="0"/>
                        </a:rPr>
                        <a:t>Bill</a:t>
                      </a:r>
                      <a:endParaRPr lang="en-US" sz="1900" b="0" i="0" u="none" strike="noStrike" dirty="0">
                        <a:effectLst/>
                        <a:latin typeface="Arial" panose="020B060402020202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sng" strike="noStrike" dirty="0" smtClean="0">
                          <a:effectLst/>
                          <a:latin typeface="Calibri" panose="020F0502020204030204" pitchFamily="34" charset="0"/>
                          <a:ea typeface="Calibri" panose="020F0502020204030204" pitchFamily="34" charset="0"/>
                          <a:cs typeface="Calibri" panose="020F0502020204030204" pitchFamily="34" charset="0"/>
                        </a:rPr>
                        <a:t>Subject</a:t>
                      </a:r>
                      <a:endParaRPr lang="en-US" sz="1200" b="1" i="0" u="sng" strike="noStrike" dirty="0">
                        <a:effectLst/>
                        <a:latin typeface="Calibri" panose="020F0502020204030204" pitchFamily="34" charset="0"/>
                        <a:ea typeface="Calibri" panose="020F0502020204030204" pitchFamily="34" charset="0"/>
                        <a:cs typeface="Calibri" panose="020F050202020403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sng" strike="noStrike">
                          <a:effectLst/>
                          <a:latin typeface="Calibri" panose="020F0502020204030204" pitchFamily="34" charset="0"/>
                          <a:ea typeface="Calibri" panose="020F0502020204030204" pitchFamily="34" charset="0"/>
                          <a:cs typeface="Calibri" panose="020F0502020204030204" pitchFamily="34" charset="0"/>
                        </a:rPr>
                        <a:t>Effective Date</a:t>
                      </a:r>
                      <a:endParaRPr lang="en-US" sz="1900" b="0" i="0" u="none" strike="noStrike">
                        <a:effectLst/>
                        <a:latin typeface="Arial" panose="020B060402020202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200" b="1" i="0" u="sng" strike="noStrike">
                          <a:effectLst/>
                          <a:latin typeface="Calibri" panose="020F0502020204030204" pitchFamily="34" charset="0"/>
                          <a:ea typeface="Calibri" panose="020F0502020204030204" pitchFamily="34" charset="0"/>
                          <a:cs typeface="Calibri" panose="020F0502020204030204" pitchFamily="34" charset="0"/>
                        </a:rPr>
                        <a:t>Notes</a:t>
                      </a:r>
                      <a:endParaRPr lang="en-US" sz="1900" b="0" i="0" u="none" strike="noStrike">
                        <a:effectLst/>
                        <a:latin typeface="Arial" panose="020B0604020202020204" pitchFamily="34" charset="0"/>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9888996"/>
                  </a:ext>
                </a:extLst>
              </a:tr>
              <a:tr h="712294">
                <a:tc>
                  <a:txBody>
                    <a:bodyPr/>
                    <a:lstStyle/>
                    <a:p>
                      <a:pPr marL="0" marR="0" algn="l" fontAlgn="t">
                        <a:lnSpc>
                          <a:spcPct val="107000"/>
                        </a:lnSpc>
                        <a:spcBef>
                          <a:spcPts val="0"/>
                        </a:spcBef>
                        <a:spcAft>
                          <a:spcPts val="0"/>
                        </a:spcAft>
                      </a:pPr>
                      <a:r>
                        <a:rPr lang="en-US" sz="1100" b="0" i="0" u="none" strike="noStrike" dirty="0">
                          <a:effectLst/>
                          <a:latin typeface="+mn-lt"/>
                        </a:rPr>
                        <a:t>HB 1027</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0" i="0" u="none" strike="noStrike" dirty="0">
                          <a:effectLst/>
                          <a:latin typeface="+mn-lt"/>
                        </a:rPr>
                        <a:t>Relating to the disclosure of certain information regarding textbooks and learning content management systems by certain institutions of higher education.</a:t>
                      </a:r>
                    </a:p>
                    <a:p>
                      <a:pPr marL="0" marR="0" algn="l" fontAlgn="t">
                        <a:lnSpc>
                          <a:spcPct val="107000"/>
                        </a:lnSpc>
                        <a:spcBef>
                          <a:spcPts val="0"/>
                        </a:spcBef>
                        <a:spcAft>
                          <a:spcPts val="0"/>
                        </a:spcAft>
                      </a:pPr>
                      <a:endParaRPr lang="en-US" sz="11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0" i="0" u="none" strike="noStrike" dirty="0">
                          <a:effectLst/>
                          <a:latin typeface="+mn-lt"/>
                        </a:rPr>
                        <a:t>9/1/2021</a:t>
                      </a:r>
                    </a:p>
                    <a:p>
                      <a:pPr marL="0" marR="0" algn="l" fontAlgn="t">
                        <a:lnSpc>
                          <a:spcPct val="107000"/>
                        </a:lnSpc>
                        <a:spcBef>
                          <a:spcPts val="0"/>
                        </a:spcBef>
                        <a:spcAft>
                          <a:spcPts val="0"/>
                        </a:spcAft>
                      </a:pPr>
                      <a:endParaRPr lang="en-US" sz="11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0" i="0" u="none" strike="noStrike" dirty="0">
                          <a:effectLst/>
                          <a:latin typeface="+mn-lt"/>
                        </a:rPr>
                        <a:t>"1. Mandates faculty textbook adoption deadlines, more than 30 days prior to class due to other requirements.</a:t>
                      </a:r>
                    </a:p>
                    <a:p>
                      <a:pPr marL="0" marR="0" algn="l" fontAlgn="t">
                        <a:lnSpc>
                          <a:spcPct val="107000"/>
                        </a:lnSpc>
                        <a:spcBef>
                          <a:spcPts val="0"/>
                        </a:spcBef>
                        <a:spcAft>
                          <a:spcPts val="0"/>
                        </a:spcAft>
                      </a:pPr>
                      <a:r>
                        <a:rPr lang="en-US" sz="1100" b="0" i="0" u="none" strike="noStrike" dirty="0">
                          <a:effectLst/>
                          <a:latin typeface="+mn-lt"/>
                        </a:rPr>
                        <a:t>2. Bookstore searches must allow students to see courses with OER options</a:t>
                      </a:r>
                    </a:p>
                    <a:p>
                      <a:pPr marL="0" marR="0" algn="l" fontAlgn="t">
                        <a:lnSpc>
                          <a:spcPct val="107000"/>
                        </a:lnSpc>
                        <a:spcBef>
                          <a:spcPts val="0"/>
                        </a:spcBef>
                        <a:spcAft>
                          <a:spcPts val="0"/>
                        </a:spcAft>
                      </a:pPr>
                      <a:r>
                        <a:rPr lang="en-US" sz="1100" b="0" i="0" u="none" strike="noStrike" dirty="0">
                          <a:effectLst/>
                          <a:latin typeface="+mn-lt"/>
                        </a:rPr>
                        <a:t>3. Institutions must define ""low course material costs"“</a:t>
                      </a:r>
                    </a:p>
                    <a:p>
                      <a:pPr marL="0" marR="0" algn="l" fontAlgn="t">
                        <a:lnSpc>
                          <a:spcPct val="107000"/>
                        </a:lnSpc>
                        <a:spcBef>
                          <a:spcPts val="0"/>
                        </a:spcBef>
                        <a:spcAft>
                          <a:spcPts val="0"/>
                        </a:spcAft>
                      </a:pPr>
                      <a:r>
                        <a:rPr lang="en-US" sz="1100" b="0" i="0" u="none" strike="noStrike" dirty="0">
                          <a:effectLst/>
                          <a:latin typeface="+mn-lt"/>
                        </a:rPr>
                        <a:t>4. Itemized fees"</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1234355"/>
                  </a:ext>
                </a:extLst>
              </a:tr>
              <a:tr h="712290">
                <a:tc>
                  <a:txBody>
                    <a:bodyPr/>
                    <a:lstStyle/>
                    <a:p>
                      <a:pPr marL="0" marR="0" algn="l" fontAlgn="t">
                        <a:lnSpc>
                          <a:spcPct val="107000"/>
                        </a:lnSpc>
                        <a:spcBef>
                          <a:spcPts val="0"/>
                        </a:spcBef>
                        <a:spcAft>
                          <a:spcPts val="0"/>
                        </a:spcAft>
                      </a:pPr>
                      <a:r>
                        <a:rPr lang="en-US" sz="1100" b="0" i="0" u="none" strike="noStrike" dirty="0">
                          <a:effectLst/>
                          <a:latin typeface="+mn-lt"/>
                        </a:rPr>
                        <a:t>HB 1247</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0" i="0" u="none" strike="noStrike" dirty="0">
                          <a:effectLst/>
                          <a:latin typeface="+mn-lt"/>
                        </a:rPr>
                        <a:t>Relating to the development of and report on a tri-agency work-based learning strategic framework by the Texas Workforce Commission, the Texas Education Agency, and the Texas Higher Education Coordinating Board.</a:t>
                      </a:r>
                    </a:p>
                    <a:p>
                      <a:pPr marL="0" marR="0" algn="l" fontAlgn="t">
                        <a:lnSpc>
                          <a:spcPct val="107000"/>
                        </a:lnSpc>
                        <a:spcBef>
                          <a:spcPts val="0"/>
                        </a:spcBef>
                        <a:spcAft>
                          <a:spcPts val="0"/>
                        </a:spcAft>
                      </a:pPr>
                      <a:endParaRPr lang="en-US" sz="11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0" i="0" u="none" strike="noStrike" dirty="0">
                          <a:effectLst/>
                          <a:latin typeface="+mn-lt"/>
                          <a:ea typeface="Calibri" panose="020F0502020204030204" pitchFamily="34" charset="0"/>
                          <a:cs typeface="Calibri" panose="020F0502020204030204" pitchFamily="34" charset="0"/>
                        </a:rPr>
                        <a:t>9/1/2021</a:t>
                      </a:r>
                    </a:p>
                    <a:p>
                      <a:pPr marL="0" marR="0" algn="l" fontAlgn="t">
                        <a:lnSpc>
                          <a:spcPct val="107000"/>
                        </a:lnSpc>
                        <a:spcBef>
                          <a:spcPts val="0"/>
                        </a:spcBef>
                        <a:spcAft>
                          <a:spcPts val="0"/>
                        </a:spcAft>
                      </a:pPr>
                      <a:endParaRPr lang="en-US" sz="1100" b="0" i="0" u="none" strike="noStrike" dirty="0">
                        <a:effectLst/>
                        <a:latin typeface="+mn-lt"/>
                        <a:ea typeface="Calibri" panose="020F0502020204030204" pitchFamily="34" charset="0"/>
                        <a:cs typeface="Calibri" panose="020F0502020204030204" pitchFamily="34" charset="0"/>
                      </a:endParaRPr>
                    </a:p>
                    <a:p>
                      <a:pPr marL="0" marR="0" algn="l" fontAlgn="t">
                        <a:lnSpc>
                          <a:spcPct val="107000"/>
                        </a:lnSpc>
                        <a:spcBef>
                          <a:spcPts val="0"/>
                        </a:spcBef>
                        <a:spcAft>
                          <a:spcPts val="0"/>
                        </a:spcAft>
                      </a:pPr>
                      <a:endParaRPr lang="en-US" sz="11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0" i="0" u="none" strike="noStrike" dirty="0">
                          <a:effectLst/>
                          <a:latin typeface="+mn-lt"/>
                        </a:rPr>
                        <a:t>Final results pending report due December 2022</a:t>
                      </a:r>
                    </a:p>
                    <a:p>
                      <a:pPr marL="0" marR="0" algn="l" fontAlgn="t">
                        <a:lnSpc>
                          <a:spcPct val="107000"/>
                        </a:lnSpc>
                        <a:spcBef>
                          <a:spcPts val="0"/>
                        </a:spcBef>
                        <a:spcAft>
                          <a:spcPts val="0"/>
                        </a:spcAft>
                      </a:pPr>
                      <a:endParaRPr lang="en-US" sz="11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7512988"/>
                  </a:ext>
                </a:extLst>
              </a:tr>
              <a:tr h="791657">
                <a:tc>
                  <a:txBody>
                    <a:bodyPr/>
                    <a:lstStyle/>
                    <a:p>
                      <a:pPr marL="0" marR="0" algn="l" fontAlgn="t">
                        <a:lnSpc>
                          <a:spcPct val="107000"/>
                        </a:lnSpc>
                        <a:spcBef>
                          <a:spcPts val="0"/>
                        </a:spcBef>
                        <a:spcAft>
                          <a:spcPts val="0"/>
                        </a:spcAft>
                      </a:pPr>
                      <a:r>
                        <a:rPr lang="en-US" sz="1100" b="0" i="0" u="none" strike="noStrike" dirty="0">
                          <a:effectLst/>
                          <a:latin typeface="+mn-lt"/>
                        </a:rPr>
                        <a:t>HB 1259</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0" i="0" u="none" strike="noStrike" dirty="0">
                          <a:effectLst/>
                          <a:latin typeface="+mn-lt"/>
                        </a:rPr>
                        <a:t>Relating to the rural veterinarian incentive program.</a:t>
                      </a:r>
                    </a:p>
                    <a:p>
                      <a:pPr marL="0" marR="0" algn="l" fontAlgn="t">
                        <a:lnSpc>
                          <a:spcPct val="107000"/>
                        </a:lnSpc>
                        <a:spcBef>
                          <a:spcPts val="0"/>
                        </a:spcBef>
                        <a:spcAft>
                          <a:spcPts val="0"/>
                        </a:spcAft>
                      </a:pPr>
                      <a:endParaRPr lang="en-US" sz="11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0" i="0" u="none" strike="noStrike" dirty="0">
                          <a:effectLst/>
                          <a:latin typeface="+mn-lt"/>
                        </a:rPr>
                        <a:t>9/1/2021</a:t>
                      </a:r>
                    </a:p>
                    <a:p>
                      <a:pPr marL="0" marR="0" algn="l" fontAlgn="t">
                        <a:lnSpc>
                          <a:spcPct val="107000"/>
                        </a:lnSpc>
                        <a:spcBef>
                          <a:spcPts val="0"/>
                        </a:spcBef>
                        <a:spcAft>
                          <a:spcPts val="0"/>
                        </a:spcAft>
                      </a:pPr>
                      <a:endParaRPr lang="en-US" sz="11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0" i="0" u="none" strike="noStrike" dirty="0">
                          <a:effectLst/>
                          <a:latin typeface="+mn-lt"/>
                        </a:rPr>
                        <a:t>"Expands existing language to ""a college of veterinary medicine located in this state and accredited by the American Veterinary Medical Association Council on Education"". Changes definition of ""rural county"" to those under 100,000 population, up from 50,000. Grants additional authority to the Texas Animal Health Commission."</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2705102"/>
                  </a:ext>
                </a:extLst>
              </a:tr>
              <a:tr h="534151">
                <a:tc>
                  <a:txBody>
                    <a:bodyPr/>
                    <a:lstStyle/>
                    <a:p>
                      <a:pPr marL="0" marR="0" algn="l" fontAlgn="t">
                        <a:lnSpc>
                          <a:spcPct val="107000"/>
                        </a:lnSpc>
                        <a:spcBef>
                          <a:spcPts val="0"/>
                        </a:spcBef>
                        <a:spcAft>
                          <a:spcPts val="0"/>
                        </a:spcAft>
                      </a:pPr>
                      <a:r>
                        <a:rPr lang="en-US" sz="1100" b="0" i="0" u="none" strike="noStrike" dirty="0">
                          <a:effectLst/>
                          <a:latin typeface="+mn-lt"/>
                        </a:rPr>
                        <a:t>HB 1325</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0" i="0" u="none" strike="noStrike" dirty="0">
                          <a:effectLst/>
                          <a:latin typeface="+mn-lt"/>
                        </a:rPr>
                        <a:t>Relating to the participation of the medical school at the University of Houston and the college of osteopathic medicine at Sam Houston State University in the Joint Admission Medical Program.</a:t>
                      </a:r>
                    </a:p>
                    <a:p>
                      <a:pPr marL="0" marR="0" algn="l" fontAlgn="t">
                        <a:lnSpc>
                          <a:spcPct val="107000"/>
                        </a:lnSpc>
                        <a:spcBef>
                          <a:spcPts val="0"/>
                        </a:spcBef>
                        <a:spcAft>
                          <a:spcPts val="0"/>
                        </a:spcAft>
                      </a:pPr>
                      <a:endParaRPr lang="en-US" sz="11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1" i="0" u="none" strike="noStrike" dirty="0">
                          <a:solidFill>
                            <a:srgbClr val="FF0000"/>
                          </a:solidFill>
                          <a:effectLst/>
                          <a:latin typeface="+mn-lt"/>
                        </a:rPr>
                        <a:t>5/15/2021</a:t>
                      </a:r>
                    </a:p>
                    <a:p>
                      <a:pPr marL="0" marR="0" algn="l" fontAlgn="t">
                        <a:lnSpc>
                          <a:spcPct val="107000"/>
                        </a:lnSpc>
                        <a:spcBef>
                          <a:spcPts val="0"/>
                        </a:spcBef>
                        <a:spcAft>
                          <a:spcPts val="0"/>
                        </a:spcAft>
                      </a:pPr>
                      <a:endParaRPr lang="en-US" sz="11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0" i="0" u="none" strike="noStrike" dirty="0">
                          <a:effectLst/>
                          <a:latin typeface="+mn-lt"/>
                        </a:rPr>
                        <a:t>JAMP expansion</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0438535"/>
                  </a:ext>
                </a:extLst>
              </a:tr>
              <a:tr h="723059">
                <a:tc>
                  <a:txBody>
                    <a:bodyPr/>
                    <a:lstStyle/>
                    <a:p>
                      <a:pPr marL="0" marR="0" algn="l" fontAlgn="t">
                        <a:lnSpc>
                          <a:spcPct val="107000"/>
                        </a:lnSpc>
                        <a:spcBef>
                          <a:spcPts val="0"/>
                        </a:spcBef>
                        <a:spcAft>
                          <a:spcPts val="0"/>
                        </a:spcAft>
                      </a:pPr>
                      <a:r>
                        <a:rPr lang="en-US" sz="1100" b="0" i="0" u="none" strike="noStrike" dirty="0">
                          <a:effectLst/>
                          <a:latin typeface="+mn-lt"/>
                        </a:rPr>
                        <a:t>HB 1522</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0" i="0" u="none" strike="noStrike" dirty="0">
                          <a:effectLst/>
                          <a:latin typeface="+mn-lt"/>
                        </a:rPr>
                        <a:t>Relating to the transfer of Midwestern State University to the Texas Tech University System, to certain fees charged by that system's governing board, and to mandatory venue for actions brought against that system or its institution, officers, or employees.</a:t>
                      </a:r>
                    </a:p>
                    <a:p>
                      <a:pPr marL="0" marR="0" algn="l" fontAlgn="t">
                        <a:lnSpc>
                          <a:spcPct val="107000"/>
                        </a:lnSpc>
                        <a:spcBef>
                          <a:spcPts val="0"/>
                        </a:spcBef>
                        <a:spcAft>
                          <a:spcPts val="0"/>
                        </a:spcAft>
                      </a:pPr>
                      <a:endParaRPr lang="en-US" sz="11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0" i="0" u="none" strike="noStrike" dirty="0">
                          <a:effectLst/>
                          <a:latin typeface="+mn-lt"/>
                        </a:rPr>
                        <a:t>9/1/2021</a:t>
                      </a:r>
                    </a:p>
                    <a:p>
                      <a:pPr marL="0" marR="0" algn="l" fontAlgn="t">
                        <a:lnSpc>
                          <a:spcPct val="107000"/>
                        </a:lnSpc>
                        <a:spcBef>
                          <a:spcPts val="0"/>
                        </a:spcBef>
                        <a:spcAft>
                          <a:spcPts val="0"/>
                        </a:spcAft>
                      </a:pPr>
                      <a:endParaRPr lang="en-US" sz="1100" b="0" i="0" u="none" strike="noStrike" dirty="0">
                        <a:effectLst/>
                        <a:latin typeface="+mn-lt"/>
                      </a:endParaRP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0" i="0" u="none" strike="noStrike" dirty="0">
                          <a:effectLst/>
                          <a:latin typeface="+mn-lt"/>
                        </a:rPr>
                        <a:t>Expansion of Texas Tech System</a:t>
                      </a:r>
                    </a:p>
                  </a:txBody>
                  <a:tcPr marL="71747" marR="71747" marT="99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7863572"/>
                  </a:ext>
                </a:extLst>
              </a:tr>
            </a:tbl>
          </a:graphicData>
        </a:graphic>
      </p:graphicFrame>
    </p:spTree>
    <p:extLst>
      <p:ext uri="{BB962C8B-B14F-4D97-AF65-F5344CB8AC3E}">
        <p14:creationId xmlns:p14="http://schemas.microsoft.com/office/powerpoint/2010/main" val="4121261521"/>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090CE204FCC2245A07EF47F1B7A7CB5" ma:contentTypeVersion="15" ma:contentTypeDescription="Create a new document." ma:contentTypeScope="" ma:versionID="8db64b3eea519af4834ca57fa270141c">
  <xsd:schema xmlns:xsd="http://www.w3.org/2001/XMLSchema" xmlns:xs="http://www.w3.org/2001/XMLSchema" xmlns:p="http://schemas.microsoft.com/office/2006/metadata/properties" xmlns:ns1="http://schemas.microsoft.com/sharepoint/v3" xmlns:ns3="52312bde-3576-4e70-a25d-758545752d85" xmlns:ns4="bce28293-0ac6-4dfa-826c-97b617c57f22" targetNamespace="http://schemas.microsoft.com/office/2006/metadata/properties" ma:root="true" ma:fieldsID="5d0c11133b36cac5ab234df2ba5ca510" ns1:_="" ns3:_="" ns4:_="">
    <xsd:import namespace="http://schemas.microsoft.com/sharepoint/v3"/>
    <xsd:import namespace="52312bde-3576-4e70-a25d-758545752d85"/>
    <xsd:import namespace="bce28293-0ac6-4dfa-826c-97b617c57f2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4:SharedWithUsers" minOccurs="0"/>
                <xsd:element ref="ns4:SharedWithDetails" minOccurs="0"/>
                <xsd:element ref="ns4:SharingHintHash"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2312bde-3576-4e70-a25d-758545752d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ce28293-0ac6-4dfa-826c-97b617c57f2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77B270A-5DC7-4122-B4F2-2BB87B449608}">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http://schemas.openxmlformats.org/package/2006/metadata/core-properties"/>
    <ds:schemaRef ds:uri="http://purl.org/dc/terms/"/>
    <ds:schemaRef ds:uri="bce28293-0ac6-4dfa-826c-97b617c57f22"/>
    <ds:schemaRef ds:uri="52312bde-3576-4e70-a25d-758545752d85"/>
    <ds:schemaRef ds:uri="http://www.w3.org/XML/1998/namespace"/>
    <ds:schemaRef ds:uri="http://purl.org/dc/dcmitype/"/>
  </ds:schemaRefs>
</ds:datastoreItem>
</file>

<file path=customXml/itemProps2.xml><?xml version="1.0" encoding="utf-8"?>
<ds:datastoreItem xmlns:ds="http://schemas.openxmlformats.org/officeDocument/2006/customXml" ds:itemID="{3152D3FD-724A-41FD-B9E3-9A8679E85039}">
  <ds:schemaRefs>
    <ds:schemaRef ds:uri="http://schemas.microsoft.com/sharepoint/v3/contenttype/forms"/>
  </ds:schemaRefs>
</ds:datastoreItem>
</file>

<file path=customXml/itemProps3.xml><?xml version="1.0" encoding="utf-8"?>
<ds:datastoreItem xmlns:ds="http://schemas.openxmlformats.org/officeDocument/2006/customXml" ds:itemID="{1C21ED63-6C65-4E2A-9E30-92420BBC2B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2312bde-3576-4e70-a25d-758545752d85"/>
    <ds:schemaRef ds:uri="bce28293-0ac6-4dfa-826c-97b617c57f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595</TotalTime>
  <Words>3415</Words>
  <Application>Microsoft Office PowerPoint</Application>
  <PresentationFormat>Widescreen</PresentationFormat>
  <Paragraphs>345</Paragraphs>
  <Slides>19</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Wingdings</vt:lpstr>
      <vt:lpstr>Retrospect</vt:lpstr>
      <vt:lpstr>TACRAO Legislative Issues Committee Update</vt:lpstr>
      <vt:lpstr>2022-23 State Budget</vt:lpstr>
      <vt:lpstr>87th Legislative Special Sessions</vt:lpstr>
      <vt:lpstr>PowerPoint Presentation</vt:lpstr>
      <vt:lpstr>PowerPoint Presentation</vt:lpstr>
      <vt:lpstr>PowerPoint Presentation</vt:lpstr>
      <vt:lpstr>Quorum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2018/19 TACRAO Legislative Issues Committee</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TACRAO Legislative Issues Committee Update</dc:title>
  <dc:creator>Debbie Gilchrist</dc:creator>
  <cp:lastModifiedBy>Sam Carrell</cp:lastModifiedBy>
  <cp:revision>48</cp:revision>
  <dcterms:created xsi:type="dcterms:W3CDTF">2019-07-13T16:50:47Z</dcterms:created>
  <dcterms:modified xsi:type="dcterms:W3CDTF">2021-07-13T13:34:21Z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0x0101006090CE204FCC2245A07EF47F1B7A7CB5</vt:lpwstr>
  </property>
</Properties>
</file>