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handoutMasterIdLst>
    <p:handoutMasterId r:id="rId40"/>
  </p:handoutMasterIdLst>
  <p:sldIdLst>
    <p:sldId id="256" r:id="rId3"/>
    <p:sldId id="300" r:id="rId4"/>
    <p:sldId id="257" r:id="rId5"/>
    <p:sldId id="293" r:id="rId6"/>
    <p:sldId id="302" r:id="rId7"/>
    <p:sldId id="273" r:id="rId8"/>
    <p:sldId id="274" r:id="rId9"/>
    <p:sldId id="266" r:id="rId10"/>
    <p:sldId id="261" r:id="rId11"/>
    <p:sldId id="301" r:id="rId12"/>
    <p:sldId id="275" r:id="rId13"/>
    <p:sldId id="283" r:id="rId14"/>
    <p:sldId id="276" r:id="rId15"/>
    <p:sldId id="277" r:id="rId16"/>
    <p:sldId id="268" r:id="rId17"/>
    <p:sldId id="278" r:id="rId18"/>
    <p:sldId id="272" r:id="rId19"/>
    <p:sldId id="270" r:id="rId20"/>
    <p:sldId id="271" r:id="rId21"/>
    <p:sldId id="280" r:id="rId22"/>
    <p:sldId id="262" r:id="rId23"/>
    <p:sldId id="281" r:id="rId24"/>
    <p:sldId id="282" r:id="rId25"/>
    <p:sldId id="286" r:id="rId26"/>
    <p:sldId id="284" r:id="rId27"/>
    <p:sldId id="287" r:id="rId28"/>
    <p:sldId id="288" r:id="rId29"/>
    <p:sldId id="289" r:id="rId30"/>
    <p:sldId id="297" r:id="rId31"/>
    <p:sldId id="290" r:id="rId32"/>
    <p:sldId id="291" r:id="rId33"/>
    <p:sldId id="292" r:id="rId34"/>
    <p:sldId id="299" r:id="rId35"/>
    <p:sldId id="294" r:id="rId36"/>
    <p:sldId id="295" r:id="rId37"/>
    <p:sldId id="296"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54" autoAdjust="0"/>
    <p:restoredTop sz="94690" autoAdjust="0"/>
  </p:normalViewPr>
  <p:slideViewPr>
    <p:cSldViewPr>
      <p:cViewPr>
        <p:scale>
          <a:sx n="79" d="100"/>
          <a:sy n="79" d="100"/>
        </p:scale>
        <p:origin x="-630" y="19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86B488C-1273-4F46-A528-C4B9A09DBEDC}" type="slidenum">
              <a:rPr lang="en-US"/>
              <a:pPr/>
              <a:t>‹#›</a:t>
            </a:fld>
            <a:endParaRPr lang="en-US"/>
          </a:p>
        </p:txBody>
      </p:sp>
    </p:spTree>
    <p:extLst>
      <p:ext uri="{BB962C8B-B14F-4D97-AF65-F5344CB8AC3E}">
        <p14:creationId xmlns:p14="http://schemas.microsoft.com/office/powerpoint/2010/main" val="233351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p:cNvSpPr>
          <p:nvPr>
            <p:ph type="sldImg" idx="2"/>
          </p:nvPr>
        </p:nvSpPr>
        <p:spPr bwMode="auto">
          <a:xfrm>
            <a:off x="1143000" y="685800"/>
            <a:ext cx="4572000" cy="3429000"/>
          </a:xfrm>
          <a:prstGeom prst="rect">
            <a:avLst/>
          </a:prstGeom>
          <a:no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6" name="Rectangle 8"/>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2057" name="Rectangle 9"/>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2058" name="Rectangle 1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2059" name="Rectangle 1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C76FE6-18FF-4904-A79F-D11B604C1BF0}" type="slidenum">
              <a:rPr lang="en-US"/>
              <a:pPr/>
              <a:t>‹#›</a:t>
            </a:fld>
            <a:endParaRPr lang="en-US"/>
          </a:p>
        </p:txBody>
      </p:sp>
    </p:spTree>
    <p:extLst>
      <p:ext uri="{BB962C8B-B14F-4D97-AF65-F5344CB8AC3E}">
        <p14:creationId xmlns:p14="http://schemas.microsoft.com/office/powerpoint/2010/main" val="3624036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6</a:t>
            </a:fld>
            <a:endParaRPr lang="en-US"/>
          </a:p>
        </p:txBody>
      </p:sp>
    </p:spTree>
    <p:extLst>
      <p:ext uri="{BB962C8B-B14F-4D97-AF65-F5344CB8AC3E}">
        <p14:creationId xmlns:p14="http://schemas.microsoft.com/office/powerpoint/2010/main" val="385843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28</a:t>
            </a:fld>
            <a:endParaRPr lang="en-US"/>
          </a:p>
        </p:txBody>
      </p:sp>
    </p:spTree>
    <p:extLst>
      <p:ext uri="{BB962C8B-B14F-4D97-AF65-F5344CB8AC3E}">
        <p14:creationId xmlns:p14="http://schemas.microsoft.com/office/powerpoint/2010/main" val="67781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30</a:t>
            </a:fld>
            <a:endParaRPr lang="en-US"/>
          </a:p>
        </p:txBody>
      </p:sp>
    </p:spTree>
    <p:extLst>
      <p:ext uri="{BB962C8B-B14F-4D97-AF65-F5344CB8AC3E}">
        <p14:creationId xmlns:p14="http://schemas.microsoft.com/office/powerpoint/2010/main" val="323167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31</a:t>
            </a:fld>
            <a:endParaRPr lang="en-US"/>
          </a:p>
        </p:txBody>
      </p:sp>
    </p:spTree>
    <p:extLst>
      <p:ext uri="{BB962C8B-B14F-4D97-AF65-F5344CB8AC3E}">
        <p14:creationId xmlns:p14="http://schemas.microsoft.com/office/powerpoint/2010/main" val="3538725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32</a:t>
            </a:fld>
            <a:endParaRPr lang="en-US"/>
          </a:p>
        </p:txBody>
      </p:sp>
    </p:spTree>
    <p:extLst>
      <p:ext uri="{BB962C8B-B14F-4D97-AF65-F5344CB8AC3E}">
        <p14:creationId xmlns:p14="http://schemas.microsoft.com/office/powerpoint/2010/main" val="50947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12</a:t>
            </a:fld>
            <a:endParaRPr lang="en-US"/>
          </a:p>
        </p:txBody>
      </p:sp>
    </p:spTree>
    <p:extLst>
      <p:ext uri="{BB962C8B-B14F-4D97-AF65-F5344CB8AC3E}">
        <p14:creationId xmlns:p14="http://schemas.microsoft.com/office/powerpoint/2010/main" val="324096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21</a:t>
            </a:fld>
            <a:endParaRPr lang="en-US"/>
          </a:p>
        </p:txBody>
      </p:sp>
    </p:spTree>
    <p:extLst>
      <p:ext uri="{BB962C8B-B14F-4D97-AF65-F5344CB8AC3E}">
        <p14:creationId xmlns:p14="http://schemas.microsoft.com/office/powerpoint/2010/main" val="103432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22</a:t>
            </a:fld>
            <a:endParaRPr lang="en-US"/>
          </a:p>
        </p:txBody>
      </p:sp>
    </p:spTree>
    <p:extLst>
      <p:ext uri="{BB962C8B-B14F-4D97-AF65-F5344CB8AC3E}">
        <p14:creationId xmlns:p14="http://schemas.microsoft.com/office/powerpoint/2010/main" val="159621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23</a:t>
            </a:fld>
            <a:endParaRPr lang="en-US"/>
          </a:p>
        </p:txBody>
      </p:sp>
    </p:spTree>
    <p:extLst>
      <p:ext uri="{BB962C8B-B14F-4D97-AF65-F5344CB8AC3E}">
        <p14:creationId xmlns:p14="http://schemas.microsoft.com/office/powerpoint/2010/main" val="152923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24</a:t>
            </a:fld>
            <a:endParaRPr lang="en-US"/>
          </a:p>
        </p:txBody>
      </p:sp>
    </p:spTree>
    <p:extLst>
      <p:ext uri="{BB962C8B-B14F-4D97-AF65-F5344CB8AC3E}">
        <p14:creationId xmlns:p14="http://schemas.microsoft.com/office/powerpoint/2010/main" val="200589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25</a:t>
            </a:fld>
            <a:endParaRPr lang="en-US"/>
          </a:p>
        </p:txBody>
      </p:sp>
    </p:spTree>
    <p:extLst>
      <p:ext uri="{BB962C8B-B14F-4D97-AF65-F5344CB8AC3E}">
        <p14:creationId xmlns:p14="http://schemas.microsoft.com/office/powerpoint/2010/main" val="331562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26</a:t>
            </a:fld>
            <a:endParaRPr lang="en-US"/>
          </a:p>
        </p:txBody>
      </p:sp>
    </p:spTree>
    <p:extLst>
      <p:ext uri="{BB962C8B-B14F-4D97-AF65-F5344CB8AC3E}">
        <p14:creationId xmlns:p14="http://schemas.microsoft.com/office/powerpoint/2010/main" val="3508034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6FE6-18FF-4904-A79F-D11B604C1BF0}" type="slidenum">
              <a:rPr lang="en-US" smtClean="0"/>
              <a:pPr/>
              <a:t>27</a:t>
            </a:fld>
            <a:endParaRPr lang="en-US"/>
          </a:p>
        </p:txBody>
      </p:sp>
    </p:spTree>
    <p:extLst>
      <p:ext uri="{BB962C8B-B14F-4D97-AF65-F5344CB8AC3E}">
        <p14:creationId xmlns:p14="http://schemas.microsoft.com/office/powerpoint/2010/main" val="422243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2362200" y="1143000"/>
            <a:ext cx="5638800" cy="2438400"/>
          </a:xfrm>
        </p:spPr>
        <p:txBody>
          <a:bodyPr/>
          <a:lstStyle>
            <a:lvl1pPr>
              <a:defRPr sz="4400"/>
            </a:lvl1pPr>
          </a:lstStyle>
          <a:p>
            <a:pPr lvl="0"/>
            <a:r>
              <a:rPr lang="en-US" noProof="0" smtClean="0"/>
              <a:t>Click to edit Master title style</a:t>
            </a:r>
            <a:endParaRPr lang="en-US" noProof="0" dirty="0" smtClean="0"/>
          </a:p>
        </p:txBody>
      </p:sp>
      <p:sp>
        <p:nvSpPr>
          <p:cNvPr id="3105" name="Rectangle 33"/>
          <p:cNvSpPr>
            <a:spLocks noGrp="1" noChangeArrowheads="1"/>
          </p:cNvSpPr>
          <p:nvPr>
            <p:ph type="subTitle" sz="quarter" idx="1"/>
          </p:nvPr>
        </p:nvSpPr>
        <p:spPr>
          <a:xfrm>
            <a:off x="2667000" y="3886200"/>
            <a:ext cx="5334000" cy="1285875"/>
          </a:xfrm>
        </p:spPr>
        <p:txBody>
          <a:bodyPr/>
          <a:lstStyle>
            <a:lvl1pPr marL="0" indent="0">
              <a:buFont typeface="Wingdings" pitchFamily="2" charset="2"/>
              <a:buNone/>
              <a:defRPr sz="1800"/>
            </a:lvl1pPr>
          </a:lstStyle>
          <a:p>
            <a:pPr lvl="0"/>
            <a:r>
              <a:rPr lang="en-US" noProof="0" smtClean="0"/>
              <a:t>Click to edit Master subtitle style</a:t>
            </a:r>
            <a:endParaRPr lang="en-US" noProof="0" dirty="0" smtClean="0"/>
          </a:p>
        </p:txBody>
      </p:sp>
      <p:sp>
        <p:nvSpPr>
          <p:cNvPr id="3166" name="Rectangle 94"/>
          <p:cNvSpPr>
            <a:spLocks noGrp="1" noChangeArrowheads="1"/>
          </p:cNvSpPr>
          <p:nvPr>
            <p:ph type="dt" sz="quarter" idx="2"/>
          </p:nvPr>
        </p:nvSpPr>
        <p:spPr/>
        <p:txBody>
          <a:bodyPr/>
          <a:lstStyle>
            <a:lvl1pPr>
              <a:defRPr/>
            </a:lvl1pPr>
          </a:lstStyle>
          <a:p>
            <a:endParaRPr lang="en-US" dirty="0"/>
          </a:p>
        </p:txBody>
      </p:sp>
      <p:sp>
        <p:nvSpPr>
          <p:cNvPr id="3167" name="Rectangle 95"/>
          <p:cNvSpPr>
            <a:spLocks noGrp="1" noChangeArrowheads="1"/>
          </p:cNvSpPr>
          <p:nvPr>
            <p:ph type="ftr" sz="quarter" idx="3"/>
          </p:nvPr>
        </p:nvSpPr>
        <p:spPr/>
        <p:txBody>
          <a:bodyPr/>
          <a:lstStyle>
            <a:lvl1pPr>
              <a:defRPr/>
            </a:lvl1pPr>
          </a:lstStyle>
          <a:p>
            <a:endParaRPr lang="en-US"/>
          </a:p>
        </p:txBody>
      </p:sp>
      <p:sp>
        <p:nvSpPr>
          <p:cNvPr id="3168" name="Rectangle 96"/>
          <p:cNvSpPr>
            <a:spLocks noGrp="1" noChangeArrowheads="1"/>
          </p:cNvSpPr>
          <p:nvPr>
            <p:ph type="sldNum" sz="quarter" idx="4"/>
          </p:nvPr>
        </p:nvSpPr>
        <p:spPr/>
        <p:txBody>
          <a:bodyPr/>
          <a:lstStyle>
            <a:lvl1pPr>
              <a:defRPr/>
            </a:lvl1pPr>
          </a:lstStyle>
          <a:p>
            <a:fld id="{0C7BE582-C6D6-42C1-9349-E2A84CC8A27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0FB647-AD83-4603-B7BF-FFAD3CBD6D3D}" type="slidenum">
              <a:rPr lang="en-US"/>
              <a:pPr/>
              <a:t>‹#›</a:t>
            </a:fld>
            <a:endParaRPr lang="en-US"/>
          </a:p>
        </p:txBody>
      </p:sp>
    </p:spTree>
    <p:extLst>
      <p:ext uri="{BB962C8B-B14F-4D97-AF65-F5344CB8AC3E}">
        <p14:creationId xmlns:p14="http://schemas.microsoft.com/office/powerpoint/2010/main" val="30702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638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228600"/>
            <a:ext cx="4762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1A3655-1E44-4424-9E39-7DA470DC4A68}" type="slidenum">
              <a:rPr lang="en-US"/>
              <a:pPr/>
              <a:t>‹#›</a:t>
            </a:fld>
            <a:endParaRPr lang="en-US"/>
          </a:p>
        </p:txBody>
      </p:sp>
    </p:spTree>
    <p:extLst>
      <p:ext uri="{BB962C8B-B14F-4D97-AF65-F5344CB8AC3E}">
        <p14:creationId xmlns:p14="http://schemas.microsoft.com/office/powerpoint/2010/main" val="5047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506361-70C8-432A-93F0-141DC7F2B02C}" type="slidenum">
              <a:rPr lang="en-US"/>
              <a:pPr/>
              <a:t>‹#›</a:t>
            </a:fld>
            <a:endParaRPr lang="en-US"/>
          </a:p>
        </p:txBody>
      </p:sp>
    </p:spTree>
    <p:extLst>
      <p:ext uri="{BB962C8B-B14F-4D97-AF65-F5344CB8AC3E}">
        <p14:creationId xmlns:p14="http://schemas.microsoft.com/office/powerpoint/2010/main" val="163038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7046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799" y="2906713"/>
            <a:ext cx="70469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DD7405-60FD-4A25-B3DD-05BF605EA69D}" type="slidenum">
              <a:rPr lang="en-US"/>
              <a:pPr/>
              <a:t>‹#›</a:t>
            </a:fld>
            <a:endParaRPr lang="en-US"/>
          </a:p>
        </p:txBody>
      </p:sp>
    </p:spTree>
    <p:extLst>
      <p:ext uri="{BB962C8B-B14F-4D97-AF65-F5344CB8AC3E}">
        <p14:creationId xmlns:p14="http://schemas.microsoft.com/office/powerpoint/2010/main" val="123913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371600"/>
            <a:ext cx="304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371600"/>
            <a:ext cx="304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0DF076-3FBF-4A8F-80EC-28CA0F9DD5C6}" type="slidenum">
              <a:rPr lang="en-US"/>
              <a:pPr/>
              <a:t>‹#›</a:t>
            </a:fld>
            <a:endParaRPr lang="en-US"/>
          </a:p>
        </p:txBody>
      </p:sp>
    </p:spTree>
    <p:extLst>
      <p:ext uri="{BB962C8B-B14F-4D97-AF65-F5344CB8AC3E}">
        <p14:creationId xmlns:p14="http://schemas.microsoft.com/office/powerpoint/2010/main" val="24186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8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5400" y="1535113"/>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5400" y="2174875"/>
            <a:ext cx="3581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quarter"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53291BC-C0BE-4454-B6FD-E10313E72F5B}" type="slidenum">
              <a:rPr lang="en-US"/>
              <a:pPr/>
              <a:t>‹#›</a:t>
            </a:fld>
            <a:endParaRPr lang="en-US"/>
          </a:p>
        </p:txBody>
      </p:sp>
    </p:spTree>
    <p:extLst>
      <p:ext uri="{BB962C8B-B14F-4D97-AF65-F5344CB8AC3E}">
        <p14:creationId xmlns:p14="http://schemas.microsoft.com/office/powerpoint/2010/main" val="252212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734675C-63F2-4474-8BB9-0E7CEB072ADD}" type="slidenum">
              <a:rPr lang="en-US"/>
              <a:pPr/>
              <a:t>‹#›</a:t>
            </a:fld>
            <a:endParaRPr lang="en-US"/>
          </a:p>
        </p:txBody>
      </p:sp>
    </p:spTree>
    <p:extLst>
      <p:ext uri="{BB962C8B-B14F-4D97-AF65-F5344CB8AC3E}">
        <p14:creationId xmlns:p14="http://schemas.microsoft.com/office/powerpoint/2010/main" val="23618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733C3B-11B0-46D4-8DAE-F9DF6935FAA3}" type="slidenum">
              <a:rPr lang="en-US"/>
              <a:pPr/>
              <a:t>‹#›</a:t>
            </a:fld>
            <a:endParaRPr lang="en-US"/>
          </a:p>
        </p:txBody>
      </p:sp>
    </p:spTree>
    <p:extLst>
      <p:ext uri="{BB962C8B-B14F-4D97-AF65-F5344CB8AC3E}">
        <p14:creationId xmlns:p14="http://schemas.microsoft.com/office/powerpoint/2010/main" val="68695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1287" y="273050"/>
            <a:ext cx="27797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67200" y="273050"/>
            <a:ext cx="4419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11287" y="1435100"/>
            <a:ext cx="2779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713750-4AB4-48A8-B763-37883CEE0791}" type="slidenum">
              <a:rPr lang="en-US"/>
              <a:pPr/>
              <a:t>‹#›</a:t>
            </a:fld>
            <a:endParaRPr lang="en-US"/>
          </a:p>
        </p:txBody>
      </p:sp>
    </p:spTree>
    <p:extLst>
      <p:ext uri="{BB962C8B-B14F-4D97-AF65-F5344CB8AC3E}">
        <p14:creationId xmlns:p14="http://schemas.microsoft.com/office/powerpoint/2010/main" val="205351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7C3572-32B7-45E0-9C7C-9AB15D44FCF2}" type="slidenum">
              <a:rPr lang="en-US"/>
              <a:pPr/>
              <a:t>‹#›</a:t>
            </a:fld>
            <a:endParaRPr lang="en-US"/>
          </a:p>
        </p:txBody>
      </p:sp>
    </p:spTree>
    <p:extLst>
      <p:ext uri="{BB962C8B-B14F-4D97-AF65-F5344CB8AC3E}">
        <p14:creationId xmlns:p14="http://schemas.microsoft.com/office/powerpoint/2010/main" val="859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56" name="Rectangle 32"/>
          <p:cNvSpPr>
            <a:spLocks noGrp="1" noChangeArrowheads="1"/>
          </p:cNvSpPr>
          <p:nvPr>
            <p:ph type="title"/>
          </p:nvPr>
        </p:nvSpPr>
        <p:spPr bwMode="auto">
          <a:xfrm>
            <a:off x="1981200" y="228600"/>
            <a:ext cx="655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US" dirty="0" smtClean="0"/>
          </a:p>
        </p:txBody>
      </p:sp>
      <p:sp>
        <p:nvSpPr>
          <p:cNvPr id="1057" name="Rectangle 33"/>
          <p:cNvSpPr>
            <a:spLocks noGrp="1" noChangeArrowheads="1"/>
          </p:cNvSpPr>
          <p:nvPr>
            <p:ph type="body" idx="1"/>
          </p:nvPr>
        </p:nvSpPr>
        <p:spPr bwMode="auto">
          <a:xfrm>
            <a:off x="2286000" y="1371600"/>
            <a:ext cx="6248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68" name="Rectangle 44"/>
          <p:cNvSpPr>
            <a:spLocks noGrp="1" noChangeArrowheads="1"/>
          </p:cNvSpPr>
          <p:nvPr>
            <p:ph type="dt" sz="quarter" idx="2"/>
          </p:nvPr>
        </p:nvSpPr>
        <p:spPr bwMode="auto">
          <a:xfrm>
            <a:off x="1524000" y="63246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000">
                <a:latin typeface="+mn-lt"/>
              </a:defRPr>
            </a:lvl1pPr>
          </a:lstStyle>
          <a:p>
            <a:endParaRPr lang="en-US"/>
          </a:p>
        </p:txBody>
      </p:sp>
      <p:sp>
        <p:nvSpPr>
          <p:cNvPr id="1069" name="Rectangle 45"/>
          <p:cNvSpPr>
            <a:spLocks noGrp="1" noChangeArrowheads="1"/>
          </p:cNvSpPr>
          <p:nvPr>
            <p:ph type="ftr" sz="quarter" idx="3"/>
          </p:nvPr>
        </p:nvSpPr>
        <p:spPr bwMode="auto">
          <a:xfrm>
            <a:off x="3048000" y="6324600"/>
            <a:ext cx="426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000">
                <a:latin typeface="+mn-lt"/>
              </a:defRPr>
            </a:lvl1pPr>
          </a:lstStyle>
          <a:p>
            <a:endParaRPr lang="en-US" dirty="0"/>
          </a:p>
        </p:txBody>
      </p:sp>
      <p:sp>
        <p:nvSpPr>
          <p:cNvPr id="1070" name="Rectangle 46"/>
          <p:cNvSpPr>
            <a:spLocks noGrp="1" noChangeArrowheads="1"/>
          </p:cNvSpPr>
          <p:nvPr>
            <p:ph type="sldNum" sz="quarter" idx="4"/>
          </p:nvPr>
        </p:nvSpPr>
        <p:spPr bwMode="auto">
          <a:xfrm>
            <a:off x="7467600" y="6324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000">
                <a:latin typeface="+mn-lt"/>
              </a:defRPr>
            </a:lvl1pPr>
          </a:lstStyle>
          <a:p>
            <a:fld id="{95C5CA75-96F3-42DA-8C73-E2B32B310B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applytexas.org/test/adappc/gen/c_start.WB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applytexas_adm@austin.utexas.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ctrTitle"/>
          </p:nvPr>
        </p:nvSpPr>
        <p:spPr>
          <a:xfrm>
            <a:off x="1981200" y="1143000"/>
            <a:ext cx="6781800" cy="2514600"/>
          </a:xfrm>
        </p:spPr>
        <p:txBody>
          <a:bodyPr/>
          <a:lstStyle/>
          <a:p>
            <a:r>
              <a:rPr lang="en-US" dirty="0" smtClean="0"/>
              <a:t>ApplyTexas Updates</a:t>
            </a:r>
            <a:endParaRPr lang="en-US" dirty="0"/>
          </a:p>
        </p:txBody>
      </p:sp>
      <p:sp>
        <p:nvSpPr>
          <p:cNvPr id="4102" name="Rectangle 6"/>
          <p:cNvSpPr>
            <a:spLocks noGrp="1" noChangeArrowheads="1"/>
          </p:cNvSpPr>
          <p:nvPr>
            <p:ph type="subTitle" idx="1"/>
          </p:nvPr>
        </p:nvSpPr>
        <p:spPr>
          <a:xfrm>
            <a:off x="2000693" y="3771900"/>
            <a:ext cx="6553200" cy="1143000"/>
          </a:xfrm>
        </p:spPr>
        <p:txBody>
          <a:bodyPr/>
          <a:lstStyle/>
          <a:p>
            <a:pPr algn="ctr"/>
            <a:r>
              <a:rPr lang="en-US" sz="2800" dirty="0" smtClean="0">
                <a:solidFill>
                  <a:srgbClr val="002060"/>
                </a:solidFill>
              </a:rPr>
              <a:t>2018-2019 Application Cycle</a:t>
            </a:r>
            <a:endParaRPr lang="en-US" sz="2800" dirty="0">
              <a:solidFill>
                <a:srgbClr val="00206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6172200"/>
            <a:ext cx="2131978" cy="42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231811"/>
            <a:ext cx="6629400" cy="5334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t>
            </a:r>
            <a:endParaRPr lang="en-US" sz="2000" dirty="0"/>
          </a:p>
        </p:txBody>
      </p:sp>
      <p:sp>
        <p:nvSpPr>
          <p:cNvPr id="22531" name="Rectangle 3"/>
          <p:cNvSpPr>
            <a:spLocks noGrp="1" noChangeArrowheads="1"/>
          </p:cNvSpPr>
          <p:nvPr>
            <p:ph type="body" idx="1"/>
          </p:nvPr>
        </p:nvSpPr>
        <p:spPr>
          <a:xfrm>
            <a:off x="1371600" y="858799"/>
            <a:ext cx="7467600" cy="5846800"/>
          </a:xfrm>
        </p:spPr>
        <p:txBody>
          <a:bodyPr/>
          <a:lstStyle/>
          <a:p>
            <a:pPr marL="0" indent="0">
              <a:buNone/>
            </a:pPr>
            <a:r>
              <a:rPr lang="en-US" sz="2200" dirty="0" smtClean="0"/>
              <a:t>                     </a:t>
            </a:r>
            <a:r>
              <a:rPr lang="en-US" sz="2200" dirty="0" smtClean="0">
                <a:solidFill>
                  <a:srgbClr val="002060"/>
                </a:solidFill>
              </a:rPr>
              <a:t>2-Year Application </a:t>
            </a:r>
          </a:p>
          <a:p>
            <a:pPr marL="0" indent="0">
              <a:buNone/>
            </a:pPr>
            <a:r>
              <a:rPr lang="en-US" sz="1600" dirty="0" smtClean="0">
                <a:solidFill>
                  <a:srgbClr val="002060"/>
                </a:solidFill>
              </a:rPr>
              <a:t>The application has been modified and now includes TOEFL and IELTS test information questions and a preliminary visa information page for use by international applicants. </a:t>
            </a:r>
          </a:p>
          <a:p>
            <a:pPr marL="0" indent="0">
              <a:buNone/>
            </a:pPr>
            <a:r>
              <a:rPr lang="en-US" sz="1600" dirty="0" smtClean="0">
                <a:solidFill>
                  <a:srgbClr val="002060"/>
                </a:solidFill>
              </a:rPr>
              <a:t>If </a:t>
            </a:r>
            <a:r>
              <a:rPr lang="en-US" sz="1600" dirty="0">
                <a:solidFill>
                  <a:srgbClr val="002060"/>
                </a:solidFill>
              </a:rPr>
              <a:t>the applicant </a:t>
            </a:r>
            <a:r>
              <a:rPr lang="en-US" sz="1600" dirty="0" smtClean="0">
                <a:solidFill>
                  <a:srgbClr val="002060"/>
                </a:solidFill>
              </a:rPr>
              <a:t>responds on the biographical information page that </a:t>
            </a:r>
            <a:r>
              <a:rPr lang="en-US" sz="1600" dirty="0">
                <a:solidFill>
                  <a:srgbClr val="002060"/>
                </a:solidFill>
              </a:rPr>
              <a:t>he/she is not a U.S. </a:t>
            </a:r>
            <a:r>
              <a:rPr lang="en-US" sz="1600" dirty="0" smtClean="0">
                <a:solidFill>
                  <a:srgbClr val="002060"/>
                </a:solidFill>
              </a:rPr>
              <a:t>Citizen or Permanent Resident and cannot </a:t>
            </a:r>
            <a:r>
              <a:rPr lang="en-US" sz="1600" dirty="0">
                <a:solidFill>
                  <a:srgbClr val="002060"/>
                </a:solidFill>
              </a:rPr>
              <a:t>qualify for Texas </a:t>
            </a:r>
            <a:r>
              <a:rPr lang="en-US" sz="1600" dirty="0" smtClean="0">
                <a:solidFill>
                  <a:srgbClr val="002060"/>
                </a:solidFill>
              </a:rPr>
              <a:t>residency through responses to additional questions, </a:t>
            </a:r>
            <a:r>
              <a:rPr lang="en-US" sz="1600" dirty="0">
                <a:solidFill>
                  <a:srgbClr val="002060"/>
                </a:solidFill>
              </a:rPr>
              <a:t>the residency page will be replaced on the application with a visa information page.  </a:t>
            </a:r>
          </a:p>
          <a:p>
            <a:pPr marL="0" indent="0">
              <a:buNone/>
            </a:pPr>
            <a:r>
              <a:rPr lang="en-US" sz="1600" dirty="0">
                <a:solidFill>
                  <a:srgbClr val="002060"/>
                </a:solidFill>
              </a:rPr>
              <a:t>The international applicant:</a:t>
            </a:r>
            <a:endParaRPr lang="en-US" sz="1600" dirty="0"/>
          </a:p>
          <a:p>
            <a:pPr lvl="1"/>
            <a:r>
              <a:rPr lang="en-US" sz="1600" dirty="0">
                <a:solidFill>
                  <a:srgbClr val="002060"/>
                </a:solidFill>
              </a:rPr>
              <a:t>Does not hold permanent residency status</a:t>
            </a:r>
          </a:p>
          <a:p>
            <a:pPr lvl="1"/>
            <a:r>
              <a:rPr lang="en-US" sz="1600" dirty="0">
                <a:solidFill>
                  <a:srgbClr val="002060"/>
                </a:solidFill>
              </a:rPr>
              <a:t>Has not applied for permanent residency</a:t>
            </a:r>
          </a:p>
          <a:p>
            <a:pPr lvl="1"/>
            <a:r>
              <a:rPr lang="en-US" sz="1600" dirty="0">
                <a:solidFill>
                  <a:srgbClr val="002060"/>
                </a:solidFill>
              </a:rPr>
              <a:t>Has not lived in Texas for 36 consecutive months leading up to high school graduation of completion of the GED</a:t>
            </a:r>
          </a:p>
          <a:p>
            <a:pPr lvl="1"/>
            <a:r>
              <a:rPr lang="en-US" sz="1600" dirty="0">
                <a:solidFill>
                  <a:srgbClr val="002060"/>
                </a:solidFill>
              </a:rPr>
              <a:t>Is not a foreign national with a qualifying visa to domicile in Texas</a:t>
            </a:r>
          </a:p>
          <a:p>
            <a:pPr marL="0" indent="0">
              <a:buNone/>
            </a:pPr>
            <a:r>
              <a:rPr lang="en-US" sz="1600" dirty="0" smtClean="0">
                <a:solidFill>
                  <a:srgbClr val="002060"/>
                </a:solidFill>
              </a:rPr>
              <a:t>Questions on the educational </a:t>
            </a:r>
            <a:r>
              <a:rPr lang="en-US" sz="1600" dirty="0">
                <a:solidFill>
                  <a:srgbClr val="002060"/>
                </a:solidFill>
              </a:rPr>
              <a:t>information page </a:t>
            </a:r>
            <a:r>
              <a:rPr lang="en-US" sz="1600" dirty="0" smtClean="0">
                <a:solidFill>
                  <a:srgbClr val="002060"/>
                </a:solidFill>
              </a:rPr>
              <a:t>ask if TOEFL and IELTS tests have been taken and also ask the applicant to indicate his/her native language. </a:t>
            </a:r>
          </a:p>
          <a:p>
            <a:pPr lvl="1"/>
            <a:endParaRPr lang="en-US" sz="1800" dirty="0">
              <a:solidFill>
                <a:srgbClr val="002060"/>
              </a:solidFill>
            </a:endParaRPr>
          </a:p>
          <a:p>
            <a:pPr marL="0" indent="0">
              <a:buNone/>
            </a:pPr>
            <a:endParaRPr lang="en-US" sz="1800" dirty="0" smtClean="0">
              <a:solidFill>
                <a:srgbClr val="002060"/>
              </a:solidFill>
            </a:endParaRPr>
          </a:p>
          <a:p>
            <a:endParaRPr lang="en-US" sz="2000" dirty="0" smtClean="0">
              <a:solidFill>
                <a:srgbClr val="002060"/>
              </a:solidFill>
            </a:endParaRPr>
          </a:p>
          <a:p>
            <a:endParaRPr lang="en-US" sz="2000" dirty="0" smtClean="0">
              <a:solidFill>
                <a:srgbClr val="002060"/>
              </a:solidFill>
            </a:endParaRPr>
          </a:p>
          <a:p>
            <a:endParaRPr lang="en-US" sz="2000" dirty="0">
              <a:solidFill>
                <a:srgbClr val="002060"/>
              </a:solidFill>
            </a:endParaRPr>
          </a:p>
        </p:txBody>
      </p:sp>
      <p:sp>
        <p:nvSpPr>
          <p:cNvPr id="2" name="Rectangle 1"/>
          <p:cNvSpPr/>
          <p:nvPr/>
        </p:nvSpPr>
        <p:spPr>
          <a:xfrm>
            <a:off x="1752600" y="138223"/>
            <a:ext cx="7162800" cy="553998"/>
          </a:xfrm>
          <a:prstGeom prst="rect">
            <a:avLst/>
          </a:prstGeom>
        </p:spPr>
        <p:txBody>
          <a:bodyPr wrap="square">
            <a:spAutoFit/>
          </a:bodyPr>
          <a:lstStyle/>
          <a:p>
            <a:r>
              <a:rPr lang="en-US" sz="3000" b="1" dirty="0" smtClean="0">
                <a:solidFill>
                  <a:srgbClr val="002060"/>
                </a:solidFill>
                <a:latin typeface="+mj-lt"/>
              </a:rPr>
              <a:t>Admissions Application Changes</a:t>
            </a:r>
            <a:endParaRPr lang="en-US" sz="3000" b="1" dirty="0">
              <a:solidFill>
                <a:srgbClr val="002060"/>
              </a:solidFill>
              <a:latin typeface="+mj-lt"/>
            </a:endParaRPr>
          </a:p>
        </p:txBody>
      </p:sp>
    </p:spTree>
    <p:extLst>
      <p:ext uri="{BB962C8B-B14F-4D97-AF65-F5344CB8AC3E}">
        <p14:creationId xmlns:p14="http://schemas.microsoft.com/office/powerpoint/2010/main" val="3538001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447800" y="1342124"/>
            <a:ext cx="7315200" cy="5617855"/>
          </a:xfrm>
        </p:spPr>
        <p:txBody>
          <a:bodyPr/>
          <a:lstStyle/>
          <a:p>
            <a:pPr marL="0" indent="0">
              <a:buNone/>
            </a:pPr>
            <a:r>
              <a:rPr lang="en-US" sz="2000" dirty="0" smtClean="0"/>
              <a:t>         </a:t>
            </a:r>
            <a:r>
              <a:rPr lang="en-US" sz="1900" dirty="0" smtClean="0">
                <a:solidFill>
                  <a:srgbClr val="002060"/>
                </a:solidFill>
              </a:rPr>
              <a:t>New Address Standardization Software</a:t>
            </a:r>
          </a:p>
          <a:p>
            <a:pPr marL="0" indent="0">
              <a:buNone/>
            </a:pPr>
            <a:r>
              <a:rPr lang="en-US" sz="1500" dirty="0" smtClean="0">
                <a:solidFill>
                  <a:srgbClr val="002060"/>
                </a:solidFill>
              </a:rPr>
              <a:t>The new software will correctly and accurately interpret an address in all of its variations and provide a standardized and deliverable address on the application.  </a:t>
            </a:r>
          </a:p>
          <a:p>
            <a:r>
              <a:rPr lang="en-US" sz="1500" dirty="0" smtClean="0">
                <a:solidFill>
                  <a:srgbClr val="002060"/>
                </a:solidFill>
              </a:rPr>
              <a:t>If the applicant enters an unverifiable address, a message will pop up asking if the address should be entered again or requiring verification that it is correct as written</a:t>
            </a:r>
          </a:p>
          <a:p>
            <a:endParaRPr lang="en-US" sz="1500" dirty="0">
              <a:solidFill>
                <a:srgbClr val="002060"/>
              </a:solidFill>
            </a:endParaRPr>
          </a:p>
          <a:p>
            <a:pPr marL="0" indent="0">
              <a:buNone/>
            </a:pPr>
            <a:endParaRPr lang="en-US" sz="1500" dirty="0" smtClean="0">
              <a:solidFill>
                <a:srgbClr val="002060"/>
              </a:solidFill>
            </a:endParaRPr>
          </a:p>
          <a:p>
            <a:r>
              <a:rPr lang="en-US" sz="1500" dirty="0" smtClean="0">
                <a:solidFill>
                  <a:srgbClr val="002060"/>
                </a:solidFill>
              </a:rPr>
              <a:t>If the address may have an apartment number, the applicant must enter the number or verify that the address is correct as written </a:t>
            </a:r>
          </a:p>
          <a:p>
            <a:pPr marL="0" indent="0">
              <a:buNone/>
            </a:pPr>
            <a:endParaRPr lang="en-US" sz="1500" dirty="0" smtClean="0">
              <a:solidFill>
                <a:srgbClr val="002060"/>
              </a:solidFill>
            </a:endParaRPr>
          </a:p>
          <a:p>
            <a:pPr marL="0" indent="0">
              <a:buNone/>
            </a:pPr>
            <a:endParaRPr lang="en-US" sz="1500" dirty="0">
              <a:solidFill>
                <a:srgbClr val="002060"/>
              </a:solidFill>
            </a:endParaRPr>
          </a:p>
          <a:p>
            <a:pPr marL="0" indent="0">
              <a:buNone/>
            </a:pPr>
            <a:r>
              <a:rPr lang="en-US" sz="1500" dirty="0" smtClean="0">
                <a:solidFill>
                  <a:srgbClr val="002060"/>
                </a:solidFill>
              </a:rPr>
              <a:t>The applicant will not be able to save the page until the address is correct or verified as written. </a:t>
            </a:r>
          </a:p>
          <a:p>
            <a:endParaRPr lang="en-US" sz="2000" dirty="0" smtClean="0">
              <a:solidFill>
                <a:srgbClr val="002060"/>
              </a:solidFill>
            </a:endParaRPr>
          </a:p>
          <a:p>
            <a:pPr marL="0" indent="0">
              <a:buNone/>
            </a:pPr>
            <a:r>
              <a:rPr lang="en-US" sz="2000" dirty="0" smtClean="0">
                <a:solidFill>
                  <a:srgbClr val="002060"/>
                </a:solidFill>
              </a:rPr>
              <a:t> </a:t>
            </a:r>
          </a:p>
          <a:p>
            <a:pPr marL="0" indent="0">
              <a:buNone/>
            </a:pPr>
            <a:endParaRPr lang="en-US" sz="1900" dirty="0" smtClean="0">
              <a:solidFill>
                <a:srgbClr val="002060"/>
              </a:solidFill>
            </a:endParaRPr>
          </a:p>
        </p:txBody>
      </p:sp>
      <p:sp>
        <p:nvSpPr>
          <p:cNvPr id="3" name="TextBox 2"/>
          <p:cNvSpPr txBox="1"/>
          <p:nvPr/>
        </p:nvSpPr>
        <p:spPr>
          <a:xfrm>
            <a:off x="2476500" y="146193"/>
            <a:ext cx="5257800" cy="553998"/>
          </a:xfrm>
          <a:prstGeom prst="rect">
            <a:avLst/>
          </a:prstGeom>
          <a:noFill/>
        </p:spPr>
        <p:txBody>
          <a:bodyPr wrap="square" rtlCol="0">
            <a:spAutoFit/>
          </a:bodyPr>
          <a:lstStyle/>
          <a:p>
            <a:r>
              <a:rPr lang="en-US" sz="3000" b="1" dirty="0">
                <a:solidFill>
                  <a:srgbClr val="002060"/>
                </a:solidFill>
                <a:latin typeface="+mj-lt"/>
              </a:rPr>
              <a:t>Application </a:t>
            </a:r>
            <a:r>
              <a:rPr lang="en-US" sz="3000" b="1" dirty="0" smtClean="0">
                <a:solidFill>
                  <a:srgbClr val="002060"/>
                </a:solidFill>
                <a:latin typeface="+mj-lt"/>
              </a:rPr>
              <a:t>Changes</a:t>
            </a:r>
            <a:endParaRPr lang="en-US" sz="3000" b="1" dirty="0">
              <a:solidFill>
                <a:srgbClr val="002060"/>
              </a:solidFill>
              <a:latin typeface="+mj-lt"/>
            </a:endParaRPr>
          </a:p>
        </p:txBody>
      </p:sp>
      <p:sp>
        <p:nvSpPr>
          <p:cNvPr id="4" name="TextBox 3"/>
          <p:cNvSpPr txBox="1"/>
          <p:nvPr/>
        </p:nvSpPr>
        <p:spPr>
          <a:xfrm>
            <a:off x="2476500" y="809258"/>
            <a:ext cx="4648200" cy="430887"/>
          </a:xfrm>
          <a:prstGeom prst="rect">
            <a:avLst/>
          </a:prstGeom>
          <a:noFill/>
        </p:spPr>
        <p:txBody>
          <a:bodyPr wrap="square" rtlCol="0">
            <a:spAutoFit/>
          </a:bodyPr>
          <a:lstStyle/>
          <a:p>
            <a:r>
              <a:rPr lang="en-US" sz="2200" dirty="0" smtClean="0">
                <a:solidFill>
                  <a:srgbClr val="002060"/>
                </a:solidFill>
                <a:latin typeface="+mj-lt"/>
              </a:rPr>
              <a:t> Biographical Information Page</a:t>
            </a:r>
            <a:endParaRPr lang="en-US" sz="2200" dirty="0">
              <a:solidFill>
                <a:srgbClr val="002060"/>
              </a:solidFill>
              <a:latin typeface="+mj-lt"/>
            </a:endParaRPr>
          </a:p>
        </p:txBody>
      </p:sp>
      <p:pic>
        <p:nvPicPr>
          <p:cNvPr id="7" name="Picture 6"/>
          <p:cNvPicPr>
            <a:picLocks noChangeAspect="1"/>
          </p:cNvPicPr>
          <p:nvPr/>
        </p:nvPicPr>
        <p:blipFill rotWithShape="1">
          <a:blip r:embed="rId2"/>
          <a:srcRect l="14835" t="50000" r="17346" b="13762"/>
          <a:stretch/>
        </p:blipFill>
        <p:spPr>
          <a:xfrm>
            <a:off x="3124200" y="3581400"/>
            <a:ext cx="4114800" cy="990600"/>
          </a:xfrm>
          <a:prstGeom prst="rect">
            <a:avLst/>
          </a:prstGeom>
        </p:spPr>
      </p:pic>
      <p:pic>
        <p:nvPicPr>
          <p:cNvPr id="8" name="Picture 7"/>
          <p:cNvPicPr>
            <a:picLocks noChangeAspect="1"/>
          </p:cNvPicPr>
          <p:nvPr/>
        </p:nvPicPr>
        <p:blipFill rotWithShape="1">
          <a:blip r:embed="rId3"/>
          <a:srcRect l="14835" t="52712" r="17347" b="14746"/>
          <a:stretch/>
        </p:blipFill>
        <p:spPr>
          <a:xfrm>
            <a:off x="3124200" y="5257800"/>
            <a:ext cx="4114800" cy="914400"/>
          </a:xfrm>
          <a:prstGeom prst="rect">
            <a:avLst/>
          </a:prstGeom>
        </p:spPr>
      </p:pic>
    </p:spTree>
    <p:extLst>
      <p:ext uri="{BB962C8B-B14F-4D97-AF65-F5344CB8AC3E}">
        <p14:creationId xmlns:p14="http://schemas.microsoft.com/office/powerpoint/2010/main" val="2010545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533235"/>
            <a:ext cx="6332574" cy="1944259"/>
          </a:xfrm>
        </p:spPr>
        <p:txBody>
          <a:bodyPr/>
          <a:lstStyle/>
          <a:p>
            <a:pPr marL="0" indent="0">
              <a:buNone/>
            </a:pPr>
            <a:r>
              <a:rPr lang="en-US" sz="1800" dirty="0" smtClean="0">
                <a:solidFill>
                  <a:srgbClr val="002060"/>
                </a:solidFill>
              </a:rPr>
              <a:t>Father” and “Mother” have been changed to “Parent/Guardian 1” and “Parent/Guardian 2”.</a:t>
            </a:r>
          </a:p>
          <a:p>
            <a:pPr marL="0" indent="0">
              <a:buNone/>
            </a:pPr>
            <a:r>
              <a:rPr lang="en-US" sz="1800" dirty="0" smtClean="0">
                <a:solidFill>
                  <a:srgbClr val="002060"/>
                </a:solidFill>
              </a:rPr>
              <a:t>“Unknown or not applicable” has been added to the Parent/Guardian 2’s relationship menu.  This allows applicants with only one parent to ignore the second “Parent/Guardian” relationship if it is not applicable.  </a:t>
            </a:r>
            <a:endParaRPr lang="en-US" sz="1800" dirty="0">
              <a:solidFill>
                <a:srgbClr val="002060"/>
              </a:solidFill>
            </a:endParaRPr>
          </a:p>
        </p:txBody>
      </p:sp>
      <p:sp>
        <p:nvSpPr>
          <p:cNvPr id="11" name="TextBox 10"/>
          <p:cNvSpPr txBox="1"/>
          <p:nvPr/>
        </p:nvSpPr>
        <p:spPr>
          <a:xfrm>
            <a:off x="2514600" y="168963"/>
            <a:ext cx="7162800" cy="553998"/>
          </a:xfrm>
          <a:prstGeom prst="rect">
            <a:avLst/>
          </a:prstGeom>
          <a:noFill/>
        </p:spPr>
        <p:txBody>
          <a:bodyPr wrap="square" rtlCol="0">
            <a:spAutoFit/>
          </a:bodyPr>
          <a:lstStyle/>
          <a:p>
            <a:r>
              <a:rPr lang="en-US" sz="3000" b="1" dirty="0" smtClean="0">
                <a:solidFill>
                  <a:srgbClr val="002060"/>
                </a:solidFill>
                <a:latin typeface="+mj-lt"/>
              </a:rPr>
              <a:t>Application </a:t>
            </a:r>
            <a:r>
              <a:rPr lang="en-US" sz="3000" b="1" dirty="0">
                <a:solidFill>
                  <a:srgbClr val="002060"/>
                </a:solidFill>
                <a:latin typeface="+mj-lt"/>
              </a:rPr>
              <a:t>Changes</a:t>
            </a:r>
          </a:p>
        </p:txBody>
      </p:sp>
      <p:sp>
        <p:nvSpPr>
          <p:cNvPr id="12" name="TextBox 11"/>
          <p:cNvSpPr txBox="1"/>
          <p:nvPr/>
        </p:nvSpPr>
        <p:spPr>
          <a:xfrm>
            <a:off x="2362200" y="846042"/>
            <a:ext cx="5410200" cy="430887"/>
          </a:xfrm>
          <a:prstGeom prst="rect">
            <a:avLst/>
          </a:prstGeom>
          <a:noFill/>
        </p:spPr>
        <p:txBody>
          <a:bodyPr wrap="square" rtlCol="0">
            <a:spAutoFit/>
          </a:bodyPr>
          <a:lstStyle/>
          <a:p>
            <a:r>
              <a:rPr lang="en-US" sz="2200" dirty="0" smtClean="0">
                <a:solidFill>
                  <a:srgbClr val="002060"/>
                </a:solidFill>
                <a:latin typeface="+mn-lt"/>
              </a:rPr>
              <a:t>  Biographical </a:t>
            </a:r>
            <a:r>
              <a:rPr lang="en-US" sz="2200" dirty="0">
                <a:solidFill>
                  <a:srgbClr val="002060"/>
                </a:solidFill>
                <a:latin typeface="+mn-lt"/>
              </a:rPr>
              <a:t>Information Page</a:t>
            </a:r>
          </a:p>
        </p:txBody>
      </p:sp>
      <p:pic>
        <p:nvPicPr>
          <p:cNvPr id="2" name="Picture 1"/>
          <p:cNvPicPr>
            <a:picLocks noChangeAspect="1"/>
          </p:cNvPicPr>
          <p:nvPr/>
        </p:nvPicPr>
        <p:blipFill rotWithShape="1">
          <a:blip r:embed="rId3"/>
          <a:srcRect l="18235" t="25505" r="4646" b="4576"/>
          <a:stretch/>
        </p:blipFill>
        <p:spPr>
          <a:xfrm>
            <a:off x="2341820" y="3699831"/>
            <a:ext cx="5916133" cy="3064985"/>
          </a:xfrm>
          <a:prstGeom prst="rect">
            <a:avLst/>
          </a:prstGeom>
        </p:spPr>
      </p:pic>
    </p:spTree>
    <p:extLst>
      <p:ext uri="{BB962C8B-B14F-4D97-AF65-F5344CB8AC3E}">
        <p14:creationId xmlns:p14="http://schemas.microsoft.com/office/powerpoint/2010/main" val="3694063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43200" y="228600"/>
            <a:ext cx="6553200" cy="990600"/>
          </a:xfrm>
        </p:spPr>
        <p:txBody>
          <a:bodyPr/>
          <a:lstStyle/>
          <a:p>
            <a:r>
              <a:rPr lang="en-US" sz="3000" dirty="0" smtClean="0"/>
              <a:t>Application Changes</a:t>
            </a:r>
            <a:r>
              <a:rPr lang="en-US" dirty="0" smtClean="0"/>
              <a:t/>
            </a:r>
            <a:br>
              <a:rPr lang="en-US" dirty="0" smtClean="0"/>
            </a:br>
            <a:r>
              <a:rPr lang="en-US" dirty="0" smtClean="0"/>
              <a:t> </a:t>
            </a:r>
            <a:endParaRPr lang="en-US" sz="2000" dirty="0"/>
          </a:p>
        </p:txBody>
      </p:sp>
      <p:sp>
        <p:nvSpPr>
          <p:cNvPr id="22531" name="Rectangle 3"/>
          <p:cNvSpPr>
            <a:spLocks noGrp="1" noChangeArrowheads="1"/>
          </p:cNvSpPr>
          <p:nvPr>
            <p:ph type="body" idx="1"/>
          </p:nvPr>
        </p:nvSpPr>
        <p:spPr>
          <a:xfrm>
            <a:off x="1828800" y="990600"/>
            <a:ext cx="6400800" cy="5328062"/>
          </a:xfrm>
        </p:spPr>
        <p:txBody>
          <a:bodyPr/>
          <a:lstStyle/>
          <a:p>
            <a:pPr marL="0" indent="0" algn="ctr">
              <a:buNone/>
            </a:pPr>
            <a:r>
              <a:rPr lang="en-US" sz="2200" dirty="0" smtClean="0">
                <a:solidFill>
                  <a:srgbClr val="002060"/>
                </a:solidFill>
              </a:rPr>
              <a:t>Biographical Information Page </a:t>
            </a:r>
          </a:p>
          <a:p>
            <a:pPr marL="0" indent="0" algn="ctr">
              <a:buNone/>
            </a:pPr>
            <a:r>
              <a:rPr lang="en-US" sz="2000" dirty="0" smtClean="0">
                <a:solidFill>
                  <a:srgbClr val="002060"/>
                </a:solidFill>
              </a:rPr>
              <a:t> Extend “application in progress” tim</a:t>
            </a:r>
            <a:r>
              <a:rPr lang="en-US" sz="2000" dirty="0">
                <a:solidFill>
                  <a:srgbClr val="002060"/>
                </a:solidFill>
              </a:rPr>
              <a:t>e</a:t>
            </a:r>
            <a:endParaRPr lang="en-US" sz="2000" dirty="0" smtClean="0">
              <a:solidFill>
                <a:srgbClr val="002060"/>
              </a:solidFill>
            </a:endParaRPr>
          </a:p>
          <a:p>
            <a:pPr marL="0" indent="0">
              <a:buNone/>
            </a:pPr>
            <a:r>
              <a:rPr lang="en-US" sz="2000" dirty="0" smtClean="0">
                <a:solidFill>
                  <a:srgbClr val="002060"/>
                </a:solidFill>
              </a:rPr>
              <a:t>Previously, any applications that were started, but not submitted, were subject to removal from the site after 120 days.  </a:t>
            </a:r>
          </a:p>
          <a:p>
            <a:pPr marL="0" indent="0">
              <a:buNone/>
            </a:pPr>
            <a:r>
              <a:rPr lang="en-US" sz="2000" dirty="0" smtClean="0">
                <a:solidFill>
                  <a:srgbClr val="002060"/>
                </a:solidFill>
              </a:rPr>
              <a:t>With the opening date moving to July 1, this will be extended to 180 days.  </a:t>
            </a:r>
          </a:p>
          <a:p>
            <a:endParaRPr lang="en-US" sz="2000" dirty="0" smtClean="0"/>
          </a:p>
          <a:p>
            <a:pPr marL="0" indent="0">
              <a:buNone/>
            </a:pPr>
            <a:r>
              <a:rPr lang="en-US" sz="2000" dirty="0" smtClean="0"/>
              <a:t> </a:t>
            </a:r>
          </a:p>
          <a:p>
            <a:pPr marL="0" indent="0">
              <a:buNone/>
            </a:pPr>
            <a:endParaRPr lang="en-US" sz="2000" dirty="0"/>
          </a:p>
        </p:txBody>
      </p:sp>
      <p:pic>
        <p:nvPicPr>
          <p:cNvPr id="6" name="Picture 5"/>
          <p:cNvPicPr>
            <a:picLocks noChangeAspect="1"/>
          </p:cNvPicPr>
          <p:nvPr/>
        </p:nvPicPr>
        <p:blipFill rotWithShape="1">
          <a:blip r:embed="rId2"/>
          <a:srcRect l="24761" t="41865" r="7201" b="9322"/>
          <a:stretch/>
        </p:blipFill>
        <p:spPr>
          <a:xfrm>
            <a:off x="2514600" y="4724400"/>
            <a:ext cx="4724400" cy="1371600"/>
          </a:xfrm>
          <a:prstGeom prst="rect">
            <a:avLst/>
          </a:prstGeom>
        </p:spPr>
      </p:pic>
    </p:spTree>
    <p:extLst>
      <p:ext uri="{BB962C8B-B14F-4D97-AF65-F5344CB8AC3E}">
        <p14:creationId xmlns:p14="http://schemas.microsoft.com/office/powerpoint/2010/main" val="3402942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89274" y="152400"/>
            <a:ext cx="6553200" cy="990600"/>
          </a:xfrm>
        </p:spPr>
        <p:txBody>
          <a:bodyPr/>
          <a:lstStyle/>
          <a:p>
            <a:r>
              <a:rPr lang="en-US" sz="3000" dirty="0" smtClean="0"/>
              <a:t>Application Changes</a:t>
            </a:r>
            <a:r>
              <a:rPr lang="en-US" dirty="0" smtClean="0"/>
              <a:t/>
            </a:r>
            <a:br>
              <a:rPr lang="en-US" dirty="0" smtClean="0"/>
            </a:br>
            <a:endParaRPr lang="en-US" sz="2000" dirty="0"/>
          </a:p>
        </p:txBody>
      </p:sp>
      <p:sp>
        <p:nvSpPr>
          <p:cNvPr id="22531" name="Rectangle 3"/>
          <p:cNvSpPr>
            <a:spLocks noGrp="1" noChangeArrowheads="1"/>
          </p:cNvSpPr>
          <p:nvPr>
            <p:ph type="body" idx="1"/>
          </p:nvPr>
        </p:nvSpPr>
        <p:spPr>
          <a:xfrm>
            <a:off x="1828800" y="990600"/>
            <a:ext cx="6400800" cy="5867400"/>
          </a:xfrm>
        </p:spPr>
        <p:txBody>
          <a:bodyPr/>
          <a:lstStyle/>
          <a:p>
            <a:pPr marL="0" indent="0" algn="ctr">
              <a:buNone/>
            </a:pPr>
            <a:r>
              <a:rPr lang="en-US" sz="2200" dirty="0" smtClean="0">
                <a:solidFill>
                  <a:srgbClr val="002060"/>
                </a:solidFill>
              </a:rPr>
              <a:t> Biographical Information (continued) Page </a:t>
            </a:r>
          </a:p>
          <a:p>
            <a:pPr marL="0" indent="0" algn="ctr">
              <a:buNone/>
            </a:pPr>
            <a:r>
              <a:rPr lang="en-US" sz="2000" dirty="0" smtClean="0">
                <a:solidFill>
                  <a:srgbClr val="002060"/>
                </a:solidFill>
              </a:rPr>
              <a:t> Autofill Address Information</a:t>
            </a:r>
          </a:p>
          <a:p>
            <a:pPr marL="0" indent="0">
              <a:buNone/>
            </a:pPr>
            <a:r>
              <a:rPr lang="en-US" sz="1800" dirty="0" smtClean="0">
                <a:solidFill>
                  <a:srgbClr val="002060"/>
                </a:solidFill>
              </a:rPr>
              <a:t>On the supplemental parent information question, the parent’s address information will be imported from the profile if the student indicates that he/she lives with the parent.</a:t>
            </a:r>
          </a:p>
          <a:p>
            <a:pPr marL="0" indent="0">
              <a:buNone/>
            </a:pPr>
            <a:endParaRPr lang="en-US" sz="2000" dirty="0" smtClean="0"/>
          </a:p>
          <a:p>
            <a:pPr marL="0" indent="0">
              <a:buNone/>
            </a:pPr>
            <a:endParaRPr lang="en-US" sz="2000" dirty="0"/>
          </a:p>
        </p:txBody>
      </p:sp>
      <p:pic>
        <p:nvPicPr>
          <p:cNvPr id="2" name="Picture 1"/>
          <p:cNvPicPr>
            <a:picLocks noChangeAspect="1"/>
          </p:cNvPicPr>
          <p:nvPr/>
        </p:nvPicPr>
        <p:blipFill rotWithShape="1">
          <a:blip r:embed="rId2"/>
          <a:srcRect l="18677" t="18992" r="2593" b="4109"/>
          <a:stretch/>
        </p:blipFill>
        <p:spPr>
          <a:xfrm>
            <a:off x="2789274" y="3388360"/>
            <a:ext cx="5181600" cy="3454400"/>
          </a:xfrm>
          <a:prstGeom prst="rect">
            <a:avLst/>
          </a:prstGeom>
        </p:spPr>
      </p:pic>
    </p:spTree>
    <p:extLst>
      <p:ext uri="{BB962C8B-B14F-4D97-AF65-F5344CB8AC3E}">
        <p14:creationId xmlns:p14="http://schemas.microsoft.com/office/powerpoint/2010/main" val="2271224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95600" y="192383"/>
            <a:ext cx="7162800" cy="992832"/>
          </a:xfrm>
        </p:spPr>
        <p:txBody>
          <a:bodyPr/>
          <a:lstStyle/>
          <a:p>
            <a:r>
              <a:rPr lang="en-US" sz="3000" dirty="0" smtClean="0"/>
              <a:t>Application Changes </a:t>
            </a:r>
            <a:r>
              <a:rPr lang="en-US" dirty="0" smtClean="0"/>
              <a:t/>
            </a:r>
            <a:br>
              <a:rPr lang="en-US" dirty="0" smtClean="0"/>
            </a:br>
            <a:endParaRPr lang="en-US" sz="2800" dirty="0"/>
          </a:p>
        </p:txBody>
      </p:sp>
      <p:sp>
        <p:nvSpPr>
          <p:cNvPr id="20483" name="Rectangle 3"/>
          <p:cNvSpPr>
            <a:spLocks noGrp="1" noChangeArrowheads="1"/>
          </p:cNvSpPr>
          <p:nvPr>
            <p:ph type="body" idx="1"/>
          </p:nvPr>
        </p:nvSpPr>
        <p:spPr>
          <a:xfrm>
            <a:off x="2295186" y="1791814"/>
            <a:ext cx="6400800" cy="1219201"/>
          </a:xfrm>
        </p:spPr>
        <p:txBody>
          <a:bodyPr/>
          <a:lstStyle/>
          <a:p>
            <a:pPr marL="0" indent="0">
              <a:buNone/>
            </a:pPr>
            <a:r>
              <a:rPr lang="en-US" sz="1800" dirty="0" smtClean="0">
                <a:solidFill>
                  <a:srgbClr val="002060"/>
                </a:solidFill>
              </a:rPr>
              <a:t>A high school graduation date will now be required of all applicants if high school information is entered.  </a:t>
            </a:r>
          </a:p>
        </p:txBody>
      </p:sp>
      <p:sp>
        <p:nvSpPr>
          <p:cNvPr id="2" name="Rectangle 1"/>
          <p:cNvSpPr/>
          <p:nvPr/>
        </p:nvSpPr>
        <p:spPr>
          <a:xfrm>
            <a:off x="2920409" y="952149"/>
            <a:ext cx="4449808" cy="461665"/>
          </a:xfrm>
          <a:prstGeom prst="rect">
            <a:avLst/>
          </a:prstGeom>
        </p:spPr>
        <p:txBody>
          <a:bodyPr wrap="none">
            <a:spAutoFit/>
          </a:bodyPr>
          <a:lstStyle/>
          <a:p>
            <a:r>
              <a:rPr lang="en-US" dirty="0"/>
              <a:t> </a:t>
            </a:r>
            <a:r>
              <a:rPr lang="en-US" sz="2200" dirty="0">
                <a:solidFill>
                  <a:srgbClr val="002060"/>
                </a:solidFill>
                <a:latin typeface="+mj-lt"/>
              </a:rPr>
              <a:t>Educational Background Page</a:t>
            </a:r>
          </a:p>
        </p:txBody>
      </p:sp>
      <p:pic>
        <p:nvPicPr>
          <p:cNvPr id="4" name="Picture 3"/>
          <p:cNvPicPr>
            <a:picLocks noChangeAspect="1"/>
          </p:cNvPicPr>
          <p:nvPr/>
        </p:nvPicPr>
        <p:blipFill rotWithShape="1">
          <a:blip r:embed="rId2"/>
          <a:srcRect l="19072" t="39937" r="18041" b="12264"/>
          <a:stretch/>
        </p:blipFill>
        <p:spPr>
          <a:xfrm>
            <a:off x="2298730" y="2895600"/>
            <a:ext cx="4648200" cy="1447801"/>
          </a:xfrm>
          <a:prstGeom prst="rect">
            <a:avLst/>
          </a:prstGeom>
        </p:spPr>
      </p:pic>
      <p:pic>
        <p:nvPicPr>
          <p:cNvPr id="7" name="Picture 6"/>
          <p:cNvPicPr>
            <a:picLocks noChangeAspect="1"/>
          </p:cNvPicPr>
          <p:nvPr/>
        </p:nvPicPr>
        <p:blipFill rotWithShape="1">
          <a:blip r:embed="rId3"/>
          <a:srcRect l="24841" t="33753" r="23288" b="7890"/>
          <a:stretch/>
        </p:blipFill>
        <p:spPr>
          <a:xfrm>
            <a:off x="2298730" y="4572000"/>
            <a:ext cx="5410200" cy="2078919"/>
          </a:xfrm>
          <a:prstGeom prst="rect">
            <a:avLst/>
          </a:prstGeom>
        </p:spPr>
      </p:pic>
    </p:spTree>
    <p:extLst>
      <p:ext uri="{BB962C8B-B14F-4D97-AF65-F5344CB8AC3E}">
        <p14:creationId xmlns:p14="http://schemas.microsoft.com/office/powerpoint/2010/main" val="4007674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67000" y="226438"/>
            <a:ext cx="7010400" cy="990600"/>
          </a:xfrm>
        </p:spPr>
        <p:txBody>
          <a:bodyPr/>
          <a:lstStyle/>
          <a:p>
            <a:r>
              <a:rPr lang="en-US" sz="3000" dirty="0" smtClean="0"/>
              <a:t>Application Changes</a:t>
            </a:r>
            <a:r>
              <a:rPr lang="en-US" dirty="0" smtClean="0"/>
              <a:t/>
            </a:r>
            <a:br>
              <a:rPr lang="en-US" dirty="0" smtClean="0"/>
            </a:br>
            <a:endParaRPr lang="en-US" sz="2800" dirty="0"/>
          </a:p>
        </p:txBody>
      </p:sp>
      <p:sp>
        <p:nvSpPr>
          <p:cNvPr id="20483" name="Rectangle 3"/>
          <p:cNvSpPr>
            <a:spLocks noGrp="1" noChangeArrowheads="1"/>
          </p:cNvSpPr>
          <p:nvPr>
            <p:ph type="body" idx="1"/>
          </p:nvPr>
        </p:nvSpPr>
        <p:spPr>
          <a:xfrm>
            <a:off x="2057400" y="2019689"/>
            <a:ext cx="6019800" cy="1333111"/>
          </a:xfrm>
        </p:spPr>
        <p:txBody>
          <a:bodyPr/>
          <a:lstStyle/>
          <a:p>
            <a:pPr marL="0" indent="0">
              <a:buNone/>
            </a:pPr>
            <a:r>
              <a:rPr lang="en-US" sz="1800" dirty="0" smtClean="0">
                <a:solidFill>
                  <a:srgbClr val="002060"/>
                </a:solidFill>
              </a:rPr>
              <a:t>A new question has been added to the Readmit Undergraduate application asking the applicant why he/she is applying for readmission</a:t>
            </a:r>
            <a:r>
              <a:rPr lang="en-US" sz="1800" dirty="0">
                <a:solidFill>
                  <a:srgbClr val="002060"/>
                </a:solidFill>
              </a:rPr>
              <a:t> </a:t>
            </a:r>
            <a:r>
              <a:rPr lang="en-US" sz="1800" dirty="0" smtClean="0">
                <a:solidFill>
                  <a:srgbClr val="002060"/>
                </a:solidFill>
              </a:rPr>
              <a:t>and for the last semester attended.</a:t>
            </a:r>
          </a:p>
          <a:p>
            <a:pPr marL="0" indent="0">
              <a:buNone/>
            </a:pPr>
            <a:endParaRPr lang="en-US" sz="1800" dirty="0">
              <a:solidFill>
                <a:srgbClr val="002060"/>
              </a:solidFill>
            </a:endParaRPr>
          </a:p>
          <a:p>
            <a:pPr marL="0" indent="0">
              <a:buNone/>
            </a:pPr>
            <a:r>
              <a:rPr lang="en-US" sz="1800" dirty="0" smtClean="0">
                <a:solidFill>
                  <a:srgbClr val="002060"/>
                </a:solidFill>
              </a:rPr>
              <a:t> </a:t>
            </a:r>
            <a:endParaRPr lang="en-US" sz="1800" dirty="0">
              <a:solidFill>
                <a:srgbClr val="002060"/>
              </a:solidFill>
            </a:endParaRPr>
          </a:p>
        </p:txBody>
      </p:sp>
      <p:sp>
        <p:nvSpPr>
          <p:cNvPr id="2" name="Rectangle 1"/>
          <p:cNvSpPr/>
          <p:nvPr/>
        </p:nvSpPr>
        <p:spPr>
          <a:xfrm>
            <a:off x="2362200" y="1016686"/>
            <a:ext cx="4757584" cy="461665"/>
          </a:xfrm>
          <a:prstGeom prst="rect">
            <a:avLst/>
          </a:prstGeom>
        </p:spPr>
        <p:txBody>
          <a:bodyPr wrap="none">
            <a:spAutoFit/>
          </a:bodyPr>
          <a:lstStyle/>
          <a:p>
            <a:r>
              <a:rPr lang="en-US" dirty="0"/>
              <a:t> </a:t>
            </a:r>
            <a:r>
              <a:rPr lang="en-US" dirty="0" smtClean="0"/>
              <a:t>    </a:t>
            </a:r>
            <a:r>
              <a:rPr lang="en-US" sz="2200" dirty="0" smtClean="0">
                <a:solidFill>
                  <a:srgbClr val="002060"/>
                </a:solidFill>
                <a:latin typeface="+mj-lt"/>
              </a:rPr>
              <a:t>Educational </a:t>
            </a:r>
            <a:r>
              <a:rPr lang="en-US" sz="2200" dirty="0">
                <a:solidFill>
                  <a:srgbClr val="002060"/>
                </a:solidFill>
                <a:latin typeface="+mj-lt"/>
              </a:rPr>
              <a:t>Background Page</a:t>
            </a:r>
          </a:p>
        </p:txBody>
      </p:sp>
      <p:pic>
        <p:nvPicPr>
          <p:cNvPr id="4" name="Picture 3"/>
          <p:cNvPicPr>
            <a:picLocks noChangeAspect="1"/>
          </p:cNvPicPr>
          <p:nvPr/>
        </p:nvPicPr>
        <p:blipFill rotWithShape="1">
          <a:blip r:embed="rId2"/>
          <a:srcRect l="18123" t="51548" r="8869" b="5126"/>
          <a:stretch/>
        </p:blipFill>
        <p:spPr>
          <a:xfrm>
            <a:off x="2209800" y="3475926"/>
            <a:ext cx="5410200" cy="2133600"/>
          </a:xfrm>
          <a:prstGeom prst="rect">
            <a:avLst/>
          </a:prstGeom>
        </p:spPr>
      </p:pic>
    </p:spTree>
    <p:extLst>
      <p:ext uri="{BB962C8B-B14F-4D97-AF65-F5344CB8AC3E}">
        <p14:creationId xmlns:p14="http://schemas.microsoft.com/office/powerpoint/2010/main" val="1251425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286000" y="1066800"/>
            <a:ext cx="5867400" cy="1782173"/>
          </a:xfrm>
        </p:spPr>
        <p:txBody>
          <a:bodyPr/>
          <a:lstStyle/>
          <a:p>
            <a:pPr marL="0" indent="0">
              <a:buNone/>
            </a:pPr>
            <a:r>
              <a:rPr lang="en-US" sz="1800" dirty="0" smtClean="0"/>
              <a:t>                    </a:t>
            </a:r>
            <a:r>
              <a:rPr lang="en-US" sz="2200" dirty="0" smtClean="0">
                <a:solidFill>
                  <a:srgbClr val="002060"/>
                </a:solidFill>
              </a:rPr>
              <a:t>Residency Page</a:t>
            </a:r>
            <a:endParaRPr lang="en-US" sz="2200" dirty="0">
              <a:solidFill>
                <a:srgbClr val="002060"/>
              </a:solidFill>
            </a:endParaRPr>
          </a:p>
          <a:p>
            <a:pPr marL="0" indent="0">
              <a:buNone/>
            </a:pPr>
            <a:r>
              <a:rPr lang="en-US" sz="1800" dirty="0" smtClean="0">
                <a:solidFill>
                  <a:srgbClr val="002060"/>
                </a:solidFill>
              </a:rPr>
              <a:t>A new “show/hide” feature has been added to the question asking the applicant if his/her parent or legal guardian is a U.S. Citizen.  Only if the applicant answers “no” will additional questions about residency be asked.    </a:t>
            </a:r>
          </a:p>
          <a:p>
            <a:endParaRPr lang="en-US" sz="2000" dirty="0"/>
          </a:p>
        </p:txBody>
      </p:sp>
      <p:pic>
        <p:nvPicPr>
          <p:cNvPr id="5" name="Picture 4"/>
          <p:cNvPicPr>
            <a:picLocks noChangeAspect="1"/>
          </p:cNvPicPr>
          <p:nvPr/>
        </p:nvPicPr>
        <p:blipFill rotWithShape="1">
          <a:blip r:embed="rId2"/>
          <a:srcRect l="19975" t="24703" r="4479" b="7311"/>
          <a:stretch/>
        </p:blipFill>
        <p:spPr>
          <a:xfrm>
            <a:off x="1981200" y="3276600"/>
            <a:ext cx="5943600" cy="3276601"/>
          </a:xfrm>
          <a:prstGeom prst="rect">
            <a:avLst/>
          </a:prstGeom>
        </p:spPr>
      </p:pic>
      <p:sp>
        <p:nvSpPr>
          <p:cNvPr id="2" name="TextBox 1"/>
          <p:cNvSpPr txBox="1"/>
          <p:nvPr/>
        </p:nvSpPr>
        <p:spPr>
          <a:xfrm>
            <a:off x="2971800" y="225056"/>
            <a:ext cx="6172200" cy="553998"/>
          </a:xfrm>
          <a:prstGeom prst="rect">
            <a:avLst/>
          </a:prstGeom>
          <a:noFill/>
        </p:spPr>
        <p:txBody>
          <a:bodyPr wrap="square" rtlCol="0">
            <a:spAutoFit/>
          </a:bodyPr>
          <a:lstStyle/>
          <a:p>
            <a:r>
              <a:rPr lang="en-US" sz="3000" b="1" dirty="0">
                <a:solidFill>
                  <a:srgbClr val="002060"/>
                </a:solidFill>
                <a:latin typeface="+mj-lt"/>
              </a:rPr>
              <a:t>Application Changes</a:t>
            </a:r>
          </a:p>
        </p:txBody>
      </p:sp>
    </p:spTree>
    <p:extLst>
      <p:ext uri="{BB962C8B-B14F-4D97-AF65-F5344CB8AC3E}">
        <p14:creationId xmlns:p14="http://schemas.microsoft.com/office/powerpoint/2010/main" val="3916711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95600" y="177502"/>
            <a:ext cx="6553200" cy="990600"/>
          </a:xfrm>
        </p:spPr>
        <p:txBody>
          <a:bodyPr/>
          <a:lstStyle/>
          <a:p>
            <a:r>
              <a:rPr lang="en-US" sz="3000" dirty="0" smtClean="0"/>
              <a:t>Application Changes</a:t>
            </a:r>
            <a:r>
              <a:rPr lang="en-US" dirty="0" smtClean="0"/>
              <a:t/>
            </a:r>
            <a:br>
              <a:rPr lang="en-US" dirty="0" smtClean="0"/>
            </a:br>
            <a:endParaRPr lang="en-US" sz="2000" dirty="0"/>
          </a:p>
        </p:txBody>
      </p:sp>
      <p:sp>
        <p:nvSpPr>
          <p:cNvPr id="22531" name="Rectangle 3"/>
          <p:cNvSpPr>
            <a:spLocks noGrp="1" noChangeArrowheads="1"/>
          </p:cNvSpPr>
          <p:nvPr>
            <p:ph type="body" idx="1"/>
          </p:nvPr>
        </p:nvSpPr>
        <p:spPr>
          <a:xfrm>
            <a:off x="1752600" y="990600"/>
            <a:ext cx="6477000" cy="1371601"/>
          </a:xfrm>
        </p:spPr>
        <p:txBody>
          <a:bodyPr/>
          <a:lstStyle/>
          <a:p>
            <a:pPr marL="0" indent="0">
              <a:buNone/>
            </a:pPr>
            <a:r>
              <a:rPr lang="en-US" sz="2000" dirty="0" smtClean="0">
                <a:solidFill>
                  <a:srgbClr val="002060"/>
                </a:solidFill>
              </a:rPr>
              <a:t>         </a:t>
            </a:r>
            <a:r>
              <a:rPr lang="en-US" sz="2200" dirty="0" smtClean="0">
                <a:solidFill>
                  <a:srgbClr val="002060"/>
                </a:solidFill>
              </a:rPr>
              <a:t>Community or Volunteer Service Page</a:t>
            </a:r>
          </a:p>
          <a:p>
            <a:pPr marL="0" indent="0">
              <a:buNone/>
            </a:pPr>
            <a:r>
              <a:rPr lang="en-US" sz="1900" dirty="0" smtClean="0">
                <a:solidFill>
                  <a:srgbClr val="002060"/>
                </a:solidFill>
              </a:rPr>
              <a:t>The “year” of service field has changed from an open text field to a drop down menu. </a:t>
            </a:r>
          </a:p>
          <a:p>
            <a:pPr marL="0" indent="0">
              <a:buNone/>
            </a:pPr>
            <a:endParaRPr lang="en-US" sz="2000" dirty="0"/>
          </a:p>
          <a:p>
            <a:pPr marL="0" indent="0">
              <a:buNone/>
            </a:pPr>
            <a:r>
              <a:rPr lang="en-US" sz="2000" dirty="0" smtClean="0"/>
              <a:t> </a:t>
            </a:r>
          </a:p>
          <a:p>
            <a:pPr marL="0" indent="0">
              <a:buNone/>
            </a:pPr>
            <a:endParaRPr lang="en-US" sz="2000" dirty="0" smtClean="0"/>
          </a:p>
          <a:p>
            <a:pPr marL="0" indent="0">
              <a:buNone/>
            </a:pPr>
            <a:endParaRPr lang="en-US" sz="2000" dirty="0"/>
          </a:p>
          <a:p>
            <a:pPr marL="0" indent="0">
              <a:buNone/>
            </a:pPr>
            <a:endParaRPr lang="en-US" sz="2000" dirty="0"/>
          </a:p>
          <a:p>
            <a:pPr lvl="1"/>
            <a:endParaRPr lang="en-US" dirty="0"/>
          </a:p>
        </p:txBody>
      </p:sp>
      <p:pic>
        <p:nvPicPr>
          <p:cNvPr id="3" name="Picture 2"/>
          <p:cNvPicPr>
            <a:picLocks noChangeAspect="1"/>
          </p:cNvPicPr>
          <p:nvPr/>
        </p:nvPicPr>
        <p:blipFill rotWithShape="1">
          <a:blip r:embed="rId2"/>
          <a:srcRect l="17676" t="23184" r="7576" b="5307"/>
          <a:stretch/>
        </p:blipFill>
        <p:spPr>
          <a:xfrm>
            <a:off x="1945105" y="2743200"/>
            <a:ext cx="5638800" cy="3657600"/>
          </a:xfrm>
          <a:prstGeom prst="rect">
            <a:avLst/>
          </a:prstGeom>
        </p:spPr>
      </p:pic>
    </p:spTree>
    <p:extLst>
      <p:ext uri="{BB962C8B-B14F-4D97-AF65-F5344CB8AC3E}">
        <p14:creationId xmlns:p14="http://schemas.microsoft.com/office/powerpoint/2010/main" val="209593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19400" y="246694"/>
            <a:ext cx="6553200" cy="990600"/>
          </a:xfrm>
        </p:spPr>
        <p:txBody>
          <a:bodyPr/>
          <a:lstStyle/>
          <a:p>
            <a:r>
              <a:rPr lang="en-US" sz="3000" dirty="0" smtClean="0"/>
              <a:t>Application </a:t>
            </a:r>
            <a:r>
              <a:rPr lang="en-US" sz="3000" dirty="0"/>
              <a:t>C</a:t>
            </a:r>
            <a:r>
              <a:rPr lang="en-US" sz="3000" dirty="0" smtClean="0"/>
              <a:t>hanges</a:t>
            </a:r>
            <a:r>
              <a:rPr lang="en-US" dirty="0" smtClean="0"/>
              <a:t/>
            </a:r>
            <a:br>
              <a:rPr lang="en-US" dirty="0" smtClean="0"/>
            </a:br>
            <a:endParaRPr lang="en-US" sz="2000" dirty="0"/>
          </a:p>
        </p:txBody>
      </p:sp>
      <p:sp>
        <p:nvSpPr>
          <p:cNvPr id="22531" name="Rectangle 3"/>
          <p:cNvSpPr>
            <a:spLocks noGrp="1" noChangeArrowheads="1"/>
          </p:cNvSpPr>
          <p:nvPr>
            <p:ph type="body" idx="1"/>
          </p:nvPr>
        </p:nvSpPr>
        <p:spPr>
          <a:xfrm>
            <a:off x="1447800" y="1053611"/>
            <a:ext cx="7010400" cy="474921"/>
          </a:xfrm>
        </p:spPr>
        <p:txBody>
          <a:bodyPr/>
          <a:lstStyle/>
          <a:p>
            <a:pPr marL="0" indent="0">
              <a:buNone/>
            </a:pPr>
            <a:r>
              <a:rPr lang="en-US" sz="2000" dirty="0" smtClean="0">
                <a:solidFill>
                  <a:srgbClr val="002060"/>
                </a:solidFill>
              </a:rPr>
              <a:t>    Employment, Internships, and Summer Activities </a:t>
            </a:r>
          </a:p>
          <a:p>
            <a:pPr marL="0" indent="0">
              <a:buNone/>
            </a:pPr>
            <a:r>
              <a:rPr lang="en-US" sz="1900" dirty="0" smtClean="0">
                <a:solidFill>
                  <a:srgbClr val="002060"/>
                </a:solidFill>
              </a:rPr>
              <a:t>  </a:t>
            </a:r>
            <a:endParaRPr lang="en-US" sz="1900" dirty="0">
              <a:solidFill>
                <a:srgbClr val="002060"/>
              </a:solidFill>
            </a:endParaRPr>
          </a:p>
        </p:txBody>
      </p:sp>
      <p:pic>
        <p:nvPicPr>
          <p:cNvPr id="4" name="Picture 3"/>
          <p:cNvPicPr>
            <a:picLocks noChangeAspect="1"/>
          </p:cNvPicPr>
          <p:nvPr/>
        </p:nvPicPr>
        <p:blipFill rotWithShape="1">
          <a:blip r:embed="rId2"/>
          <a:srcRect l="19659" t="18909" r="6511" b="33259"/>
          <a:stretch/>
        </p:blipFill>
        <p:spPr>
          <a:xfrm>
            <a:off x="2255243" y="3048000"/>
            <a:ext cx="5562601" cy="3048000"/>
          </a:xfrm>
          <a:prstGeom prst="rect">
            <a:avLst/>
          </a:prstGeom>
        </p:spPr>
      </p:pic>
      <p:sp>
        <p:nvSpPr>
          <p:cNvPr id="2" name="TextBox 1"/>
          <p:cNvSpPr txBox="1"/>
          <p:nvPr/>
        </p:nvSpPr>
        <p:spPr>
          <a:xfrm>
            <a:off x="2026644" y="1828800"/>
            <a:ext cx="6019800" cy="677108"/>
          </a:xfrm>
          <a:prstGeom prst="rect">
            <a:avLst/>
          </a:prstGeom>
          <a:noFill/>
        </p:spPr>
        <p:txBody>
          <a:bodyPr wrap="square" rtlCol="0">
            <a:spAutoFit/>
          </a:bodyPr>
          <a:lstStyle/>
          <a:p>
            <a:pPr marL="0" indent="0">
              <a:buNone/>
            </a:pPr>
            <a:r>
              <a:rPr lang="en-US" sz="1900" dirty="0">
                <a:solidFill>
                  <a:srgbClr val="002060"/>
                </a:solidFill>
                <a:latin typeface="+mn-lt"/>
              </a:rPr>
              <a:t>The open text “year” fields have been replaced with </a:t>
            </a:r>
            <a:r>
              <a:rPr lang="en-US" sz="1900" dirty="0" smtClean="0">
                <a:solidFill>
                  <a:srgbClr val="002060"/>
                </a:solidFill>
                <a:latin typeface="+mn-lt"/>
              </a:rPr>
              <a:t>pull </a:t>
            </a:r>
            <a:r>
              <a:rPr lang="en-US" sz="1900" dirty="0">
                <a:solidFill>
                  <a:srgbClr val="002060"/>
                </a:solidFill>
                <a:latin typeface="+mn-lt"/>
              </a:rPr>
              <a:t>down menus. </a:t>
            </a:r>
          </a:p>
        </p:txBody>
      </p:sp>
    </p:spTree>
    <p:extLst>
      <p:ext uri="{BB962C8B-B14F-4D97-AF65-F5344CB8AC3E}">
        <p14:creationId xmlns:p14="http://schemas.microsoft.com/office/powerpoint/2010/main" val="131829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00400" y="152400"/>
            <a:ext cx="6477000" cy="774032"/>
          </a:xfrm>
        </p:spPr>
        <p:txBody>
          <a:bodyPr/>
          <a:lstStyle/>
          <a:p>
            <a:r>
              <a:rPr lang="en-US" sz="3000" dirty="0" smtClean="0"/>
              <a:t>Table of Contents</a:t>
            </a:r>
            <a:endParaRPr lang="en-US" sz="3000" dirty="0"/>
          </a:p>
        </p:txBody>
      </p:sp>
      <p:sp>
        <p:nvSpPr>
          <p:cNvPr id="19459" name="Rectangle 3"/>
          <p:cNvSpPr>
            <a:spLocks noGrp="1" noChangeArrowheads="1"/>
          </p:cNvSpPr>
          <p:nvPr>
            <p:ph type="body" idx="1"/>
          </p:nvPr>
        </p:nvSpPr>
        <p:spPr>
          <a:xfrm>
            <a:off x="2590800" y="1447800"/>
            <a:ext cx="5410200" cy="5638800"/>
          </a:xfrm>
        </p:spPr>
        <p:txBody>
          <a:bodyPr/>
          <a:lstStyle/>
          <a:p>
            <a:pPr marL="514350" indent="-514350">
              <a:buAutoNum type="romanUcPeriod"/>
            </a:pPr>
            <a:r>
              <a:rPr lang="en-US" sz="2200" dirty="0" smtClean="0">
                <a:solidFill>
                  <a:srgbClr val="002060"/>
                </a:solidFill>
              </a:rPr>
              <a:t> Year in </a:t>
            </a:r>
            <a:r>
              <a:rPr lang="en-US" sz="2200" dirty="0">
                <a:solidFill>
                  <a:srgbClr val="002060"/>
                </a:solidFill>
              </a:rPr>
              <a:t>R</a:t>
            </a:r>
            <a:r>
              <a:rPr lang="en-US" sz="2200" dirty="0" smtClean="0">
                <a:solidFill>
                  <a:srgbClr val="002060"/>
                </a:solidFill>
              </a:rPr>
              <a:t>eview</a:t>
            </a:r>
          </a:p>
          <a:p>
            <a:pPr marL="514350" indent="-514350">
              <a:buAutoNum type="romanUcPeriod"/>
            </a:pPr>
            <a:r>
              <a:rPr lang="en-US" sz="2200" dirty="0" smtClean="0">
                <a:solidFill>
                  <a:srgbClr val="002060"/>
                </a:solidFill>
              </a:rPr>
              <a:t> ApplyTexas </a:t>
            </a:r>
            <a:r>
              <a:rPr lang="en-US" sz="2200" dirty="0">
                <a:solidFill>
                  <a:srgbClr val="002060"/>
                </a:solidFill>
              </a:rPr>
              <a:t>D</a:t>
            </a:r>
            <a:r>
              <a:rPr lang="en-US" sz="2200" dirty="0" smtClean="0">
                <a:solidFill>
                  <a:srgbClr val="002060"/>
                </a:solidFill>
              </a:rPr>
              <a:t>evelopment </a:t>
            </a:r>
            <a:r>
              <a:rPr lang="en-US" sz="2200" dirty="0">
                <a:solidFill>
                  <a:srgbClr val="002060"/>
                </a:solidFill>
              </a:rPr>
              <a:t>C</a:t>
            </a:r>
            <a:r>
              <a:rPr lang="en-US" sz="2200" dirty="0" smtClean="0">
                <a:solidFill>
                  <a:srgbClr val="002060"/>
                </a:solidFill>
              </a:rPr>
              <a:t>ycle </a:t>
            </a:r>
          </a:p>
          <a:p>
            <a:pPr marL="514350" indent="-514350">
              <a:buAutoNum type="romanUcPeriod" startAt="3"/>
            </a:pPr>
            <a:r>
              <a:rPr lang="en-US" sz="2200" dirty="0" smtClean="0">
                <a:solidFill>
                  <a:srgbClr val="002060"/>
                </a:solidFill>
              </a:rPr>
              <a:t> Application Changes</a:t>
            </a:r>
          </a:p>
          <a:p>
            <a:pPr marL="0" indent="0">
              <a:buNone/>
            </a:pPr>
            <a:r>
              <a:rPr lang="en-US" sz="2200" dirty="0" smtClean="0">
                <a:solidFill>
                  <a:srgbClr val="002060"/>
                </a:solidFill>
              </a:rPr>
              <a:t>IV.  Administrative Updates</a:t>
            </a:r>
          </a:p>
          <a:p>
            <a:pPr marL="0" indent="0">
              <a:buNone/>
            </a:pPr>
            <a:r>
              <a:rPr lang="en-US" sz="2200" dirty="0" smtClean="0">
                <a:solidFill>
                  <a:srgbClr val="002060"/>
                </a:solidFill>
              </a:rPr>
              <a:t>V.   Counselor Suite Updates</a:t>
            </a:r>
          </a:p>
          <a:p>
            <a:pPr marL="0" indent="0">
              <a:buNone/>
            </a:pPr>
            <a:r>
              <a:rPr lang="en-US" sz="2200" dirty="0" smtClean="0">
                <a:solidFill>
                  <a:srgbClr val="002060"/>
                </a:solidFill>
              </a:rPr>
              <a:t>VI.  Continuing Initiatives</a:t>
            </a:r>
          </a:p>
          <a:p>
            <a:pPr marL="0" indent="0">
              <a:buNone/>
            </a:pPr>
            <a:r>
              <a:rPr lang="en-US" sz="2200" dirty="0" smtClean="0">
                <a:solidFill>
                  <a:srgbClr val="002060"/>
                </a:solidFill>
              </a:rPr>
              <a:t>VII. Application Testing</a:t>
            </a:r>
          </a:p>
          <a:p>
            <a:pPr marL="0" indent="0">
              <a:buNone/>
            </a:pPr>
            <a:endParaRPr lang="en-US" dirty="0"/>
          </a:p>
        </p:txBody>
      </p:sp>
    </p:spTree>
    <p:extLst>
      <p:ext uri="{BB962C8B-B14F-4D97-AF65-F5344CB8AC3E}">
        <p14:creationId xmlns:p14="http://schemas.microsoft.com/office/powerpoint/2010/main" val="774649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19400" y="228600"/>
            <a:ext cx="6553200" cy="990600"/>
          </a:xfrm>
        </p:spPr>
        <p:txBody>
          <a:bodyPr/>
          <a:lstStyle/>
          <a:p>
            <a:r>
              <a:rPr lang="en-US" sz="3000" dirty="0" smtClean="0"/>
              <a:t>Application </a:t>
            </a:r>
            <a:r>
              <a:rPr lang="en-US" sz="3000" dirty="0"/>
              <a:t>C</a:t>
            </a:r>
            <a:r>
              <a:rPr lang="en-US" sz="3000" dirty="0" smtClean="0"/>
              <a:t>hanges</a:t>
            </a:r>
            <a:r>
              <a:rPr lang="en-US" dirty="0" smtClean="0"/>
              <a:t/>
            </a:r>
            <a:br>
              <a:rPr lang="en-US" dirty="0" smtClean="0"/>
            </a:br>
            <a:endParaRPr lang="en-US" sz="2000" dirty="0"/>
          </a:p>
        </p:txBody>
      </p:sp>
      <p:sp>
        <p:nvSpPr>
          <p:cNvPr id="22531" name="Rectangle 3"/>
          <p:cNvSpPr>
            <a:spLocks noGrp="1" noChangeArrowheads="1"/>
          </p:cNvSpPr>
          <p:nvPr>
            <p:ph type="body" idx="1"/>
          </p:nvPr>
        </p:nvSpPr>
        <p:spPr>
          <a:xfrm>
            <a:off x="2743200" y="1066800"/>
            <a:ext cx="5486400" cy="533400"/>
          </a:xfrm>
        </p:spPr>
        <p:txBody>
          <a:bodyPr/>
          <a:lstStyle/>
          <a:p>
            <a:pPr marL="0" indent="0">
              <a:buNone/>
            </a:pPr>
            <a:r>
              <a:rPr lang="en-US" sz="2000" dirty="0" smtClean="0">
                <a:solidFill>
                  <a:srgbClr val="002060"/>
                </a:solidFill>
              </a:rPr>
              <a:t>                </a:t>
            </a:r>
            <a:r>
              <a:rPr lang="en-US" sz="2200" dirty="0" smtClean="0">
                <a:solidFill>
                  <a:srgbClr val="002060"/>
                </a:solidFill>
              </a:rPr>
              <a:t>Essay Page</a:t>
            </a:r>
          </a:p>
          <a:p>
            <a:pPr marL="0" indent="0">
              <a:buNone/>
            </a:pPr>
            <a:r>
              <a:rPr lang="en-US" sz="1800" dirty="0" smtClean="0">
                <a:solidFill>
                  <a:srgbClr val="002060"/>
                </a:solidFill>
              </a:rPr>
              <a:t>The suggested essay length has been changed to 500-750 words.  </a:t>
            </a:r>
          </a:p>
        </p:txBody>
      </p:sp>
      <p:pic>
        <p:nvPicPr>
          <p:cNvPr id="2" name="Picture 1"/>
          <p:cNvPicPr>
            <a:picLocks noChangeAspect="1"/>
          </p:cNvPicPr>
          <p:nvPr/>
        </p:nvPicPr>
        <p:blipFill rotWithShape="1">
          <a:blip r:embed="rId2"/>
          <a:srcRect l="19149" t="40575" r="3191" b="1693"/>
          <a:stretch/>
        </p:blipFill>
        <p:spPr>
          <a:xfrm>
            <a:off x="2438400" y="2743200"/>
            <a:ext cx="5562600" cy="3733800"/>
          </a:xfrm>
          <a:prstGeom prst="rect">
            <a:avLst/>
          </a:prstGeom>
        </p:spPr>
      </p:pic>
    </p:spTree>
    <p:extLst>
      <p:ext uri="{BB962C8B-B14F-4D97-AF65-F5344CB8AC3E}">
        <p14:creationId xmlns:p14="http://schemas.microsoft.com/office/powerpoint/2010/main" val="3494167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415114"/>
            <a:ext cx="6934200" cy="842711"/>
          </a:xfrm>
        </p:spPr>
        <p:txBody>
          <a:bodyPr/>
          <a:lstStyle/>
          <a:p>
            <a:pPr marL="0" indent="0">
              <a:buNone/>
            </a:pPr>
            <a:r>
              <a:rPr lang="en-US" sz="1800" dirty="0" smtClean="0">
                <a:solidFill>
                  <a:srgbClr val="002060"/>
                </a:solidFill>
              </a:rPr>
              <a:t>Additional text has been added to the fee waiver payment option saying that some institutions do not offer waivers and to follow up the institution for more information.  </a:t>
            </a:r>
            <a:endParaRPr lang="en-US" sz="1800" dirty="0">
              <a:solidFill>
                <a:srgbClr val="002060"/>
              </a:solidFill>
            </a:endParaRPr>
          </a:p>
        </p:txBody>
      </p:sp>
      <p:sp>
        <p:nvSpPr>
          <p:cNvPr id="4" name="TextBox 3"/>
          <p:cNvSpPr txBox="1"/>
          <p:nvPr/>
        </p:nvSpPr>
        <p:spPr>
          <a:xfrm>
            <a:off x="1649776" y="2443708"/>
            <a:ext cx="3657600" cy="307777"/>
          </a:xfrm>
          <a:prstGeom prst="rect">
            <a:avLst/>
          </a:prstGeom>
          <a:noFill/>
        </p:spPr>
        <p:txBody>
          <a:bodyPr wrap="square" rtlCol="0">
            <a:spAutoFit/>
          </a:bodyPr>
          <a:lstStyle/>
          <a:p>
            <a:r>
              <a:rPr lang="en-US" sz="1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Current waiver message:</a:t>
            </a:r>
            <a:endParaRPr lang="en-US" sz="1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p:nvPr/>
        </p:nvPicPr>
        <p:blipFill rotWithShape="1">
          <a:blip r:embed="rId3"/>
          <a:srcRect l="17148" t="59337" r="3365" b="17567"/>
          <a:stretch/>
        </p:blipFill>
        <p:spPr bwMode="auto">
          <a:xfrm>
            <a:off x="2425995" y="2843779"/>
            <a:ext cx="4724400" cy="17907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613053" y="4820362"/>
            <a:ext cx="3048000" cy="307777"/>
          </a:xfrm>
          <a:prstGeom prst="rect">
            <a:avLst/>
          </a:prstGeom>
          <a:noFill/>
        </p:spPr>
        <p:txBody>
          <a:bodyPr wrap="square" rtlCol="0">
            <a:spAutoFit/>
          </a:bodyPr>
          <a:lstStyle/>
          <a:p>
            <a:r>
              <a:rPr lang="en-US" sz="1400" dirty="0" smtClean="0">
                <a:solidFill>
                  <a:srgbClr val="002060"/>
                </a:solidFill>
                <a:latin typeface="+mn-lt"/>
              </a:rPr>
              <a:t>Modified waiver message:</a:t>
            </a:r>
            <a:endParaRPr lang="en-US" sz="1400" dirty="0">
              <a:solidFill>
                <a:srgbClr val="002060"/>
              </a:solidFill>
              <a:latin typeface="+mn-lt"/>
            </a:endParaRPr>
          </a:p>
        </p:txBody>
      </p:sp>
      <p:pic>
        <p:nvPicPr>
          <p:cNvPr id="10" name="Picture 9"/>
          <p:cNvPicPr/>
          <p:nvPr/>
        </p:nvPicPr>
        <p:blipFill rotWithShape="1">
          <a:blip r:embed="rId4"/>
          <a:srcRect l="18750" t="49926" r="4488" b="6542"/>
          <a:stretch/>
        </p:blipFill>
        <p:spPr bwMode="auto">
          <a:xfrm>
            <a:off x="2438400" y="5156728"/>
            <a:ext cx="4562475" cy="1685925"/>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2739940" y="207399"/>
            <a:ext cx="4562475" cy="553998"/>
          </a:xfrm>
          <a:prstGeom prst="rect">
            <a:avLst/>
          </a:prstGeom>
          <a:noFill/>
        </p:spPr>
        <p:txBody>
          <a:bodyPr wrap="square" rtlCol="0">
            <a:spAutoFit/>
          </a:bodyPr>
          <a:lstStyle/>
          <a:p>
            <a:r>
              <a:rPr lang="en-US" sz="3000" b="1" dirty="0">
                <a:solidFill>
                  <a:srgbClr val="002060"/>
                </a:solidFill>
                <a:latin typeface="+mj-lt"/>
              </a:rPr>
              <a:t>Application Changes</a:t>
            </a:r>
          </a:p>
        </p:txBody>
      </p:sp>
      <p:sp>
        <p:nvSpPr>
          <p:cNvPr id="12" name="TextBox 11"/>
          <p:cNvSpPr txBox="1"/>
          <p:nvPr/>
        </p:nvSpPr>
        <p:spPr>
          <a:xfrm>
            <a:off x="3581400" y="872812"/>
            <a:ext cx="2590800" cy="430887"/>
          </a:xfrm>
          <a:prstGeom prst="rect">
            <a:avLst/>
          </a:prstGeom>
          <a:noFill/>
        </p:spPr>
        <p:txBody>
          <a:bodyPr wrap="square" rtlCol="0">
            <a:spAutoFit/>
          </a:bodyPr>
          <a:lstStyle/>
          <a:p>
            <a:r>
              <a:rPr lang="en-US" sz="2200" dirty="0" smtClean="0">
                <a:solidFill>
                  <a:srgbClr val="002060"/>
                </a:solidFill>
                <a:latin typeface="+mj-lt"/>
              </a:rPr>
              <a:t>Payment Section</a:t>
            </a:r>
            <a:endParaRPr lang="en-US" sz="2200" dirty="0">
              <a:solidFill>
                <a:srgbClr val="002060"/>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817145"/>
            <a:ext cx="5638800" cy="800707"/>
          </a:xfrm>
        </p:spPr>
        <p:txBody>
          <a:bodyPr/>
          <a:lstStyle/>
          <a:p>
            <a:pPr marL="0" indent="0">
              <a:buNone/>
            </a:pPr>
            <a:r>
              <a:rPr lang="en-US" sz="1800" dirty="0" smtClean="0">
                <a:solidFill>
                  <a:srgbClr val="002060"/>
                </a:solidFill>
              </a:rPr>
              <a:t>If an institution doesn’t charge an application fee on ApplyTexas, applicants will see the following message on their applications:  </a:t>
            </a:r>
            <a:endParaRPr lang="en-US" sz="1800" dirty="0">
              <a:solidFill>
                <a:srgbClr val="002060"/>
              </a:solidFill>
            </a:endParaRPr>
          </a:p>
        </p:txBody>
      </p:sp>
      <p:sp>
        <p:nvSpPr>
          <p:cNvPr id="11" name="TextBox 10"/>
          <p:cNvSpPr txBox="1"/>
          <p:nvPr/>
        </p:nvSpPr>
        <p:spPr>
          <a:xfrm>
            <a:off x="2400300" y="232113"/>
            <a:ext cx="5067300" cy="553998"/>
          </a:xfrm>
          <a:prstGeom prst="rect">
            <a:avLst/>
          </a:prstGeom>
          <a:noFill/>
        </p:spPr>
        <p:txBody>
          <a:bodyPr wrap="square" rtlCol="0">
            <a:spAutoFit/>
          </a:bodyPr>
          <a:lstStyle/>
          <a:p>
            <a:r>
              <a:rPr lang="en-US" sz="3000" b="1" dirty="0" smtClean="0">
                <a:solidFill>
                  <a:srgbClr val="002060"/>
                </a:solidFill>
                <a:latin typeface="+mj-lt"/>
              </a:rPr>
              <a:t>  Application </a:t>
            </a:r>
            <a:r>
              <a:rPr lang="en-US" sz="3000" b="1" dirty="0">
                <a:solidFill>
                  <a:srgbClr val="002060"/>
                </a:solidFill>
                <a:latin typeface="+mj-lt"/>
              </a:rPr>
              <a:t>Changes</a:t>
            </a:r>
          </a:p>
        </p:txBody>
      </p:sp>
      <p:sp>
        <p:nvSpPr>
          <p:cNvPr id="12" name="TextBox 11"/>
          <p:cNvSpPr txBox="1"/>
          <p:nvPr/>
        </p:nvSpPr>
        <p:spPr>
          <a:xfrm>
            <a:off x="3733800" y="946251"/>
            <a:ext cx="2590800" cy="430887"/>
          </a:xfrm>
          <a:prstGeom prst="rect">
            <a:avLst/>
          </a:prstGeom>
          <a:noFill/>
        </p:spPr>
        <p:txBody>
          <a:bodyPr wrap="square" rtlCol="0">
            <a:spAutoFit/>
          </a:bodyPr>
          <a:lstStyle/>
          <a:p>
            <a:r>
              <a:rPr lang="en-US" sz="2200" dirty="0" smtClean="0">
                <a:solidFill>
                  <a:srgbClr val="002060"/>
                </a:solidFill>
                <a:latin typeface="+mj-lt"/>
              </a:rPr>
              <a:t>Payment Section</a:t>
            </a:r>
            <a:endParaRPr lang="en-US" sz="2200" dirty="0">
              <a:solidFill>
                <a:srgbClr val="002060"/>
              </a:solidFill>
              <a:latin typeface="+mj-lt"/>
            </a:endParaRPr>
          </a:p>
        </p:txBody>
      </p:sp>
      <p:pic>
        <p:nvPicPr>
          <p:cNvPr id="6" name="Picture 5"/>
          <p:cNvPicPr>
            <a:picLocks noChangeAspect="1"/>
          </p:cNvPicPr>
          <p:nvPr/>
        </p:nvPicPr>
        <p:blipFill rotWithShape="1">
          <a:blip r:embed="rId3"/>
          <a:srcRect l="11610" t="51406" r="4049" b="3615"/>
          <a:stretch/>
        </p:blipFill>
        <p:spPr>
          <a:xfrm>
            <a:off x="2590800" y="3057859"/>
            <a:ext cx="5181600" cy="1066801"/>
          </a:xfrm>
          <a:prstGeom prst="rect">
            <a:avLst/>
          </a:prstGeom>
        </p:spPr>
      </p:pic>
    </p:spTree>
    <p:extLst>
      <p:ext uri="{BB962C8B-B14F-4D97-AF65-F5344CB8AC3E}">
        <p14:creationId xmlns:p14="http://schemas.microsoft.com/office/powerpoint/2010/main" val="1623411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190393"/>
            <a:ext cx="5839047" cy="1010007"/>
          </a:xfrm>
        </p:spPr>
        <p:txBody>
          <a:bodyPr/>
          <a:lstStyle/>
          <a:p>
            <a:pPr marL="0" indent="0">
              <a:buNone/>
            </a:pPr>
            <a:r>
              <a:rPr lang="en-US" sz="1800" dirty="0" smtClean="0">
                <a:solidFill>
                  <a:srgbClr val="002060"/>
                </a:solidFill>
              </a:rPr>
              <a:t>Applicants were previously asked to list up to five universities that they had either applied to or planned to apply to:</a:t>
            </a:r>
            <a:endParaRPr lang="en-US" sz="1800" dirty="0">
              <a:solidFill>
                <a:srgbClr val="002060"/>
              </a:solidFill>
            </a:endParaRPr>
          </a:p>
        </p:txBody>
      </p:sp>
      <p:sp>
        <p:nvSpPr>
          <p:cNvPr id="11" name="TextBox 10"/>
          <p:cNvSpPr txBox="1"/>
          <p:nvPr/>
        </p:nvSpPr>
        <p:spPr>
          <a:xfrm>
            <a:off x="1371600" y="381000"/>
            <a:ext cx="7162800" cy="553998"/>
          </a:xfrm>
          <a:prstGeom prst="rect">
            <a:avLst/>
          </a:prstGeom>
          <a:noFill/>
        </p:spPr>
        <p:txBody>
          <a:bodyPr wrap="square" rtlCol="0">
            <a:spAutoFit/>
          </a:bodyPr>
          <a:lstStyle/>
          <a:p>
            <a:r>
              <a:rPr lang="en-US" sz="3000" b="1" dirty="0" smtClean="0">
                <a:solidFill>
                  <a:srgbClr val="002060"/>
                </a:solidFill>
                <a:latin typeface="+mj-lt"/>
              </a:rPr>
              <a:t>Scholarship Application </a:t>
            </a:r>
            <a:r>
              <a:rPr lang="en-US" sz="3000" b="1" dirty="0">
                <a:solidFill>
                  <a:srgbClr val="002060"/>
                </a:solidFill>
                <a:latin typeface="+mj-lt"/>
              </a:rPr>
              <a:t>Changes</a:t>
            </a:r>
          </a:p>
        </p:txBody>
      </p:sp>
      <p:sp>
        <p:nvSpPr>
          <p:cNvPr id="12" name="TextBox 11"/>
          <p:cNvSpPr txBox="1"/>
          <p:nvPr/>
        </p:nvSpPr>
        <p:spPr>
          <a:xfrm>
            <a:off x="3266853" y="1358516"/>
            <a:ext cx="3429000" cy="430887"/>
          </a:xfrm>
          <a:prstGeom prst="rect">
            <a:avLst/>
          </a:prstGeom>
          <a:noFill/>
        </p:spPr>
        <p:txBody>
          <a:bodyPr wrap="square" rtlCol="0">
            <a:spAutoFit/>
          </a:bodyPr>
          <a:lstStyle/>
          <a:p>
            <a:r>
              <a:rPr lang="en-US" sz="2200" dirty="0" smtClean="0">
                <a:solidFill>
                  <a:srgbClr val="002060"/>
                </a:solidFill>
                <a:latin typeface="+mj-lt"/>
              </a:rPr>
              <a:t>Personal Information </a:t>
            </a:r>
            <a:endParaRPr lang="en-US" sz="2200" dirty="0">
              <a:solidFill>
                <a:srgbClr val="002060"/>
              </a:solidFill>
              <a:latin typeface="+mj-lt"/>
            </a:endParaRPr>
          </a:p>
        </p:txBody>
      </p:sp>
      <p:pic>
        <p:nvPicPr>
          <p:cNvPr id="2" name="Picture 1"/>
          <p:cNvPicPr>
            <a:picLocks noChangeAspect="1"/>
          </p:cNvPicPr>
          <p:nvPr/>
        </p:nvPicPr>
        <p:blipFill rotWithShape="1">
          <a:blip r:embed="rId3"/>
          <a:srcRect l="23205" t="30879" r="9392" b="10905"/>
          <a:stretch/>
        </p:blipFill>
        <p:spPr>
          <a:xfrm>
            <a:off x="2438400" y="3363433"/>
            <a:ext cx="4648200" cy="2362200"/>
          </a:xfrm>
          <a:prstGeom prst="rect">
            <a:avLst/>
          </a:prstGeom>
        </p:spPr>
      </p:pic>
      <p:sp>
        <p:nvSpPr>
          <p:cNvPr id="4" name="TextBox 3"/>
          <p:cNvSpPr txBox="1"/>
          <p:nvPr/>
        </p:nvSpPr>
        <p:spPr>
          <a:xfrm>
            <a:off x="1780953" y="6172200"/>
            <a:ext cx="6400800" cy="369332"/>
          </a:xfrm>
          <a:prstGeom prst="rect">
            <a:avLst/>
          </a:prstGeom>
          <a:noFill/>
        </p:spPr>
        <p:txBody>
          <a:bodyPr wrap="square" rtlCol="0">
            <a:spAutoFit/>
          </a:bodyPr>
          <a:lstStyle/>
          <a:p>
            <a:r>
              <a:rPr lang="en-US" sz="1800" dirty="0" smtClean="0">
                <a:solidFill>
                  <a:srgbClr val="002060"/>
                </a:solidFill>
                <a:latin typeface="+mn-lt"/>
              </a:rPr>
              <a:t>This question has been removed from the application.  </a:t>
            </a:r>
            <a:endParaRPr lang="en-US" sz="1800" dirty="0">
              <a:solidFill>
                <a:srgbClr val="002060"/>
              </a:solidFill>
              <a:latin typeface="+mn-lt"/>
            </a:endParaRPr>
          </a:p>
        </p:txBody>
      </p:sp>
    </p:spTree>
    <p:extLst>
      <p:ext uri="{BB962C8B-B14F-4D97-AF65-F5344CB8AC3E}">
        <p14:creationId xmlns:p14="http://schemas.microsoft.com/office/powerpoint/2010/main" val="1060138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457" y="2209800"/>
            <a:ext cx="6096000" cy="1508112"/>
          </a:xfrm>
        </p:spPr>
        <p:txBody>
          <a:bodyPr/>
          <a:lstStyle/>
          <a:p>
            <a:pPr marL="0" indent="0">
              <a:buNone/>
            </a:pPr>
            <a:r>
              <a:rPr lang="en-US" sz="1800" dirty="0" smtClean="0">
                <a:solidFill>
                  <a:srgbClr val="002060"/>
                </a:solidFill>
              </a:rPr>
              <a:t>“Father” and “Mother” have been changed to “Parent/Guardian 1” and “Parent/Guardian 2”.</a:t>
            </a:r>
          </a:p>
          <a:p>
            <a:pPr marL="0" indent="0">
              <a:buNone/>
            </a:pPr>
            <a:r>
              <a:rPr lang="en-US" sz="1800" dirty="0" smtClean="0">
                <a:solidFill>
                  <a:srgbClr val="002060"/>
                </a:solidFill>
              </a:rPr>
              <a:t>The applicant will select the relationship from a drop down menu.   </a:t>
            </a:r>
          </a:p>
          <a:p>
            <a:pPr marL="0" indent="0">
              <a:buNone/>
            </a:pPr>
            <a:endParaRPr lang="en-US" sz="1800" dirty="0">
              <a:solidFill>
                <a:srgbClr val="002060"/>
              </a:solidFill>
            </a:endParaRPr>
          </a:p>
        </p:txBody>
      </p:sp>
      <p:sp>
        <p:nvSpPr>
          <p:cNvPr id="11" name="TextBox 10"/>
          <p:cNvSpPr txBox="1"/>
          <p:nvPr/>
        </p:nvSpPr>
        <p:spPr>
          <a:xfrm>
            <a:off x="1371600" y="381000"/>
            <a:ext cx="7162800" cy="553998"/>
          </a:xfrm>
          <a:prstGeom prst="rect">
            <a:avLst/>
          </a:prstGeom>
          <a:noFill/>
        </p:spPr>
        <p:txBody>
          <a:bodyPr wrap="square" rtlCol="0">
            <a:spAutoFit/>
          </a:bodyPr>
          <a:lstStyle/>
          <a:p>
            <a:r>
              <a:rPr lang="en-US" sz="3000" b="1" dirty="0" smtClean="0">
                <a:solidFill>
                  <a:srgbClr val="002060"/>
                </a:solidFill>
                <a:latin typeface="+mj-lt"/>
              </a:rPr>
              <a:t>Scholarship Application </a:t>
            </a:r>
            <a:r>
              <a:rPr lang="en-US" sz="3000" b="1" dirty="0">
                <a:solidFill>
                  <a:srgbClr val="002060"/>
                </a:solidFill>
                <a:latin typeface="+mj-lt"/>
              </a:rPr>
              <a:t>Changes</a:t>
            </a:r>
          </a:p>
        </p:txBody>
      </p:sp>
      <p:sp>
        <p:nvSpPr>
          <p:cNvPr id="12" name="TextBox 11"/>
          <p:cNvSpPr txBox="1"/>
          <p:nvPr/>
        </p:nvSpPr>
        <p:spPr>
          <a:xfrm>
            <a:off x="2247900" y="1240853"/>
            <a:ext cx="5410200" cy="430887"/>
          </a:xfrm>
          <a:prstGeom prst="rect">
            <a:avLst/>
          </a:prstGeom>
          <a:noFill/>
        </p:spPr>
        <p:txBody>
          <a:bodyPr wrap="square" rtlCol="0">
            <a:spAutoFit/>
          </a:bodyPr>
          <a:lstStyle/>
          <a:p>
            <a:r>
              <a:rPr lang="en-US" sz="2200" dirty="0" smtClean="0">
                <a:solidFill>
                  <a:srgbClr val="002060"/>
                </a:solidFill>
                <a:latin typeface="+mj-lt"/>
              </a:rPr>
              <a:t>Family &amp; Financial Information Page</a:t>
            </a:r>
            <a:endParaRPr lang="en-US" sz="2200" dirty="0">
              <a:solidFill>
                <a:srgbClr val="002060"/>
              </a:solidFill>
              <a:latin typeface="+mj-lt"/>
            </a:endParaRPr>
          </a:p>
        </p:txBody>
      </p:sp>
      <p:pic>
        <p:nvPicPr>
          <p:cNvPr id="5" name="Picture 4"/>
          <p:cNvPicPr>
            <a:picLocks noChangeAspect="1"/>
          </p:cNvPicPr>
          <p:nvPr/>
        </p:nvPicPr>
        <p:blipFill rotWithShape="1">
          <a:blip r:embed="rId3"/>
          <a:srcRect l="11137" t="37108" r="19338" b="13963"/>
          <a:stretch/>
        </p:blipFill>
        <p:spPr>
          <a:xfrm>
            <a:off x="1905001" y="4114800"/>
            <a:ext cx="5715000" cy="1524000"/>
          </a:xfrm>
          <a:prstGeom prst="rect">
            <a:avLst/>
          </a:prstGeom>
        </p:spPr>
      </p:pic>
    </p:spTree>
    <p:extLst>
      <p:ext uri="{BB962C8B-B14F-4D97-AF65-F5344CB8AC3E}">
        <p14:creationId xmlns:p14="http://schemas.microsoft.com/office/powerpoint/2010/main" val="851059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934289"/>
            <a:ext cx="6023343" cy="381000"/>
          </a:xfrm>
        </p:spPr>
        <p:txBody>
          <a:bodyPr/>
          <a:lstStyle/>
          <a:p>
            <a:pPr marL="0" indent="0">
              <a:buNone/>
            </a:pPr>
            <a:r>
              <a:rPr lang="en-US" sz="1800" dirty="0" smtClean="0">
                <a:solidFill>
                  <a:srgbClr val="002060"/>
                </a:solidFill>
              </a:rPr>
              <a:t>Question wording has been updated for clarity.</a:t>
            </a:r>
            <a:endParaRPr lang="en-US" sz="1800" dirty="0">
              <a:solidFill>
                <a:srgbClr val="002060"/>
              </a:solidFill>
            </a:endParaRPr>
          </a:p>
        </p:txBody>
      </p:sp>
      <p:sp>
        <p:nvSpPr>
          <p:cNvPr id="11" name="TextBox 10"/>
          <p:cNvSpPr txBox="1"/>
          <p:nvPr/>
        </p:nvSpPr>
        <p:spPr>
          <a:xfrm>
            <a:off x="1371600" y="381000"/>
            <a:ext cx="7162800" cy="553998"/>
          </a:xfrm>
          <a:prstGeom prst="rect">
            <a:avLst/>
          </a:prstGeom>
          <a:noFill/>
        </p:spPr>
        <p:txBody>
          <a:bodyPr wrap="square" rtlCol="0">
            <a:spAutoFit/>
          </a:bodyPr>
          <a:lstStyle/>
          <a:p>
            <a:r>
              <a:rPr lang="en-US" sz="3000" b="1" dirty="0" smtClean="0">
                <a:solidFill>
                  <a:srgbClr val="002060"/>
                </a:solidFill>
                <a:latin typeface="+mj-lt"/>
              </a:rPr>
              <a:t>Scholarship Application </a:t>
            </a:r>
            <a:r>
              <a:rPr lang="en-US" sz="3000" b="1" dirty="0">
                <a:solidFill>
                  <a:srgbClr val="002060"/>
                </a:solidFill>
                <a:latin typeface="+mj-lt"/>
              </a:rPr>
              <a:t>Changes</a:t>
            </a:r>
          </a:p>
        </p:txBody>
      </p:sp>
      <p:sp>
        <p:nvSpPr>
          <p:cNvPr id="12" name="TextBox 11"/>
          <p:cNvSpPr txBox="1"/>
          <p:nvPr/>
        </p:nvSpPr>
        <p:spPr>
          <a:xfrm>
            <a:off x="3124200" y="1219200"/>
            <a:ext cx="3695700" cy="430887"/>
          </a:xfrm>
          <a:prstGeom prst="rect">
            <a:avLst/>
          </a:prstGeom>
          <a:noFill/>
        </p:spPr>
        <p:txBody>
          <a:bodyPr wrap="square" rtlCol="0">
            <a:spAutoFit/>
          </a:bodyPr>
          <a:lstStyle/>
          <a:p>
            <a:r>
              <a:rPr lang="en-US" sz="2200" dirty="0" smtClean="0">
                <a:solidFill>
                  <a:srgbClr val="002060"/>
                </a:solidFill>
                <a:latin typeface="+mj-lt"/>
              </a:rPr>
              <a:t>Short Answer Questions</a:t>
            </a:r>
            <a:endParaRPr lang="en-US" sz="2200" dirty="0">
              <a:solidFill>
                <a:srgbClr val="002060"/>
              </a:solidFill>
              <a:latin typeface="+mj-lt"/>
            </a:endParaRPr>
          </a:p>
        </p:txBody>
      </p:sp>
      <p:pic>
        <p:nvPicPr>
          <p:cNvPr id="2" name="Picture 1"/>
          <p:cNvPicPr>
            <a:picLocks noChangeAspect="1"/>
          </p:cNvPicPr>
          <p:nvPr/>
        </p:nvPicPr>
        <p:blipFill rotWithShape="1">
          <a:blip r:embed="rId3"/>
          <a:srcRect l="19268" t="57306" r="4861" b="9818"/>
          <a:stretch/>
        </p:blipFill>
        <p:spPr>
          <a:xfrm>
            <a:off x="1962150" y="2681276"/>
            <a:ext cx="6019800" cy="685800"/>
          </a:xfrm>
          <a:prstGeom prst="rect">
            <a:avLst/>
          </a:prstGeom>
        </p:spPr>
      </p:pic>
      <p:pic>
        <p:nvPicPr>
          <p:cNvPr id="4" name="Picture 3"/>
          <p:cNvPicPr>
            <a:picLocks noChangeAspect="1"/>
          </p:cNvPicPr>
          <p:nvPr/>
        </p:nvPicPr>
        <p:blipFill rotWithShape="1">
          <a:blip r:embed="rId4"/>
          <a:srcRect l="19268" t="62245" r="53842" b="5102"/>
          <a:stretch/>
        </p:blipFill>
        <p:spPr>
          <a:xfrm>
            <a:off x="1979871" y="3451967"/>
            <a:ext cx="2133600" cy="609600"/>
          </a:xfrm>
          <a:prstGeom prst="rect">
            <a:avLst/>
          </a:prstGeom>
        </p:spPr>
      </p:pic>
      <p:pic>
        <p:nvPicPr>
          <p:cNvPr id="7" name="Picture 6"/>
          <p:cNvPicPr>
            <a:picLocks noChangeAspect="1"/>
          </p:cNvPicPr>
          <p:nvPr/>
        </p:nvPicPr>
        <p:blipFill rotWithShape="1">
          <a:blip r:embed="rId5"/>
          <a:srcRect l="19188" t="64557" r="48900" b="5329"/>
          <a:stretch/>
        </p:blipFill>
        <p:spPr>
          <a:xfrm>
            <a:off x="1981200" y="4191000"/>
            <a:ext cx="2209800" cy="565058"/>
          </a:xfrm>
          <a:prstGeom prst="rect">
            <a:avLst/>
          </a:prstGeom>
        </p:spPr>
      </p:pic>
      <p:pic>
        <p:nvPicPr>
          <p:cNvPr id="8" name="Picture 7"/>
          <p:cNvPicPr>
            <a:picLocks noChangeAspect="1"/>
          </p:cNvPicPr>
          <p:nvPr/>
        </p:nvPicPr>
        <p:blipFill rotWithShape="1">
          <a:blip r:embed="rId5"/>
          <a:srcRect l="63205" t="62182" r="34594" b="5330"/>
          <a:stretch/>
        </p:blipFill>
        <p:spPr>
          <a:xfrm>
            <a:off x="4229100" y="4146458"/>
            <a:ext cx="152400" cy="609600"/>
          </a:xfrm>
          <a:prstGeom prst="rect">
            <a:avLst/>
          </a:prstGeom>
        </p:spPr>
      </p:pic>
      <p:pic>
        <p:nvPicPr>
          <p:cNvPr id="9" name="Picture 8"/>
          <p:cNvPicPr>
            <a:picLocks noChangeAspect="1"/>
          </p:cNvPicPr>
          <p:nvPr/>
        </p:nvPicPr>
        <p:blipFill rotWithShape="1">
          <a:blip r:embed="rId6"/>
          <a:srcRect l="19189" t="62183" r="5983" b="5330"/>
          <a:stretch/>
        </p:blipFill>
        <p:spPr>
          <a:xfrm>
            <a:off x="1979871" y="4885491"/>
            <a:ext cx="5181601" cy="609600"/>
          </a:xfrm>
          <a:prstGeom prst="rect">
            <a:avLst/>
          </a:prstGeom>
        </p:spPr>
      </p:pic>
      <p:pic>
        <p:nvPicPr>
          <p:cNvPr id="10" name="Picture 9"/>
          <p:cNvPicPr>
            <a:picLocks noChangeAspect="1"/>
          </p:cNvPicPr>
          <p:nvPr/>
        </p:nvPicPr>
        <p:blipFill rotWithShape="1">
          <a:blip r:embed="rId7"/>
          <a:srcRect l="18733" t="57619" r="3639" b="8095"/>
          <a:stretch/>
        </p:blipFill>
        <p:spPr>
          <a:xfrm>
            <a:off x="1979871" y="5624524"/>
            <a:ext cx="5486400" cy="685801"/>
          </a:xfrm>
          <a:prstGeom prst="rect">
            <a:avLst/>
          </a:prstGeom>
        </p:spPr>
      </p:pic>
      <p:pic>
        <p:nvPicPr>
          <p:cNvPr id="13" name="Picture 12"/>
          <p:cNvPicPr>
            <a:picLocks noChangeAspect="1"/>
          </p:cNvPicPr>
          <p:nvPr/>
        </p:nvPicPr>
        <p:blipFill rotWithShape="1">
          <a:blip r:embed="rId5"/>
          <a:srcRect l="63205" t="62182" r="34594" b="5330"/>
          <a:stretch/>
        </p:blipFill>
        <p:spPr>
          <a:xfrm>
            <a:off x="4152900" y="3474238"/>
            <a:ext cx="152400" cy="609600"/>
          </a:xfrm>
          <a:prstGeom prst="rect">
            <a:avLst/>
          </a:prstGeom>
        </p:spPr>
      </p:pic>
    </p:spTree>
    <p:extLst>
      <p:ext uri="{BB962C8B-B14F-4D97-AF65-F5344CB8AC3E}">
        <p14:creationId xmlns:p14="http://schemas.microsoft.com/office/powerpoint/2010/main" val="3116205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847" y="1670434"/>
            <a:ext cx="6934200" cy="976229"/>
          </a:xfrm>
        </p:spPr>
        <p:txBody>
          <a:bodyPr/>
          <a:lstStyle/>
          <a:p>
            <a:pPr marL="0" indent="0">
              <a:buNone/>
            </a:pPr>
            <a:r>
              <a:rPr lang="en-US" sz="1800" dirty="0" smtClean="0">
                <a:solidFill>
                  <a:srgbClr val="002060"/>
                </a:solidFill>
              </a:rPr>
              <a:t>New wording and a checkbox have been added to the submission screen alerting the applicant that submitted applications may not be changed on the ApplyTexas site.</a:t>
            </a:r>
          </a:p>
          <a:p>
            <a:pPr marL="0" indent="0">
              <a:buNone/>
            </a:pPr>
            <a:r>
              <a:rPr lang="en-US" sz="1800" dirty="0" smtClean="0">
                <a:solidFill>
                  <a:srgbClr val="002060"/>
                </a:solidFill>
              </a:rPr>
              <a:t>The box must be checked before the application may be submitted.  </a:t>
            </a:r>
            <a:endParaRPr lang="en-US" sz="1800" dirty="0">
              <a:solidFill>
                <a:srgbClr val="002060"/>
              </a:solidFill>
            </a:endParaRPr>
          </a:p>
        </p:txBody>
      </p:sp>
      <p:sp>
        <p:nvSpPr>
          <p:cNvPr id="11" name="TextBox 10"/>
          <p:cNvSpPr txBox="1"/>
          <p:nvPr/>
        </p:nvSpPr>
        <p:spPr>
          <a:xfrm>
            <a:off x="2362200" y="333270"/>
            <a:ext cx="7162800" cy="553998"/>
          </a:xfrm>
          <a:prstGeom prst="rect">
            <a:avLst/>
          </a:prstGeom>
          <a:noFill/>
        </p:spPr>
        <p:txBody>
          <a:bodyPr wrap="square" rtlCol="0">
            <a:spAutoFit/>
          </a:bodyPr>
          <a:lstStyle/>
          <a:p>
            <a:r>
              <a:rPr lang="en-US" sz="3000" b="1" dirty="0" smtClean="0">
                <a:solidFill>
                  <a:srgbClr val="002060"/>
                </a:solidFill>
                <a:latin typeface="+mj-lt"/>
              </a:rPr>
              <a:t>Application Changes</a:t>
            </a:r>
            <a:endParaRPr lang="en-US" sz="3000" b="1" dirty="0">
              <a:solidFill>
                <a:srgbClr val="002060"/>
              </a:solidFill>
              <a:latin typeface="+mj-lt"/>
            </a:endParaRPr>
          </a:p>
        </p:txBody>
      </p:sp>
      <p:sp>
        <p:nvSpPr>
          <p:cNvPr id="12" name="TextBox 11"/>
          <p:cNvSpPr txBox="1"/>
          <p:nvPr/>
        </p:nvSpPr>
        <p:spPr>
          <a:xfrm>
            <a:off x="3238500" y="1087272"/>
            <a:ext cx="3429000" cy="430887"/>
          </a:xfrm>
          <a:prstGeom prst="rect">
            <a:avLst/>
          </a:prstGeom>
          <a:noFill/>
        </p:spPr>
        <p:txBody>
          <a:bodyPr wrap="square" rtlCol="0">
            <a:spAutoFit/>
          </a:bodyPr>
          <a:lstStyle/>
          <a:p>
            <a:r>
              <a:rPr lang="en-US" sz="2200" dirty="0" smtClean="0">
                <a:solidFill>
                  <a:srgbClr val="002060"/>
                </a:solidFill>
                <a:latin typeface="+mj-lt"/>
              </a:rPr>
              <a:t>Submission Page </a:t>
            </a:r>
            <a:endParaRPr lang="en-US" sz="2200" dirty="0">
              <a:solidFill>
                <a:srgbClr val="002060"/>
              </a:solidFill>
              <a:latin typeface="+mj-lt"/>
            </a:endParaRPr>
          </a:p>
        </p:txBody>
      </p:sp>
      <p:pic>
        <p:nvPicPr>
          <p:cNvPr id="5" name="Picture 4"/>
          <p:cNvPicPr>
            <a:picLocks noChangeAspect="1"/>
          </p:cNvPicPr>
          <p:nvPr/>
        </p:nvPicPr>
        <p:blipFill rotWithShape="1">
          <a:blip r:embed="rId3"/>
          <a:srcRect l="21052" t="32129" r="2534" b="2008"/>
          <a:stretch/>
        </p:blipFill>
        <p:spPr>
          <a:xfrm>
            <a:off x="1371600" y="3581400"/>
            <a:ext cx="7467600" cy="3124200"/>
          </a:xfrm>
          <a:prstGeom prst="rect">
            <a:avLst/>
          </a:prstGeom>
        </p:spPr>
      </p:pic>
    </p:spTree>
    <p:extLst>
      <p:ext uri="{BB962C8B-B14F-4D97-AF65-F5344CB8AC3E}">
        <p14:creationId xmlns:p14="http://schemas.microsoft.com/office/powerpoint/2010/main" val="355267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1" y="1752600"/>
            <a:ext cx="6512440" cy="1139456"/>
          </a:xfrm>
        </p:spPr>
        <p:txBody>
          <a:bodyPr/>
          <a:lstStyle/>
          <a:p>
            <a:pPr marL="0" indent="0">
              <a:buNone/>
            </a:pPr>
            <a:r>
              <a:rPr lang="en-US" sz="1600" dirty="0" smtClean="0">
                <a:solidFill>
                  <a:srgbClr val="002060"/>
                </a:solidFill>
              </a:rPr>
              <a:t>After an application is submitted, the next screen displays a message that the submission was successful and that the application will be sent to the receiving institution within two business days. </a:t>
            </a:r>
          </a:p>
          <a:p>
            <a:pPr marL="0" indent="0">
              <a:buNone/>
            </a:pPr>
            <a:r>
              <a:rPr lang="en-US" sz="1800" dirty="0" smtClean="0">
                <a:solidFill>
                  <a:srgbClr val="002060"/>
                </a:solidFill>
              </a:rPr>
              <a:t> </a:t>
            </a:r>
          </a:p>
          <a:p>
            <a:pPr marL="0" indent="0">
              <a:buNone/>
            </a:pPr>
            <a:endParaRPr lang="en-US" sz="1800" dirty="0">
              <a:solidFill>
                <a:srgbClr val="002060"/>
              </a:solidFill>
            </a:endParaRPr>
          </a:p>
        </p:txBody>
      </p:sp>
      <p:sp>
        <p:nvSpPr>
          <p:cNvPr id="11" name="TextBox 10"/>
          <p:cNvSpPr txBox="1"/>
          <p:nvPr/>
        </p:nvSpPr>
        <p:spPr>
          <a:xfrm>
            <a:off x="2286000" y="286880"/>
            <a:ext cx="7162800" cy="553998"/>
          </a:xfrm>
          <a:prstGeom prst="rect">
            <a:avLst/>
          </a:prstGeom>
          <a:noFill/>
        </p:spPr>
        <p:txBody>
          <a:bodyPr wrap="square" rtlCol="0">
            <a:spAutoFit/>
          </a:bodyPr>
          <a:lstStyle/>
          <a:p>
            <a:r>
              <a:rPr lang="en-US" sz="3000" b="1" dirty="0" smtClean="0">
                <a:solidFill>
                  <a:srgbClr val="002060"/>
                </a:solidFill>
                <a:latin typeface="+mj-lt"/>
              </a:rPr>
              <a:t>Application Changes</a:t>
            </a:r>
            <a:endParaRPr lang="en-US" sz="3000" b="1" dirty="0">
              <a:solidFill>
                <a:srgbClr val="002060"/>
              </a:solidFill>
              <a:latin typeface="+mj-lt"/>
            </a:endParaRPr>
          </a:p>
        </p:txBody>
      </p:sp>
      <p:sp>
        <p:nvSpPr>
          <p:cNvPr id="12" name="TextBox 11"/>
          <p:cNvSpPr txBox="1"/>
          <p:nvPr/>
        </p:nvSpPr>
        <p:spPr>
          <a:xfrm>
            <a:off x="2895600" y="1090076"/>
            <a:ext cx="3810000" cy="432152"/>
          </a:xfrm>
          <a:prstGeom prst="rect">
            <a:avLst/>
          </a:prstGeom>
          <a:noFill/>
        </p:spPr>
        <p:txBody>
          <a:bodyPr wrap="square" rtlCol="0">
            <a:spAutoFit/>
          </a:bodyPr>
          <a:lstStyle/>
          <a:p>
            <a:r>
              <a:rPr lang="en-US" sz="2200" dirty="0" smtClean="0">
                <a:solidFill>
                  <a:srgbClr val="002060"/>
                </a:solidFill>
                <a:latin typeface="+mj-lt"/>
              </a:rPr>
              <a:t>Submission Confirmation </a:t>
            </a:r>
            <a:endParaRPr lang="en-US" sz="2200" dirty="0">
              <a:solidFill>
                <a:srgbClr val="002060"/>
              </a:solidFill>
              <a:latin typeface="+mj-lt"/>
            </a:endParaRPr>
          </a:p>
        </p:txBody>
      </p:sp>
      <p:sp>
        <p:nvSpPr>
          <p:cNvPr id="4" name="TextBox 3"/>
          <p:cNvSpPr txBox="1"/>
          <p:nvPr/>
        </p:nvSpPr>
        <p:spPr>
          <a:xfrm>
            <a:off x="1676401" y="4126186"/>
            <a:ext cx="6729523" cy="2062103"/>
          </a:xfrm>
          <a:prstGeom prst="rect">
            <a:avLst/>
          </a:prstGeom>
          <a:noFill/>
        </p:spPr>
        <p:txBody>
          <a:bodyPr wrap="square" rtlCol="0">
            <a:spAutoFit/>
          </a:bodyPr>
          <a:lstStyle/>
          <a:p>
            <a:pPr marL="0" indent="0">
              <a:buNone/>
            </a:pPr>
            <a:r>
              <a:rPr lang="en-US" sz="1600" dirty="0" smtClean="0">
                <a:solidFill>
                  <a:srgbClr val="002060"/>
                </a:solidFill>
                <a:latin typeface="+mn-lt"/>
              </a:rPr>
              <a:t>In addition, an update was made to the confirmation email that the student receives after submission. The wording now reads:</a:t>
            </a:r>
          </a:p>
          <a:p>
            <a:pPr marL="0" indent="0">
              <a:buNone/>
            </a:pPr>
            <a:endParaRPr lang="en-US" sz="1600" dirty="0">
              <a:solidFill>
                <a:srgbClr val="002060"/>
              </a:solidFill>
              <a:latin typeface="+mn-lt"/>
            </a:endParaRPr>
          </a:p>
          <a:p>
            <a:pPr marL="0" indent="0">
              <a:buNone/>
            </a:pPr>
            <a:r>
              <a:rPr lang="en-US" sz="1600" dirty="0" smtClean="0">
                <a:solidFill>
                  <a:srgbClr val="002060"/>
                </a:solidFill>
                <a:latin typeface="+mn-lt"/>
              </a:rPr>
              <a:t>“Your application will be sent to the above school in the next two working days, and there may be subsequent overnight processes necessary at your target institution before they are able to contact you.  Please also keep in mind that weekends and holidays may further delay this communication.”</a:t>
            </a:r>
            <a:endParaRPr lang="en-US" sz="1600" dirty="0">
              <a:solidFill>
                <a:srgbClr val="002060"/>
              </a:solidFill>
              <a:latin typeface="+mn-lt"/>
            </a:endParaRPr>
          </a:p>
        </p:txBody>
      </p:sp>
      <p:pic>
        <p:nvPicPr>
          <p:cNvPr id="6" name="Picture 5"/>
          <p:cNvPicPr>
            <a:picLocks noChangeAspect="1"/>
          </p:cNvPicPr>
          <p:nvPr/>
        </p:nvPicPr>
        <p:blipFill rotWithShape="1">
          <a:blip r:embed="rId3"/>
          <a:srcRect l="21026" t="62599" r="3321" b="15353"/>
          <a:stretch/>
        </p:blipFill>
        <p:spPr>
          <a:xfrm>
            <a:off x="1392864" y="3122428"/>
            <a:ext cx="7162800" cy="533400"/>
          </a:xfrm>
          <a:prstGeom prst="rect">
            <a:avLst/>
          </a:prstGeom>
        </p:spPr>
      </p:pic>
    </p:spTree>
    <p:extLst>
      <p:ext uri="{BB962C8B-B14F-4D97-AF65-F5344CB8AC3E}">
        <p14:creationId xmlns:p14="http://schemas.microsoft.com/office/powerpoint/2010/main" val="4246226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6700" y="1924525"/>
            <a:ext cx="5683545" cy="606471"/>
          </a:xfrm>
        </p:spPr>
        <p:txBody>
          <a:bodyPr/>
          <a:lstStyle/>
          <a:p>
            <a:pPr marL="0" indent="0">
              <a:buNone/>
            </a:pPr>
            <a:r>
              <a:rPr lang="en-US" sz="1800" dirty="0" smtClean="0">
                <a:solidFill>
                  <a:srgbClr val="002060"/>
                </a:solidFill>
              </a:rPr>
              <a:t>New cycle changes that affect EDI can be found on the institution’s administrative site. </a:t>
            </a:r>
          </a:p>
          <a:p>
            <a:pPr marL="0" indent="0">
              <a:buNone/>
            </a:pPr>
            <a:endParaRPr lang="en-US" sz="1800" dirty="0">
              <a:solidFill>
                <a:srgbClr val="002060"/>
              </a:solidFill>
            </a:endParaRPr>
          </a:p>
        </p:txBody>
      </p:sp>
      <p:sp>
        <p:nvSpPr>
          <p:cNvPr id="11" name="TextBox 10"/>
          <p:cNvSpPr txBox="1"/>
          <p:nvPr/>
        </p:nvSpPr>
        <p:spPr>
          <a:xfrm>
            <a:off x="2362200" y="484164"/>
            <a:ext cx="7162800" cy="553998"/>
          </a:xfrm>
          <a:prstGeom prst="rect">
            <a:avLst/>
          </a:prstGeom>
          <a:noFill/>
        </p:spPr>
        <p:txBody>
          <a:bodyPr wrap="square" rtlCol="0">
            <a:spAutoFit/>
          </a:bodyPr>
          <a:lstStyle/>
          <a:p>
            <a:r>
              <a:rPr lang="en-US" sz="3000" b="1" dirty="0" smtClean="0">
                <a:solidFill>
                  <a:srgbClr val="002060"/>
                </a:solidFill>
                <a:latin typeface="+mj-lt"/>
              </a:rPr>
              <a:t>Administrative Updates</a:t>
            </a:r>
            <a:endParaRPr lang="en-US" sz="3000" b="1" dirty="0">
              <a:solidFill>
                <a:srgbClr val="002060"/>
              </a:solidFill>
              <a:latin typeface="+mj-lt"/>
            </a:endParaRPr>
          </a:p>
        </p:txBody>
      </p:sp>
      <p:sp>
        <p:nvSpPr>
          <p:cNvPr id="12" name="TextBox 11"/>
          <p:cNvSpPr txBox="1"/>
          <p:nvPr/>
        </p:nvSpPr>
        <p:spPr>
          <a:xfrm>
            <a:off x="3879773" y="1205234"/>
            <a:ext cx="2057400" cy="430887"/>
          </a:xfrm>
          <a:prstGeom prst="rect">
            <a:avLst/>
          </a:prstGeom>
          <a:noFill/>
        </p:spPr>
        <p:txBody>
          <a:bodyPr wrap="square" rtlCol="0">
            <a:spAutoFit/>
          </a:bodyPr>
          <a:lstStyle/>
          <a:p>
            <a:r>
              <a:rPr lang="en-US" sz="2200" dirty="0" smtClean="0">
                <a:solidFill>
                  <a:srgbClr val="002060"/>
                </a:solidFill>
                <a:latin typeface="+mj-lt"/>
              </a:rPr>
              <a:t>EDI Changes</a:t>
            </a:r>
            <a:endParaRPr lang="en-US" sz="2200" dirty="0">
              <a:solidFill>
                <a:srgbClr val="002060"/>
              </a:solidFill>
              <a:latin typeface="+mj-lt"/>
            </a:endParaRPr>
          </a:p>
        </p:txBody>
      </p:sp>
      <p:pic>
        <p:nvPicPr>
          <p:cNvPr id="7" name="Picture 6"/>
          <p:cNvPicPr>
            <a:picLocks noChangeAspect="1"/>
          </p:cNvPicPr>
          <p:nvPr/>
        </p:nvPicPr>
        <p:blipFill rotWithShape="1">
          <a:blip r:embed="rId3"/>
          <a:srcRect l="4899" t="15338" r="3826" b="15338"/>
          <a:stretch/>
        </p:blipFill>
        <p:spPr>
          <a:xfrm>
            <a:off x="1752600" y="2819400"/>
            <a:ext cx="6477000" cy="3810000"/>
          </a:xfrm>
          <a:prstGeom prst="rect">
            <a:avLst/>
          </a:prstGeom>
        </p:spPr>
      </p:pic>
    </p:spTree>
    <p:extLst>
      <p:ext uri="{BB962C8B-B14F-4D97-AF65-F5344CB8AC3E}">
        <p14:creationId xmlns:p14="http://schemas.microsoft.com/office/powerpoint/2010/main" val="3804552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315239" y="186090"/>
            <a:ext cx="6477000" cy="609600"/>
          </a:xfrm>
        </p:spPr>
        <p:txBody>
          <a:bodyPr/>
          <a:lstStyle/>
          <a:p>
            <a:r>
              <a:rPr lang="en-US" sz="3000" dirty="0" smtClean="0"/>
              <a:t>Administrative Updates</a:t>
            </a:r>
            <a:endParaRPr lang="en-US" sz="3000" dirty="0"/>
          </a:p>
        </p:txBody>
      </p:sp>
      <p:sp>
        <p:nvSpPr>
          <p:cNvPr id="25603" name="Rectangle 3"/>
          <p:cNvSpPr>
            <a:spLocks noGrp="1" noChangeArrowheads="1"/>
          </p:cNvSpPr>
          <p:nvPr>
            <p:ph type="body" idx="1"/>
          </p:nvPr>
        </p:nvSpPr>
        <p:spPr>
          <a:xfrm>
            <a:off x="1706958" y="1985665"/>
            <a:ext cx="5981700" cy="2979003"/>
          </a:xfrm>
        </p:spPr>
        <p:txBody>
          <a:bodyPr/>
          <a:lstStyle/>
          <a:p>
            <a:pPr lvl="1"/>
            <a:r>
              <a:rPr lang="en-US" sz="1800" dirty="0" smtClean="0">
                <a:solidFill>
                  <a:srgbClr val="002060"/>
                </a:solidFill>
              </a:rPr>
              <a:t>Sends applications to the NSC through a secure SFTP connection</a:t>
            </a:r>
          </a:p>
          <a:p>
            <a:pPr lvl="1"/>
            <a:r>
              <a:rPr lang="en-US" sz="1800" dirty="0" smtClean="0">
                <a:solidFill>
                  <a:srgbClr val="002060"/>
                </a:solidFill>
              </a:rPr>
              <a:t>Further encrypts Social Security numbers and partial credit card data before transmission</a:t>
            </a:r>
          </a:p>
          <a:p>
            <a:pPr lvl="1"/>
            <a:r>
              <a:rPr lang="en-US" sz="1800" dirty="0" smtClean="0">
                <a:solidFill>
                  <a:srgbClr val="002060"/>
                </a:solidFill>
              </a:rPr>
              <a:t>Site is scanned each month by </a:t>
            </a:r>
            <a:r>
              <a:rPr lang="en-US" sz="1800" dirty="0" err="1" smtClean="0">
                <a:solidFill>
                  <a:srgbClr val="002060"/>
                </a:solidFill>
              </a:rPr>
              <a:t>Trustwave</a:t>
            </a:r>
            <a:r>
              <a:rPr lang="en-US" sz="1800" dirty="0" smtClean="0">
                <a:solidFill>
                  <a:srgbClr val="002060"/>
                </a:solidFill>
              </a:rPr>
              <a:t> for PCI compliance.  Certificate can be found on the administrative site</a:t>
            </a:r>
          </a:p>
          <a:p>
            <a:pPr lvl="1"/>
            <a:r>
              <a:rPr lang="en-US" sz="1800" dirty="0" smtClean="0">
                <a:solidFill>
                  <a:srgbClr val="002060"/>
                </a:solidFill>
              </a:rPr>
              <a:t>Site is now given a deep penetration scan annually by the UT Austin Information Security Office</a:t>
            </a:r>
          </a:p>
          <a:p>
            <a:pPr marL="457200" lvl="1" indent="0">
              <a:buNone/>
            </a:pPr>
            <a:endParaRPr lang="en-US" sz="1800" dirty="0" smtClean="0">
              <a:solidFill>
                <a:srgbClr val="002060"/>
              </a:solidFill>
            </a:endParaRPr>
          </a:p>
        </p:txBody>
      </p:sp>
      <p:sp>
        <p:nvSpPr>
          <p:cNvPr id="2" name="TextBox 1"/>
          <p:cNvSpPr txBox="1"/>
          <p:nvPr/>
        </p:nvSpPr>
        <p:spPr>
          <a:xfrm>
            <a:off x="3352800" y="1524000"/>
            <a:ext cx="184731" cy="461665"/>
          </a:xfrm>
          <a:prstGeom prst="rect">
            <a:avLst/>
          </a:prstGeom>
          <a:noFill/>
        </p:spPr>
        <p:txBody>
          <a:bodyPr wrap="none" rtlCol="0">
            <a:spAutoFit/>
          </a:bodyPr>
          <a:lstStyle/>
          <a:p>
            <a:endParaRPr lang="en-US" dirty="0"/>
          </a:p>
        </p:txBody>
      </p:sp>
      <p:sp>
        <p:nvSpPr>
          <p:cNvPr id="4" name="TextBox 3"/>
          <p:cNvSpPr txBox="1"/>
          <p:nvPr/>
        </p:nvSpPr>
        <p:spPr>
          <a:xfrm>
            <a:off x="3962400" y="833860"/>
            <a:ext cx="2133600" cy="430887"/>
          </a:xfrm>
          <a:prstGeom prst="rect">
            <a:avLst/>
          </a:prstGeom>
          <a:noFill/>
        </p:spPr>
        <p:txBody>
          <a:bodyPr wrap="square" rtlCol="0">
            <a:spAutoFit/>
          </a:bodyPr>
          <a:lstStyle/>
          <a:p>
            <a:r>
              <a:rPr lang="en-US" sz="2200" dirty="0" smtClean="0">
                <a:solidFill>
                  <a:srgbClr val="002060"/>
                </a:solidFill>
                <a:latin typeface="+mj-lt"/>
              </a:rPr>
              <a:t>Site Security</a:t>
            </a:r>
            <a:endParaRPr lang="en-US" sz="2200" dirty="0">
              <a:solidFill>
                <a:srgbClr val="002060"/>
              </a:solidFill>
              <a:latin typeface="+mj-lt"/>
            </a:endParaRPr>
          </a:p>
        </p:txBody>
      </p:sp>
      <p:sp>
        <p:nvSpPr>
          <p:cNvPr id="5" name="Rectangle 4"/>
          <p:cNvSpPr/>
          <p:nvPr/>
        </p:nvSpPr>
        <p:spPr>
          <a:xfrm>
            <a:off x="1019839" y="5345230"/>
            <a:ext cx="7772400" cy="1477328"/>
          </a:xfrm>
          <a:prstGeom prst="rect">
            <a:avLst/>
          </a:prstGeom>
        </p:spPr>
        <p:txBody>
          <a:bodyPr wrap="square">
            <a:spAutoFit/>
          </a:bodyPr>
          <a:lstStyle/>
          <a:p>
            <a:pPr lvl="1"/>
            <a:r>
              <a:rPr lang="en-US" sz="1800" b="1" dirty="0" smtClean="0">
                <a:solidFill>
                  <a:srgbClr val="002060"/>
                </a:solidFill>
                <a:latin typeface="+mn-lt"/>
              </a:rPr>
              <a:t>****</a:t>
            </a:r>
            <a:r>
              <a:rPr lang="en-US" sz="1800" dirty="0" smtClean="0">
                <a:solidFill>
                  <a:srgbClr val="002060"/>
                </a:solidFill>
                <a:latin typeface="+mn-lt"/>
              </a:rPr>
              <a:t>Custom question responses do not receive double encryption before transmission.  Personal and sensitive information, </a:t>
            </a:r>
            <a:r>
              <a:rPr lang="en-US" sz="1800" dirty="0">
                <a:solidFill>
                  <a:srgbClr val="002060"/>
                </a:solidFill>
                <a:latin typeface="+mn-lt"/>
              </a:rPr>
              <a:t>e</a:t>
            </a:r>
            <a:r>
              <a:rPr lang="en-US" sz="1800" dirty="0" smtClean="0">
                <a:solidFill>
                  <a:srgbClr val="002060"/>
                </a:solidFill>
                <a:latin typeface="+mn-lt"/>
              </a:rPr>
              <a:t>.g. Social Security numbers or HIPAA information, should not be requested using a custom question.</a:t>
            </a:r>
            <a:r>
              <a:rPr lang="en-US" sz="1800" b="1" dirty="0" smtClean="0">
                <a:solidFill>
                  <a:srgbClr val="002060"/>
                </a:solidFill>
                <a:latin typeface="+mn-lt"/>
              </a:rPr>
              <a:t>****</a:t>
            </a:r>
            <a:endParaRPr lang="en-US" sz="1800" b="1" dirty="0">
              <a:solidFill>
                <a:srgbClr val="002060"/>
              </a:solidFill>
              <a:latin typeface="+mn-lt"/>
            </a:endParaRPr>
          </a:p>
        </p:txBody>
      </p:sp>
      <p:sp>
        <p:nvSpPr>
          <p:cNvPr id="6" name="TextBox 5"/>
          <p:cNvSpPr txBox="1"/>
          <p:nvPr/>
        </p:nvSpPr>
        <p:spPr>
          <a:xfrm>
            <a:off x="2133600" y="1524000"/>
            <a:ext cx="1828800" cy="415498"/>
          </a:xfrm>
          <a:prstGeom prst="rect">
            <a:avLst/>
          </a:prstGeom>
          <a:noFill/>
        </p:spPr>
        <p:txBody>
          <a:bodyPr wrap="square" rtlCol="0">
            <a:spAutoFit/>
          </a:bodyPr>
          <a:lstStyle/>
          <a:p>
            <a:r>
              <a:rPr lang="en-US" sz="2000" u="sng" dirty="0" smtClean="0">
                <a:solidFill>
                  <a:srgbClr val="002060"/>
                </a:solidFill>
                <a:latin typeface="+mj-lt"/>
              </a:rPr>
              <a:t>ApplyTexas</a:t>
            </a:r>
            <a:r>
              <a:rPr lang="en-US" sz="2000" dirty="0" smtClean="0">
                <a:solidFill>
                  <a:srgbClr val="002060"/>
                </a:solidFill>
                <a:latin typeface="+mj-lt"/>
              </a:rPr>
              <a:t>:</a:t>
            </a:r>
            <a:endParaRPr lang="en-US" sz="2000" dirty="0">
              <a:solidFill>
                <a:srgbClr val="002060"/>
              </a:solidFill>
              <a:latin typeface="+mj-lt"/>
            </a:endParaRPr>
          </a:p>
        </p:txBody>
      </p:sp>
    </p:spTree>
    <p:extLst>
      <p:ext uri="{BB962C8B-B14F-4D97-AF65-F5344CB8AC3E}">
        <p14:creationId xmlns:p14="http://schemas.microsoft.com/office/powerpoint/2010/main" val="3793744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body" idx="1"/>
          </p:nvPr>
        </p:nvSpPr>
        <p:spPr>
          <a:xfrm>
            <a:off x="2209800" y="2286000"/>
            <a:ext cx="5715000" cy="3094911"/>
          </a:xfrm>
        </p:spPr>
        <p:txBody>
          <a:bodyPr/>
          <a:lstStyle/>
          <a:p>
            <a:r>
              <a:rPr lang="en-US" sz="2000" dirty="0" smtClean="0">
                <a:solidFill>
                  <a:srgbClr val="002060"/>
                </a:solidFill>
              </a:rPr>
              <a:t>Total apps submitted for the Summer 2015-Spring 2016 cycle: 1,509,746</a:t>
            </a:r>
            <a:endParaRPr lang="en-US" sz="2000" dirty="0">
              <a:solidFill>
                <a:srgbClr val="002060"/>
              </a:solidFill>
            </a:endParaRPr>
          </a:p>
          <a:p>
            <a:r>
              <a:rPr lang="en-US" sz="2000" dirty="0" smtClean="0">
                <a:solidFill>
                  <a:srgbClr val="002060"/>
                </a:solidFill>
              </a:rPr>
              <a:t>Total apps submitted for the Summer  2016-Spring 2017 cycle:  1,561,286</a:t>
            </a:r>
            <a:endParaRPr lang="en-US" sz="2000" dirty="0">
              <a:solidFill>
                <a:srgbClr val="FF0000"/>
              </a:solidFill>
            </a:endParaRPr>
          </a:p>
          <a:p>
            <a:r>
              <a:rPr lang="en-US" sz="2000" dirty="0" smtClean="0">
                <a:solidFill>
                  <a:srgbClr val="002060"/>
                </a:solidFill>
              </a:rPr>
              <a:t>Increase of 51,540 apps- 3.4%</a:t>
            </a:r>
            <a:endParaRPr lang="en-US" sz="2000" dirty="0">
              <a:solidFill>
                <a:srgbClr val="FF0000"/>
              </a:solidFill>
            </a:endParaRPr>
          </a:p>
        </p:txBody>
      </p:sp>
      <p:sp>
        <p:nvSpPr>
          <p:cNvPr id="2" name="TextBox 1"/>
          <p:cNvSpPr txBox="1"/>
          <p:nvPr/>
        </p:nvSpPr>
        <p:spPr>
          <a:xfrm>
            <a:off x="2895600" y="368096"/>
            <a:ext cx="4953000" cy="553998"/>
          </a:xfrm>
          <a:prstGeom prst="rect">
            <a:avLst/>
          </a:prstGeom>
          <a:noFill/>
        </p:spPr>
        <p:txBody>
          <a:bodyPr wrap="square" rtlCol="0">
            <a:spAutoFit/>
          </a:bodyPr>
          <a:lstStyle/>
          <a:p>
            <a:r>
              <a:rPr lang="en-US" sz="3000" b="1" dirty="0" smtClean="0">
                <a:solidFill>
                  <a:srgbClr val="002060"/>
                </a:solidFill>
                <a:latin typeface="+mj-lt"/>
              </a:rPr>
              <a:t> Year in Review</a:t>
            </a:r>
            <a:endParaRPr lang="en-US" sz="3000" b="1" dirty="0">
              <a:solidFill>
                <a:srgbClr val="002060"/>
              </a:solidFill>
              <a:latin typeface="+mj-lt"/>
            </a:endParaRPr>
          </a:p>
        </p:txBody>
      </p:sp>
      <p:sp>
        <p:nvSpPr>
          <p:cNvPr id="4" name="TextBox 3"/>
          <p:cNvSpPr txBox="1"/>
          <p:nvPr/>
        </p:nvSpPr>
        <p:spPr>
          <a:xfrm>
            <a:off x="3236728" y="1233100"/>
            <a:ext cx="3429000" cy="430887"/>
          </a:xfrm>
          <a:prstGeom prst="rect">
            <a:avLst/>
          </a:prstGeom>
          <a:noFill/>
        </p:spPr>
        <p:txBody>
          <a:bodyPr wrap="square" rtlCol="0">
            <a:spAutoFit/>
          </a:bodyPr>
          <a:lstStyle/>
          <a:p>
            <a:r>
              <a:rPr lang="en-US" sz="2200" dirty="0" smtClean="0">
                <a:solidFill>
                  <a:srgbClr val="002060"/>
                </a:solidFill>
                <a:latin typeface="+mj-lt"/>
              </a:rPr>
              <a:t> Application </a:t>
            </a:r>
            <a:r>
              <a:rPr lang="en-US" sz="2200" dirty="0">
                <a:solidFill>
                  <a:srgbClr val="002060"/>
                </a:solidFill>
                <a:latin typeface="+mj-lt"/>
              </a:rPr>
              <a:t>Totals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1911" y="1455546"/>
            <a:ext cx="6982490" cy="1012593"/>
          </a:xfrm>
        </p:spPr>
        <p:txBody>
          <a:bodyPr/>
          <a:lstStyle/>
          <a:p>
            <a:pPr marL="0" indent="0">
              <a:buNone/>
            </a:pPr>
            <a:r>
              <a:rPr lang="en-US" sz="1600" dirty="0" smtClean="0">
                <a:solidFill>
                  <a:srgbClr val="002060"/>
                </a:solidFill>
              </a:rPr>
              <a:t>Institutions may now customize essay deadline by application type.  The custom deadline must be on or after the application deadline. If a specific deadline isn’t entered, essay submission will continue the same as it has, with no deadline.  </a:t>
            </a:r>
            <a:endParaRPr lang="en-US" sz="1800" dirty="0" smtClean="0">
              <a:solidFill>
                <a:srgbClr val="002060"/>
              </a:solidFill>
            </a:endParaRPr>
          </a:p>
          <a:p>
            <a:pPr marL="0" indent="0">
              <a:buNone/>
            </a:pPr>
            <a:endParaRPr lang="en-US" sz="1800" dirty="0">
              <a:solidFill>
                <a:srgbClr val="002060"/>
              </a:solidFill>
            </a:endParaRPr>
          </a:p>
        </p:txBody>
      </p:sp>
      <p:sp>
        <p:nvSpPr>
          <p:cNvPr id="11" name="TextBox 10"/>
          <p:cNvSpPr txBox="1"/>
          <p:nvPr/>
        </p:nvSpPr>
        <p:spPr>
          <a:xfrm>
            <a:off x="2209800" y="218138"/>
            <a:ext cx="7162800" cy="553998"/>
          </a:xfrm>
          <a:prstGeom prst="rect">
            <a:avLst/>
          </a:prstGeom>
          <a:noFill/>
        </p:spPr>
        <p:txBody>
          <a:bodyPr wrap="square" rtlCol="0">
            <a:spAutoFit/>
          </a:bodyPr>
          <a:lstStyle/>
          <a:p>
            <a:r>
              <a:rPr lang="en-US" sz="3000" b="1" dirty="0" smtClean="0">
                <a:solidFill>
                  <a:srgbClr val="002060"/>
                </a:solidFill>
                <a:latin typeface="+mj-lt"/>
              </a:rPr>
              <a:t>Administrative Updates</a:t>
            </a:r>
            <a:endParaRPr lang="en-US" sz="3000" b="1" dirty="0">
              <a:solidFill>
                <a:srgbClr val="002060"/>
              </a:solidFill>
              <a:latin typeface="+mj-lt"/>
            </a:endParaRPr>
          </a:p>
        </p:txBody>
      </p:sp>
      <p:sp>
        <p:nvSpPr>
          <p:cNvPr id="12" name="TextBox 11"/>
          <p:cNvSpPr txBox="1"/>
          <p:nvPr/>
        </p:nvSpPr>
        <p:spPr>
          <a:xfrm>
            <a:off x="3138156" y="835120"/>
            <a:ext cx="3810000" cy="432152"/>
          </a:xfrm>
          <a:prstGeom prst="rect">
            <a:avLst/>
          </a:prstGeom>
          <a:noFill/>
        </p:spPr>
        <p:txBody>
          <a:bodyPr wrap="square" rtlCol="0">
            <a:spAutoFit/>
          </a:bodyPr>
          <a:lstStyle/>
          <a:p>
            <a:r>
              <a:rPr lang="en-US" sz="2200" dirty="0" smtClean="0">
                <a:solidFill>
                  <a:srgbClr val="002060"/>
                </a:solidFill>
                <a:latin typeface="+mj-lt"/>
              </a:rPr>
              <a:t>Custom Essay Deadlines</a:t>
            </a:r>
            <a:endParaRPr lang="en-US" sz="2200" dirty="0">
              <a:solidFill>
                <a:srgbClr val="002060"/>
              </a:solidFill>
              <a:latin typeface="+mj-lt"/>
            </a:endParaRPr>
          </a:p>
        </p:txBody>
      </p:sp>
      <p:sp>
        <p:nvSpPr>
          <p:cNvPr id="4" name="TextBox 3"/>
          <p:cNvSpPr txBox="1"/>
          <p:nvPr/>
        </p:nvSpPr>
        <p:spPr>
          <a:xfrm>
            <a:off x="1551911" y="2616737"/>
            <a:ext cx="7211090" cy="830997"/>
          </a:xfrm>
          <a:prstGeom prst="rect">
            <a:avLst/>
          </a:prstGeom>
          <a:noFill/>
        </p:spPr>
        <p:txBody>
          <a:bodyPr wrap="square" rtlCol="0">
            <a:spAutoFit/>
          </a:bodyPr>
          <a:lstStyle/>
          <a:p>
            <a:pPr marL="0" indent="0">
              <a:buNone/>
            </a:pPr>
            <a:r>
              <a:rPr lang="en-US" sz="1600" dirty="0" smtClean="0">
                <a:solidFill>
                  <a:srgbClr val="002060"/>
                </a:solidFill>
                <a:latin typeface="+mn-lt"/>
              </a:rPr>
              <a:t>Customize the deadline using the “Change Deadlines, Fees, Messages &amp; Essay Requirements” section of the executive menu.  </a:t>
            </a:r>
          </a:p>
          <a:p>
            <a:pPr marL="0" indent="0">
              <a:buNone/>
            </a:pPr>
            <a:endParaRPr lang="en-US" sz="1600" dirty="0">
              <a:solidFill>
                <a:srgbClr val="002060"/>
              </a:solidFill>
              <a:latin typeface="+mn-lt"/>
            </a:endParaRPr>
          </a:p>
        </p:txBody>
      </p:sp>
      <p:pic>
        <p:nvPicPr>
          <p:cNvPr id="2" name="Picture 1"/>
          <p:cNvPicPr>
            <a:picLocks noChangeAspect="1"/>
          </p:cNvPicPr>
          <p:nvPr/>
        </p:nvPicPr>
        <p:blipFill rotWithShape="1">
          <a:blip r:embed="rId3"/>
          <a:srcRect l="9719" t="59467" r="15808" b="7397"/>
          <a:stretch/>
        </p:blipFill>
        <p:spPr>
          <a:xfrm>
            <a:off x="1790700" y="3260040"/>
            <a:ext cx="6057900" cy="1066801"/>
          </a:xfrm>
          <a:prstGeom prst="rect">
            <a:avLst/>
          </a:prstGeom>
        </p:spPr>
      </p:pic>
      <p:pic>
        <p:nvPicPr>
          <p:cNvPr id="5" name="Picture 4"/>
          <p:cNvPicPr>
            <a:picLocks noChangeAspect="1"/>
          </p:cNvPicPr>
          <p:nvPr/>
        </p:nvPicPr>
        <p:blipFill rotWithShape="1">
          <a:blip r:embed="rId4"/>
          <a:srcRect l="14337" t="30392" r="16265" b="6863"/>
          <a:stretch/>
        </p:blipFill>
        <p:spPr>
          <a:xfrm>
            <a:off x="1799560" y="4323297"/>
            <a:ext cx="5486400" cy="2438400"/>
          </a:xfrm>
          <a:prstGeom prst="rect">
            <a:avLst/>
          </a:prstGeom>
        </p:spPr>
      </p:pic>
    </p:spTree>
    <p:extLst>
      <p:ext uri="{BB962C8B-B14F-4D97-AF65-F5344CB8AC3E}">
        <p14:creationId xmlns:p14="http://schemas.microsoft.com/office/powerpoint/2010/main" val="4091695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999" y="2057400"/>
            <a:ext cx="6019802" cy="1066800"/>
          </a:xfrm>
        </p:spPr>
        <p:txBody>
          <a:bodyPr/>
          <a:lstStyle/>
          <a:p>
            <a:pPr marL="0" indent="0">
              <a:buNone/>
            </a:pPr>
            <a:r>
              <a:rPr lang="en-US" sz="1800" dirty="0" smtClean="0">
                <a:solidFill>
                  <a:srgbClr val="002060"/>
                </a:solidFill>
              </a:rPr>
              <a:t>Institutional contact information from the submission email has been added to the application view at the end of the application.</a:t>
            </a:r>
            <a:endParaRPr lang="en-US" sz="1800" dirty="0">
              <a:solidFill>
                <a:srgbClr val="002060"/>
              </a:solidFill>
            </a:endParaRPr>
          </a:p>
        </p:txBody>
      </p:sp>
      <p:sp>
        <p:nvSpPr>
          <p:cNvPr id="11" name="TextBox 10"/>
          <p:cNvSpPr txBox="1"/>
          <p:nvPr/>
        </p:nvSpPr>
        <p:spPr>
          <a:xfrm>
            <a:off x="2286000" y="228600"/>
            <a:ext cx="7162800" cy="553998"/>
          </a:xfrm>
          <a:prstGeom prst="rect">
            <a:avLst/>
          </a:prstGeom>
          <a:noFill/>
        </p:spPr>
        <p:txBody>
          <a:bodyPr wrap="square" rtlCol="0">
            <a:spAutoFit/>
          </a:bodyPr>
          <a:lstStyle/>
          <a:p>
            <a:r>
              <a:rPr lang="en-US" sz="3000" b="1" dirty="0" smtClean="0">
                <a:solidFill>
                  <a:srgbClr val="002060"/>
                </a:solidFill>
                <a:latin typeface="+mj-lt"/>
              </a:rPr>
              <a:t>Administrative Updates</a:t>
            </a:r>
            <a:endParaRPr lang="en-US" sz="3000" b="1" dirty="0">
              <a:solidFill>
                <a:srgbClr val="002060"/>
              </a:solidFill>
              <a:latin typeface="+mj-lt"/>
            </a:endParaRPr>
          </a:p>
        </p:txBody>
      </p:sp>
      <p:sp>
        <p:nvSpPr>
          <p:cNvPr id="12" name="TextBox 11"/>
          <p:cNvSpPr txBox="1"/>
          <p:nvPr/>
        </p:nvSpPr>
        <p:spPr>
          <a:xfrm>
            <a:off x="2286000" y="1027211"/>
            <a:ext cx="5562600" cy="430887"/>
          </a:xfrm>
          <a:prstGeom prst="rect">
            <a:avLst/>
          </a:prstGeom>
          <a:noFill/>
        </p:spPr>
        <p:txBody>
          <a:bodyPr wrap="square" rtlCol="0">
            <a:spAutoFit/>
          </a:bodyPr>
          <a:lstStyle/>
          <a:p>
            <a:r>
              <a:rPr lang="en-US" sz="2200" dirty="0" smtClean="0">
                <a:solidFill>
                  <a:srgbClr val="002060"/>
                </a:solidFill>
                <a:latin typeface="+mj-lt"/>
              </a:rPr>
              <a:t>Application View/Contact Information</a:t>
            </a:r>
            <a:endParaRPr lang="en-US" sz="2200" dirty="0">
              <a:solidFill>
                <a:srgbClr val="002060"/>
              </a:solidFill>
              <a:latin typeface="+mj-lt"/>
            </a:endParaRPr>
          </a:p>
        </p:txBody>
      </p:sp>
      <p:pic>
        <p:nvPicPr>
          <p:cNvPr id="6" name="Picture 5"/>
          <p:cNvPicPr>
            <a:picLocks noChangeAspect="1"/>
          </p:cNvPicPr>
          <p:nvPr/>
        </p:nvPicPr>
        <p:blipFill rotWithShape="1">
          <a:blip r:embed="rId3"/>
          <a:srcRect l="14978" t="38095" r="37962" b="2381"/>
          <a:stretch/>
        </p:blipFill>
        <p:spPr>
          <a:xfrm>
            <a:off x="2971800" y="3352800"/>
            <a:ext cx="3276600" cy="1905000"/>
          </a:xfrm>
          <a:prstGeom prst="rect">
            <a:avLst/>
          </a:prstGeom>
        </p:spPr>
      </p:pic>
    </p:spTree>
    <p:extLst>
      <p:ext uri="{BB962C8B-B14F-4D97-AF65-F5344CB8AC3E}">
        <p14:creationId xmlns:p14="http://schemas.microsoft.com/office/powerpoint/2010/main" val="3764346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2590800"/>
            <a:ext cx="5715000" cy="2362200"/>
          </a:xfrm>
        </p:spPr>
        <p:txBody>
          <a:bodyPr/>
          <a:lstStyle/>
          <a:p>
            <a:pPr marL="0" indent="0">
              <a:buNone/>
            </a:pPr>
            <a:r>
              <a:rPr lang="en-US" sz="1800" dirty="0" smtClean="0">
                <a:solidFill>
                  <a:srgbClr val="002060"/>
                </a:solidFill>
              </a:rPr>
              <a:t>Previously, only application information for students applying as a U.S. Freshman to a 4-year institution or students applying to a 2-year institution were included in the Counselor Suite.</a:t>
            </a:r>
          </a:p>
          <a:p>
            <a:pPr marL="0" indent="0">
              <a:buNone/>
            </a:pPr>
            <a:r>
              <a:rPr lang="en-US" sz="1800" dirty="0" smtClean="0">
                <a:solidFill>
                  <a:srgbClr val="002060"/>
                </a:solidFill>
              </a:rPr>
              <a:t>International Freshman application information is now included in the suite as well. </a:t>
            </a:r>
          </a:p>
          <a:p>
            <a:pPr marL="0" indent="0">
              <a:buNone/>
            </a:pPr>
            <a:endParaRPr lang="en-US" sz="1600" dirty="0">
              <a:solidFill>
                <a:srgbClr val="002060"/>
              </a:solidFill>
            </a:endParaRPr>
          </a:p>
          <a:p>
            <a:pPr marL="0" indent="0">
              <a:buNone/>
            </a:pPr>
            <a:endParaRPr lang="en-US" sz="1600" dirty="0" smtClean="0">
              <a:solidFill>
                <a:srgbClr val="002060"/>
              </a:solidFill>
            </a:endParaRPr>
          </a:p>
          <a:p>
            <a:pPr marL="0" indent="0">
              <a:buNone/>
            </a:pPr>
            <a:endParaRPr lang="en-US" sz="1600" dirty="0">
              <a:solidFill>
                <a:srgbClr val="002060"/>
              </a:solidFill>
            </a:endParaRPr>
          </a:p>
        </p:txBody>
      </p:sp>
      <p:sp>
        <p:nvSpPr>
          <p:cNvPr id="11" name="TextBox 10"/>
          <p:cNvSpPr txBox="1"/>
          <p:nvPr/>
        </p:nvSpPr>
        <p:spPr>
          <a:xfrm>
            <a:off x="2133600" y="418751"/>
            <a:ext cx="7162800" cy="553998"/>
          </a:xfrm>
          <a:prstGeom prst="rect">
            <a:avLst/>
          </a:prstGeom>
          <a:noFill/>
        </p:spPr>
        <p:txBody>
          <a:bodyPr wrap="square" rtlCol="0">
            <a:spAutoFit/>
          </a:bodyPr>
          <a:lstStyle/>
          <a:p>
            <a:r>
              <a:rPr lang="en-US" sz="3000" b="1" dirty="0" smtClean="0">
                <a:solidFill>
                  <a:srgbClr val="002060"/>
                </a:solidFill>
                <a:latin typeface="+mj-lt"/>
              </a:rPr>
              <a:t>  Counselor Suite Updates</a:t>
            </a:r>
            <a:endParaRPr lang="en-US" sz="3000" b="1" dirty="0">
              <a:solidFill>
                <a:srgbClr val="002060"/>
              </a:solidFill>
              <a:latin typeface="+mj-lt"/>
            </a:endParaRPr>
          </a:p>
        </p:txBody>
      </p:sp>
      <p:sp>
        <p:nvSpPr>
          <p:cNvPr id="12" name="TextBox 11"/>
          <p:cNvSpPr txBox="1"/>
          <p:nvPr/>
        </p:nvSpPr>
        <p:spPr>
          <a:xfrm>
            <a:off x="3352800" y="1066800"/>
            <a:ext cx="3581400" cy="769441"/>
          </a:xfrm>
          <a:prstGeom prst="rect">
            <a:avLst/>
          </a:prstGeom>
          <a:noFill/>
        </p:spPr>
        <p:txBody>
          <a:bodyPr wrap="square" rtlCol="0">
            <a:spAutoFit/>
          </a:bodyPr>
          <a:lstStyle/>
          <a:p>
            <a:r>
              <a:rPr lang="en-US" sz="2200" dirty="0" smtClean="0">
                <a:solidFill>
                  <a:srgbClr val="002060"/>
                </a:solidFill>
                <a:latin typeface="+mj-lt"/>
              </a:rPr>
              <a:t>International Freshman Application Information</a:t>
            </a:r>
            <a:endParaRPr lang="en-US" sz="2200" dirty="0">
              <a:solidFill>
                <a:srgbClr val="002060"/>
              </a:solidFill>
              <a:latin typeface="+mj-lt"/>
            </a:endParaRPr>
          </a:p>
        </p:txBody>
      </p:sp>
    </p:spTree>
    <p:extLst>
      <p:ext uri="{BB962C8B-B14F-4D97-AF65-F5344CB8AC3E}">
        <p14:creationId xmlns:p14="http://schemas.microsoft.com/office/powerpoint/2010/main" val="1348281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0" y="107758"/>
            <a:ext cx="6553200" cy="990600"/>
          </a:xfrm>
        </p:spPr>
        <p:txBody>
          <a:bodyPr/>
          <a:lstStyle/>
          <a:p>
            <a:r>
              <a:rPr lang="en-US" sz="3000" dirty="0" smtClean="0"/>
              <a:t>   Continuing Initiatives</a:t>
            </a:r>
            <a:endParaRPr lang="en-US" sz="3000" dirty="0"/>
          </a:p>
        </p:txBody>
      </p:sp>
      <p:sp>
        <p:nvSpPr>
          <p:cNvPr id="25603" name="Rectangle 3"/>
          <p:cNvSpPr>
            <a:spLocks noGrp="1" noChangeArrowheads="1"/>
          </p:cNvSpPr>
          <p:nvPr>
            <p:ph type="body" idx="1"/>
          </p:nvPr>
        </p:nvSpPr>
        <p:spPr>
          <a:xfrm>
            <a:off x="2057400" y="2073349"/>
            <a:ext cx="6241312" cy="4784651"/>
          </a:xfrm>
        </p:spPr>
        <p:txBody>
          <a:bodyPr/>
          <a:lstStyle/>
          <a:p>
            <a:pPr marL="457200" lvl="1" indent="0">
              <a:buNone/>
            </a:pPr>
            <a:r>
              <a:rPr lang="en-US" sz="1800" dirty="0" smtClean="0">
                <a:solidFill>
                  <a:srgbClr val="002060"/>
                </a:solidFill>
              </a:rPr>
              <a:t>Additional information will be added to the admission application reports that are downloaded from the administrative site:</a:t>
            </a:r>
            <a:endParaRPr lang="en-US" sz="1800" dirty="0">
              <a:solidFill>
                <a:srgbClr val="002060"/>
              </a:solidFill>
            </a:endParaRPr>
          </a:p>
          <a:p>
            <a:pPr lvl="1"/>
            <a:endParaRPr lang="en-US" sz="1800" dirty="0" smtClean="0">
              <a:solidFill>
                <a:srgbClr val="002060"/>
              </a:solidFill>
            </a:endParaRPr>
          </a:p>
          <a:p>
            <a:pPr lvl="1"/>
            <a:r>
              <a:rPr lang="en-US" sz="1800" dirty="0" smtClean="0">
                <a:solidFill>
                  <a:srgbClr val="002060"/>
                </a:solidFill>
              </a:rPr>
              <a:t>Parent education information</a:t>
            </a:r>
          </a:p>
          <a:p>
            <a:pPr lvl="1"/>
            <a:r>
              <a:rPr lang="en-US" sz="1800" dirty="0" smtClean="0">
                <a:solidFill>
                  <a:srgbClr val="002060"/>
                </a:solidFill>
              </a:rPr>
              <a:t>Transfer credit</a:t>
            </a:r>
          </a:p>
          <a:p>
            <a:pPr lvl="1"/>
            <a:r>
              <a:rPr lang="en-US" sz="1800" dirty="0" smtClean="0">
                <a:solidFill>
                  <a:srgbClr val="002060"/>
                </a:solidFill>
              </a:rPr>
              <a:t>High school graduation date</a:t>
            </a:r>
          </a:p>
          <a:p>
            <a:pPr lvl="1"/>
            <a:r>
              <a:rPr lang="en-US" sz="1800" dirty="0" smtClean="0">
                <a:solidFill>
                  <a:srgbClr val="002060"/>
                </a:solidFill>
              </a:rPr>
              <a:t>High schools attended with to/from dates</a:t>
            </a:r>
          </a:p>
          <a:p>
            <a:pPr lvl="1"/>
            <a:r>
              <a:rPr lang="en-US" sz="1800" dirty="0" smtClean="0">
                <a:solidFill>
                  <a:srgbClr val="002060"/>
                </a:solidFill>
              </a:rPr>
              <a:t>Colleges attended with to/from dates</a:t>
            </a:r>
          </a:p>
          <a:p>
            <a:pPr marL="457200" lvl="1" indent="0">
              <a:buNone/>
            </a:pPr>
            <a:endParaRPr lang="en-US" sz="1800" dirty="0">
              <a:solidFill>
                <a:srgbClr val="002060"/>
              </a:solidFill>
            </a:endParaRPr>
          </a:p>
          <a:p>
            <a:pPr marL="457200" lvl="1" indent="0">
              <a:buNone/>
            </a:pPr>
            <a:r>
              <a:rPr lang="en-US" sz="1800" dirty="0" smtClean="0">
                <a:solidFill>
                  <a:srgbClr val="002060"/>
                </a:solidFill>
              </a:rPr>
              <a:t>These changes will be added as time permits.</a:t>
            </a:r>
          </a:p>
          <a:p>
            <a:pPr lvl="1"/>
            <a:endParaRPr lang="en-US" sz="1800" dirty="0">
              <a:solidFill>
                <a:srgbClr val="002060"/>
              </a:solidFill>
            </a:endParaRPr>
          </a:p>
          <a:p>
            <a:pPr marL="457200" lvl="1" indent="0">
              <a:buNone/>
            </a:pPr>
            <a:endParaRPr lang="en-US" sz="1800" dirty="0">
              <a:solidFill>
                <a:srgbClr val="002060"/>
              </a:solidFill>
            </a:endParaRPr>
          </a:p>
        </p:txBody>
      </p:sp>
      <p:sp>
        <p:nvSpPr>
          <p:cNvPr id="2" name="TextBox 1"/>
          <p:cNvSpPr txBox="1"/>
          <p:nvPr/>
        </p:nvSpPr>
        <p:spPr>
          <a:xfrm>
            <a:off x="3352800" y="1524000"/>
            <a:ext cx="184731" cy="461665"/>
          </a:xfrm>
          <a:prstGeom prst="rect">
            <a:avLst/>
          </a:prstGeom>
          <a:noFill/>
        </p:spPr>
        <p:txBody>
          <a:bodyPr wrap="none" rtlCol="0">
            <a:spAutoFit/>
          </a:bodyPr>
          <a:lstStyle/>
          <a:p>
            <a:endParaRPr lang="en-US" dirty="0"/>
          </a:p>
        </p:txBody>
      </p:sp>
      <p:sp>
        <p:nvSpPr>
          <p:cNvPr id="4" name="TextBox 3"/>
          <p:cNvSpPr txBox="1"/>
          <p:nvPr/>
        </p:nvSpPr>
        <p:spPr>
          <a:xfrm>
            <a:off x="2895600" y="1295400"/>
            <a:ext cx="3886200" cy="430887"/>
          </a:xfrm>
          <a:prstGeom prst="rect">
            <a:avLst/>
          </a:prstGeom>
          <a:noFill/>
        </p:spPr>
        <p:txBody>
          <a:bodyPr wrap="square" rtlCol="0">
            <a:spAutoFit/>
          </a:bodyPr>
          <a:lstStyle/>
          <a:p>
            <a:r>
              <a:rPr lang="en-US" sz="2200" dirty="0" smtClean="0">
                <a:solidFill>
                  <a:srgbClr val="002060"/>
                </a:solidFill>
                <a:latin typeface="+mj-lt"/>
              </a:rPr>
              <a:t>    Expand Data Elements </a:t>
            </a:r>
            <a:endParaRPr lang="en-US" sz="2200" dirty="0">
              <a:solidFill>
                <a:srgbClr val="002060"/>
              </a:solidFill>
              <a:latin typeface="+mj-lt"/>
            </a:endParaRPr>
          </a:p>
        </p:txBody>
      </p:sp>
    </p:spTree>
    <p:extLst>
      <p:ext uri="{BB962C8B-B14F-4D97-AF65-F5344CB8AC3E}">
        <p14:creationId xmlns:p14="http://schemas.microsoft.com/office/powerpoint/2010/main" val="2514905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43200" y="90167"/>
            <a:ext cx="6553200" cy="990600"/>
          </a:xfrm>
        </p:spPr>
        <p:txBody>
          <a:bodyPr/>
          <a:lstStyle/>
          <a:p>
            <a:r>
              <a:rPr lang="en-US" dirty="0" smtClean="0"/>
              <a:t> </a:t>
            </a:r>
            <a:r>
              <a:rPr lang="en-US" sz="3000" dirty="0" smtClean="0"/>
              <a:t>Application Testing</a:t>
            </a:r>
            <a:endParaRPr lang="en-US" sz="3000" dirty="0"/>
          </a:p>
        </p:txBody>
      </p:sp>
      <p:sp>
        <p:nvSpPr>
          <p:cNvPr id="2" name="TextBox 1"/>
          <p:cNvSpPr txBox="1"/>
          <p:nvPr/>
        </p:nvSpPr>
        <p:spPr>
          <a:xfrm>
            <a:off x="3352800" y="1524000"/>
            <a:ext cx="184731" cy="461665"/>
          </a:xfrm>
          <a:prstGeom prst="rect">
            <a:avLst/>
          </a:prstGeom>
          <a:noFill/>
        </p:spPr>
        <p:txBody>
          <a:bodyPr wrap="none" rtlCol="0">
            <a:spAutoFit/>
          </a:bodyPr>
          <a:lstStyle/>
          <a:p>
            <a:endParaRPr lang="en-US" dirty="0"/>
          </a:p>
        </p:txBody>
      </p:sp>
      <p:sp>
        <p:nvSpPr>
          <p:cNvPr id="4" name="TextBox 3"/>
          <p:cNvSpPr txBox="1"/>
          <p:nvPr/>
        </p:nvSpPr>
        <p:spPr>
          <a:xfrm>
            <a:off x="2895600" y="1524000"/>
            <a:ext cx="4191000" cy="430887"/>
          </a:xfrm>
          <a:prstGeom prst="rect">
            <a:avLst/>
          </a:prstGeom>
          <a:noFill/>
        </p:spPr>
        <p:txBody>
          <a:bodyPr wrap="square" rtlCol="0">
            <a:spAutoFit/>
          </a:bodyPr>
          <a:lstStyle/>
          <a:p>
            <a:r>
              <a:rPr lang="en-US" sz="2200" dirty="0" smtClean="0">
                <a:solidFill>
                  <a:srgbClr val="002060"/>
                </a:solidFill>
                <a:latin typeface="+mj-lt"/>
              </a:rPr>
              <a:t>New Cycle Test Site Is Open</a:t>
            </a:r>
            <a:endParaRPr lang="en-US" sz="2200" dirty="0">
              <a:solidFill>
                <a:srgbClr val="002060"/>
              </a:solidFill>
              <a:latin typeface="+mj-lt"/>
            </a:endParaRPr>
          </a:p>
        </p:txBody>
      </p:sp>
      <p:sp>
        <p:nvSpPr>
          <p:cNvPr id="7" name="TextBox 6"/>
          <p:cNvSpPr txBox="1"/>
          <p:nvPr/>
        </p:nvSpPr>
        <p:spPr>
          <a:xfrm>
            <a:off x="2057400" y="2590800"/>
            <a:ext cx="6553200" cy="1631216"/>
          </a:xfrm>
          <a:prstGeom prst="rect">
            <a:avLst/>
          </a:prstGeom>
          <a:noFill/>
        </p:spPr>
        <p:txBody>
          <a:bodyPr wrap="square" rtlCol="0">
            <a:spAutoFit/>
          </a:bodyPr>
          <a:lstStyle/>
          <a:p>
            <a:r>
              <a:rPr lang="en-US" sz="2000" dirty="0" smtClean="0">
                <a:solidFill>
                  <a:srgbClr val="002060"/>
                </a:solidFill>
                <a:latin typeface="Calibri" panose="020F0502020204030204" pitchFamily="34" charset="0"/>
              </a:rPr>
              <a:t>The test application can </a:t>
            </a:r>
            <a:r>
              <a:rPr lang="en-US" sz="2000" dirty="0">
                <a:solidFill>
                  <a:srgbClr val="002060"/>
                </a:solidFill>
                <a:latin typeface="Calibri" panose="020F0502020204030204" pitchFamily="34" charset="0"/>
              </a:rPr>
              <a:t>be found at </a:t>
            </a:r>
            <a:r>
              <a:rPr lang="en-US" sz="2000" dirty="0">
                <a:solidFill>
                  <a:srgbClr val="002060"/>
                </a:solidFill>
                <a:latin typeface="Calibri" panose="020F0502020204030204" pitchFamily="34" charset="0"/>
                <a:hlinkClick r:id="rId2"/>
              </a:rPr>
              <a:t>https://</a:t>
            </a:r>
            <a:r>
              <a:rPr lang="en-US" sz="2000" dirty="0" smtClean="0">
                <a:solidFill>
                  <a:srgbClr val="002060"/>
                </a:solidFill>
                <a:latin typeface="Calibri" panose="020F0502020204030204" pitchFamily="34" charset="0"/>
                <a:hlinkClick r:id="rId2"/>
              </a:rPr>
              <a:t>www.applytexas.org/test/adappc/gen/c_start.WBX</a:t>
            </a:r>
            <a:r>
              <a:rPr lang="en-US" sz="2000" dirty="0" smtClean="0">
                <a:solidFill>
                  <a:srgbClr val="002060"/>
                </a:solidFill>
                <a:latin typeface="Calibri" panose="020F0502020204030204" pitchFamily="34" charset="0"/>
              </a:rPr>
              <a:t> .  </a:t>
            </a:r>
          </a:p>
          <a:p>
            <a:endParaRPr lang="en-US" sz="2000" dirty="0">
              <a:solidFill>
                <a:srgbClr val="002060"/>
              </a:solidFill>
              <a:latin typeface="Calibri" panose="020F0502020204030204" pitchFamily="34" charset="0"/>
            </a:endParaRPr>
          </a:p>
          <a:p>
            <a:r>
              <a:rPr lang="en-US" sz="2000" dirty="0" smtClean="0">
                <a:solidFill>
                  <a:srgbClr val="002060"/>
                </a:solidFill>
                <a:latin typeface="Calibri" panose="020F0502020204030204" pitchFamily="34" charset="0"/>
              </a:rPr>
              <a:t>For questions on completing test applications, contact the help desk and please send us your comments and questions.  </a:t>
            </a:r>
            <a:endParaRPr 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296903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348683" y="2129937"/>
            <a:ext cx="5791200" cy="990600"/>
          </a:xfrm>
        </p:spPr>
        <p:txBody>
          <a:bodyPr/>
          <a:lstStyle/>
          <a:p>
            <a:r>
              <a:rPr lang="en-US" dirty="0" smtClean="0"/>
              <a:t>Questions?  Need Help?</a:t>
            </a:r>
            <a:endParaRPr lang="en-US" dirty="0"/>
          </a:p>
        </p:txBody>
      </p:sp>
      <p:sp>
        <p:nvSpPr>
          <p:cNvPr id="2" name="TextBox 1"/>
          <p:cNvSpPr txBox="1"/>
          <p:nvPr/>
        </p:nvSpPr>
        <p:spPr>
          <a:xfrm>
            <a:off x="3352800" y="1524000"/>
            <a:ext cx="184731" cy="461665"/>
          </a:xfrm>
          <a:prstGeom prst="rect">
            <a:avLst/>
          </a:prstGeom>
          <a:noFill/>
        </p:spPr>
        <p:txBody>
          <a:bodyPr wrap="none" rtlCol="0">
            <a:spAutoFit/>
          </a:bodyPr>
          <a:lstStyle/>
          <a:p>
            <a:endParaRPr lang="en-US" dirty="0"/>
          </a:p>
        </p:txBody>
      </p:sp>
      <p:sp>
        <p:nvSpPr>
          <p:cNvPr id="4" name="TextBox 3"/>
          <p:cNvSpPr txBox="1"/>
          <p:nvPr/>
        </p:nvSpPr>
        <p:spPr>
          <a:xfrm>
            <a:off x="3810000" y="3733800"/>
            <a:ext cx="2438400" cy="430887"/>
          </a:xfrm>
          <a:prstGeom prst="rect">
            <a:avLst/>
          </a:prstGeom>
          <a:noFill/>
        </p:spPr>
        <p:txBody>
          <a:bodyPr wrap="square" rtlCol="0">
            <a:spAutoFit/>
          </a:bodyPr>
          <a:lstStyle/>
          <a:p>
            <a:r>
              <a:rPr lang="en-US" sz="2200" dirty="0" smtClean="0">
                <a:solidFill>
                  <a:srgbClr val="002060"/>
                </a:solidFill>
                <a:latin typeface="+mj-lt"/>
              </a:rPr>
              <a:t>Contact us at:</a:t>
            </a:r>
            <a:endParaRPr lang="en-US" sz="2200" dirty="0">
              <a:solidFill>
                <a:srgbClr val="002060"/>
              </a:solidFill>
              <a:latin typeface="+mj-lt"/>
            </a:endParaRPr>
          </a:p>
        </p:txBody>
      </p:sp>
      <p:sp>
        <p:nvSpPr>
          <p:cNvPr id="5" name="Rectangle 4"/>
          <p:cNvSpPr/>
          <p:nvPr/>
        </p:nvSpPr>
        <p:spPr>
          <a:xfrm>
            <a:off x="2642417" y="4777950"/>
            <a:ext cx="4773566" cy="338554"/>
          </a:xfrm>
          <a:prstGeom prst="rect">
            <a:avLst/>
          </a:prstGeom>
        </p:spPr>
        <p:txBody>
          <a:bodyPr wrap="square">
            <a:spAutoFit/>
          </a:bodyPr>
          <a:lstStyle/>
          <a:p>
            <a:pPr lvl="1"/>
            <a:r>
              <a:rPr lang="en-US" sz="1600" dirty="0" smtClean="0">
                <a:solidFill>
                  <a:srgbClr val="002060"/>
                </a:solidFill>
                <a:latin typeface="+mn-lt"/>
              </a:rPr>
              <a:t>applytexas_adm@austin.utexas.edu</a:t>
            </a:r>
            <a:endParaRPr lang="en-US" sz="1600" dirty="0">
              <a:solidFill>
                <a:srgbClr val="002060"/>
              </a:solidFill>
              <a:latin typeface="+mn-lt"/>
            </a:endParaRPr>
          </a:p>
        </p:txBody>
      </p:sp>
    </p:spTree>
    <p:extLst>
      <p:ext uri="{BB962C8B-B14F-4D97-AF65-F5344CB8AC3E}">
        <p14:creationId xmlns:p14="http://schemas.microsoft.com/office/powerpoint/2010/main" val="9429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524000"/>
            <a:ext cx="184731" cy="461665"/>
          </a:xfrm>
          <a:prstGeom prst="rect">
            <a:avLst/>
          </a:prstGeom>
          <a:noFill/>
        </p:spPr>
        <p:txBody>
          <a:bodyPr wrap="none" rtlCol="0">
            <a:spAutoFit/>
          </a:bodyPr>
          <a:lstStyle/>
          <a:p>
            <a:endParaRPr lang="en-US" dirty="0"/>
          </a:p>
        </p:txBody>
      </p:sp>
      <p:sp>
        <p:nvSpPr>
          <p:cNvPr id="7" name="TextBox 4"/>
          <p:cNvSpPr txBox="1">
            <a:spLocks noChangeArrowheads="1"/>
          </p:cNvSpPr>
          <p:nvPr/>
        </p:nvSpPr>
        <p:spPr bwMode="auto">
          <a:xfrm>
            <a:off x="1828800" y="2743200"/>
            <a:ext cx="6553200" cy="1108075"/>
          </a:xfrm>
          <a:prstGeom prst="rect">
            <a:avLst/>
          </a:prstGeom>
          <a:solidFill>
            <a:srgbClr val="122C5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dirty="0">
                <a:solidFill>
                  <a:schemeClr val="bg1"/>
                </a:solidFill>
                <a:latin typeface="Bookman Old Style" panose="02050604050505020204" pitchFamily="18" charset="0"/>
              </a:rPr>
              <a:t>ApplyTexas</a:t>
            </a:r>
          </a:p>
          <a:p>
            <a:pPr algn="ctr" eaLnBrk="1" hangingPunct="1">
              <a:spcBef>
                <a:spcPct val="0"/>
              </a:spcBef>
              <a:buFontTx/>
              <a:buNone/>
            </a:pPr>
            <a:r>
              <a:rPr lang="en-US" altLang="en-US" sz="1800" dirty="0">
                <a:solidFill>
                  <a:schemeClr val="bg1"/>
                </a:solidFill>
                <a:latin typeface="Franklin Gothic Medium" panose="020B0603020102020204" pitchFamily="34" charset="0"/>
              </a:rPr>
              <a:t>Many Schools </a:t>
            </a:r>
            <a:r>
              <a:rPr lang="en-US" altLang="en-US" sz="1800" b="1" dirty="0">
                <a:solidFill>
                  <a:schemeClr val="bg1"/>
                </a:solidFill>
                <a:latin typeface="Franklin Gothic Medium" panose="020B0603020102020204" pitchFamily="34" charset="0"/>
              </a:rPr>
              <a:t>One</a:t>
            </a:r>
            <a:r>
              <a:rPr lang="en-US" altLang="en-US" sz="1800" dirty="0">
                <a:solidFill>
                  <a:schemeClr val="bg1"/>
                </a:solidFill>
                <a:latin typeface="Franklin Gothic Medium" panose="020B0603020102020204" pitchFamily="34" charset="0"/>
              </a:rPr>
              <a:t> Application </a:t>
            </a:r>
          </a:p>
        </p:txBody>
      </p:sp>
      <p:sp>
        <p:nvSpPr>
          <p:cNvPr id="8" name="5-Point Star 7"/>
          <p:cNvSpPr/>
          <p:nvPr/>
        </p:nvSpPr>
        <p:spPr>
          <a:xfrm>
            <a:off x="2590800" y="2895600"/>
            <a:ext cx="593725" cy="555625"/>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88859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body" idx="1"/>
          </p:nvPr>
        </p:nvSpPr>
        <p:spPr>
          <a:xfrm>
            <a:off x="2266950" y="1993751"/>
            <a:ext cx="5600700" cy="4876800"/>
          </a:xfrm>
        </p:spPr>
        <p:txBody>
          <a:bodyPr/>
          <a:lstStyle/>
          <a:p>
            <a:r>
              <a:rPr lang="en-US" sz="1800" dirty="0" smtClean="0">
                <a:solidFill>
                  <a:srgbClr val="002060"/>
                </a:solidFill>
              </a:rPr>
              <a:t>Applicant user names will now be the email address entered on the profile when a new account is created </a:t>
            </a:r>
          </a:p>
          <a:p>
            <a:r>
              <a:rPr lang="en-US" sz="1800" dirty="0" smtClean="0">
                <a:solidFill>
                  <a:srgbClr val="002060"/>
                </a:solidFill>
              </a:rPr>
              <a:t>This change affects new accounts only and old user names may still be used  </a:t>
            </a:r>
            <a:endParaRPr lang="en-US" sz="1800" dirty="0">
              <a:solidFill>
                <a:srgbClr val="002060"/>
              </a:solidFill>
            </a:endParaRPr>
          </a:p>
          <a:p>
            <a:r>
              <a:rPr lang="en-US" sz="1800" dirty="0">
                <a:solidFill>
                  <a:srgbClr val="002060"/>
                </a:solidFill>
              </a:rPr>
              <a:t>A</a:t>
            </a:r>
            <a:r>
              <a:rPr lang="en-US" sz="1800" dirty="0" smtClean="0">
                <a:solidFill>
                  <a:srgbClr val="002060"/>
                </a:solidFill>
              </a:rPr>
              <a:t>pplyTexas now conforms with other institutional and national common applications that use email addresses as user names</a:t>
            </a:r>
          </a:p>
          <a:p>
            <a:pPr marL="0" indent="0">
              <a:buNone/>
            </a:pPr>
            <a:endParaRPr lang="en-US" sz="1800" dirty="0">
              <a:solidFill>
                <a:srgbClr val="002060"/>
              </a:solidFill>
            </a:endParaRPr>
          </a:p>
          <a:p>
            <a:pPr marL="0" indent="0">
              <a:buNone/>
            </a:pPr>
            <a:endParaRPr lang="en-US" sz="1800" dirty="0" smtClean="0">
              <a:solidFill>
                <a:srgbClr val="002060"/>
              </a:solidFill>
            </a:endParaRPr>
          </a:p>
          <a:p>
            <a:pPr marL="0" indent="0">
              <a:buNone/>
            </a:pPr>
            <a:r>
              <a:rPr lang="en-US" sz="1800" dirty="0" smtClean="0">
                <a:solidFill>
                  <a:srgbClr val="002060"/>
                </a:solidFill>
              </a:rPr>
              <a:t>   </a:t>
            </a:r>
          </a:p>
          <a:p>
            <a:pPr marL="0" indent="0">
              <a:buNone/>
            </a:pPr>
            <a:endParaRPr lang="en-US" sz="2000" dirty="0">
              <a:solidFill>
                <a:srgbClr val="002060"/>
              </a:solidFill>
            </a:endParaRPr>
          </a:p>
        </p:txBody>
      </p:sp>
      <p:sp>
        <p:nvSpPr>
          <p:cNvPr id="2" name="TextBox 1"/>
          <p:cNvSpPr txBox="1"/>
          <p:nvPr/>
        </p:nvSpPr>
        <p:spPr>
          <a:xfrm>
            <a:off x="3200400" y="308965"/>
            <a:ext cx="4953000" cy="553998"/>
          </a:xfrm>
          <a:prstGeom prst="rect">
            <a:avLst/>
          </a:prstGeom>
          <a:noFill/>
        </p:spPr>
        <p:txBody>
          <a:bodyPr wrap="square" rtlCol="0">
            <a:spAutoFit/>
          </a:bodyPr>
          <a:lstStyle/>
          <a:p>
            <a:r>
              <a:rPr lang="en-US" sz="3000" b="1" dirty="0" smtClean="0">
                <a:solidFill>
                  <a:srgbClr val="002060"/>
                </a:solidFill>
                <a:latin typeface="+mj-lt"/>
              </a:rPr>
              <a:t>Year in Review</a:t>
            </a:r>
            <a:endParaRPr lang="en-US" sz="3000" b="1" dirty="0">
              <a:solidFill>
                <a:srgbClr val="002060"/>
              </a:solidFill>
              <a:latin typeface="+mj-lt"/>
            </a:endParaRPr>
          </a:p>
        </p:txBody>
      </p:sp>
      <p:sp>
        <p:nvSpPr>
          <p:cNvPr id="4" name="TextBox 3"/>
          <p:cNvSpPr txBox="1"/>
          <p:nvPr/>
        </p:nvSpPr>
        <p:spPr>
          <a:xfrm>
            <a:off x="2933700" y="1202208"/>
            <a:ext cx="4267200" cy="430887"/>
          </a:xfrm>
          <a:prstGeom prst="rect">
            <a:avLst/>
          </a:prstGeom>
          <a:noFill/>
        </p:spPr>
        <p:txBody>
          <a:bodyPr wrap="square" rtlCol="0">
            <a:spAutoFit/>
          </a:bodyPr>
          <a:lstStyle/>
          <a:p>
            <a:r>
              <a:rPr lang="en-US" sz="2200" dirty="0" smtClean="0">
                <a:solidFill>
                  <a:srgbClr val="002060"/>
                </a:solidFill>
                <a:latin typeface="+mj-lt"/>
              </a:rPr>
              <a:t>New Applicant User Names </a:t>
            </a:r>
            <a:endParaRPr lang="en-US" sz="2200" dirty="0">
              <a:solidFill>
                <a:srgbClr val="002060"/>
              </a:solidFill>
              <a:latin typeface="+mj-lt"/>
            </a:endParaRPr>
          </a:p>
        </p:txBody>
      </p:sp>
    </p:spTree>
    <p:extLst>
      <p:ext uri="{BB962C8B-B14F-4D97-AF65-F5344CB8AC3E}">
        <p14:creationId xmlns:p14="http://schemas.microsoft.com/office/powerpoint/2010/main" val="4158440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body" idx="1"/>
          </p:nvPr>
        </p:nvSpPr>
        <p:spPr>
          <a:xfrm>
            <a:off x="2743200" y="2075646"/>
            <a:ext cx="4191000" cy="1734354"/>
          </a:xfrm>
        </p:spPr>
        <p:txBody>
          <a:bodyPr/>
          <a:lstStyle/>
          <a:p>
            <a:pPr marL="0" indent="0">
              <a:buNone/>
            </a:pPr>
            <a:r>
              <a:rPr lang="en-US" sz="1800" dirty="0" err="1" smtClean="0">
                <a:solidFill>
                  <a:srgbClr val="002060"/>
                </a:solidFill>
              </a:rPr>
              <a:t>reCAPTCHA</a:t>
            </a:r>
            <a:r>
              <a:rPr lang="en-US" sz="1800" dirty="0" smtClean="0">
                <a:solidFill>
                  <a:srgbClr val="002060"/>
                </a:solidFill>
              </a:rPr>
              <a:t> </a:t>
            </a:r>
            <a:r>
              <a:rPr lang="en-US" sz="1800" dirty="0">
                <a:solidFill>
                  <a:srgbClr val="002060"/>
                </a:solidFill>
              </a:rPr>
              <a:t>has been added to the account profile screen </a:t>
            </a:r>
            <a:r>
              <a:rPr lang="en-US" sz="1800" dirty="0" smtClean="0">
                <a:solidFill>
                  <a:srgbClr val="002060"/>
                </a:solidFill>
              </a:rPr>
              <a:t>and will be added to the submission page </a:t>
            </a:r>
          </a:p>
          <a:p>
            <a:pPr marL="0" indent="0">
              <a:buNone/>
            </a:pPr>
            <a:endParaRPr lang="en-US" sz="1800" dirty="0">
              <a:solidFill>
                <a:srgbClr val="002060"/>
              </a:solidFill>
            </a:endParaRPr>
          </a:p>
          <a:p>
            <a:pPr marL="0" indent="0">
              <a:buNone/>
            </a:pPr>
            <a:endParaRPr lang="en-US" sz="1800" dirty="0">
              <a:solidFill>
                <a:srgbClr val="002060"/>
              </a:solidFill>
            </a:endParaRPr>
          </a:p>
          <a:p>
            <a:pPr marL="0" indent="0">
              <a:buNone/>
            </a:pPr>
            <a:endParaRPr lang="en-US" sz="1800" dirty="0" smtClean="0">
              <a:solidFill>
                <a:srgbClr val="002060"/>
              </a:solidFill>
            </a:endParaRPr>
          </a:p>
          <a:p>
            <a:pPr marL="0" indent="0">
              <a:buNone/>
            </a:pPr>
            <a:r>
              <a:rPr lang="en-US" sz="1800" dirty="0" smtClean="0">
                <a:solidFill>
                  <a:srgbClr val="002060"/>
                </a:solidFill>
              </a:rPr>
              <a:t>   </a:t>
            </a:r>
          </a:p>
          <a:p>
            <a:pPr marL="0" indent="0">
              <a:buNone/>
            </a:pPr>
            <a:endParaRPr lang="en-US" sz="2000" dirty="0">
              <a:solidFill>
                <a:srgbClr val="002060"/>
              </a:solidFill>
            </a:endParaRPr>
          </a:p>
        </p:txBody>
      </p:sp>
      <p:sp>
        <p:nvSpPr>
          <p:cNvPr id="2" name="TextBox 1"/>
          <p:cNvSpPr txBox="1"/>
          <p:nvPr/>
        </p:nvSpPr>
        <p:spPr>
          <a:xfrm>
            <a:off x="3200400" y="308965"/>
            <a:ext cx="4953000" cy="553998"/>
          </a:xfrm>
          <a:prstGeom prst="rect">
            <a:avLst/>
          </a:prstGeom>
          <a:noFill/>
        </p:spPr>
        <p:txBody>
          <a:bodyPr wrap="square" rtlCol="0">
            <a:spAutoFit/>
          </a:bodyPr>
          <a:lstStyle/>
          <a:p>
            <a:r>
              <a:rPr lang="en-US" sz="3000" b="1" dirty="0" smtClean="0">
                <a:solidFill>
                  <a:srgbClr val="002060"/>
                </a:solidFill>
                <a:latin typeface="+mj-lt"/>
              </a:rPr>
              <a:t>Year in Review</a:t>
            </a:r>
            <a:endParaRPr lang="en-US" sz="3000" b="1" dirty="0">
              <a:solidFill>
                <a:srgbClr val="002060"/>
              </a:solidFill>
              <a:latin typeface="+mj-lt"/>
            </a:endParaRPr>
          </a:p>
        </p:txBody>
      </p:sp>
      <p:sp>
        <p:nvSpPr>
          <p:cNvPr id="4" name="TextBox 3"/>
          <p:cNvSpPr txBox="1"/>
          <p:nvPr/>
        </p:nvSpPr>
        <p:spPr>
          <a:xfrm>
            <a:off x="3733800" y="1253861"/>
            <a:ext cx="2094963" cy="430887"/>
          </a:xfrm>
          <a:prstGeom prst="rect">
            <a:avLst/>
          </a:prstGeom>
          <a:noFill/>
        </p:spPr>
        <p:txBody>
          <a:bodyPr wrap="square" rtlCol="0">
            <a:spAutoFit/>
          </a:bodyPr>
          <a:lstStyle/>
          <a:p>
            <a:r>
              <a:rPr lang="en-US" sz="2200" dirty="0" err="1" smtClean="0">
                <a:solidFill>
                  <a:srgbClr val="002060"/>
                </a:solidFill>
                <a:latin typeface="+mj-lt"/>
              </a:rPr>
              <a:t>reCATPCHA</a:t>
            </a:r>
            <a:endParaRPr lang="en-US" sz="2200" dirty="0">
              <a:solidFill>
                <a:srgbClr val="002060"/>
              </a:solidFill>
              <a:latin typeface="+mj-lt"/>
            </a:endParaRPr>
          </a:p>
        </p:txBody>
      </p:sp>
    </p:spTree>
    <p:extLst>
      <p:ext uri="{BB962C8B-B14F-4D97-AF65-F5344CB8AC3E}">
        <p14:creationId xmlns:p14="http://schemas.microsoft.com/office/powerpoint/2010/main" val="1445709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33309" y="0"/>
            <a:ext cx="7487653" cy="749968"/>
          </a:xfrm>
        </p:spPr>
        <p:txBody>
          <a:bodyPr/>
          <a:lstStyle/>
          <a:p>
            <a:r>
              <a:rPr lang="en-US" sz="3000" dirty="0" smtClean="0"/>
              <a:t> ApplyTexas </a:t>
            </a:r>
            <a:r>
              <a:rPr lang="en-US" sz="3000" dirty="0"/>
              <a:t>D</a:t>
            </a:r>
            <a:r>
              <a:rPr lang="en-US" sz="3000" dirty="0" smtClean="0"/>
              <a:t>evelopment Cycle</a:t>
            </a:r>
            <a:endParaRPr lang="en-US" sz="3000" dirty="0"/>
          </a:p>
        </p:txBody>
      </p:sp>
      <p:sp>
        <p:nvSpPr>
          <p:cNvPr id="5127" name="Rectangle 7"/>
          <p:cNvSpPr>
            <a:spLocks noGrp="1" noChangeArrowheads="1"/>
          </p:cNvSpPr>
          <p:nvPr>
            <p:ph type="body" idx="1"/>
          </p:nvPr>
        </p:nvSpPr>
        <p:spPr>
          <a:xfrm>
            <a:off x="1828800" y="1219200"/>
            <a:ext cx="6934200" cy="5638800"/>
          </a:xfrm>
        </p:spPr>
        <p:txBody>
          <a:bodyPr/>
          <a:lstStyle/>
          <a:p>
            <a:r>
              <a:rPr lang="en-US" sz="1400" dirty="0">
                <a:solidFill>
                  <a:srgbClr val="002060"/>
                </a:solidFill>
              </a:rPr>
              <a:t>July 1:  	</a:t>
            </a:r>
            <a:r>
              <a:rPr lang="en-US" sz="1400" dirty="0" smtClean="0">
                <a:solidFill>
                  <a:srgbClr val="002060"/>
                </a:solidFill>
              </a:rPr>
              <a:t>New </a:t>
            </a:r>
            <a:r>
              <a:rPr lang="en-US" sz="1400" dirty="0">
                <a:solidFill>
                  <a:srgbClr val="002060"/>
                </a:solidFill>
              </a:rPr>
              <a:t>cycle applications </a:t>
            </a:r>
            <a:r>
              <a:rPr lang="en-US" sz="1400" dirty="0" smtClean="0">
                <a:solidFill>
                  <a:srgbClr val="002060"/>
                </a:solidFill>
              </a:rPr>
              <a:t>may be opened</a:t>
            </a:r>
          </a:p>
          <a:p>
            <a:r>
              <a:rPr lang="en-US" sz="1400" dirty="0">
                <a:solidFill>
                  <a:srgbClr val="002060"/>
                </a:solidFill>
              </a:rPr>
              <a:t>July-Sept: 	Most </a:t>
            </a:r>
            <a:r>
              <a:rPr lang="en-US" sz="1400" dirty="0" smtClean="0">
                <a:solidFill>
                  <a:srgbClr val="002060"/>
                </a:solidFill>
              </a:rPr>
              <a:t>institutions will open new cycle applications </a:t>
            </a:r>
            <a:endParaRPr lang="en-US" sz="1400" dirty="0">
              <a:solidFill>
                <a:srgbClr val="002060"/>
              </a:solidFill>
            </a:endParaRPr>
          </a:p>
          <a:p>
            <a:r>
              <a:rPr lang="en-US" sz="1400" dirty="0" smtClean="0">
                <a:solidFill>
                  <a:srgbClr val="002060"/>
                </a:solidFill>
              </a:rPr>
              <a:t>Aug-Jan: 	The </a:t>
            </a:r>
            <a:r>
              <a:rPr lang="en-US" sz="1400" dirty="0">
                <a:solidFill>
                  <a:srgbClr val="002060"/>
                </a:solidFill>
              </a:rPr>
              <a:t>ApplyTexas Advisory Committee </a:t>
            </a:r>
            <a:r>
              <a:rPr lang="en-US" sz="1400" dirty="0" smtClean="0">
                <a:solidFill>
                  <a:srgbClr val="002060"/>
                </a:solidFill>
              </a:rPr>
              <a:t>(ATAC) meets 		2-3 times </a:t>
            </a:r>
            <a:r>
              <a:rPr lang="en-US" sz="1400" dirty="0">
                <a:solidFill>
                  <a:srgbClr val="002060"/>
                </a:solidFill>
              </a:rPr>
              <a:t>to </a:t>
            </a:r>
            <a:r>
              <a:rPr lang="en-US" sz="1400" dirty="0" smtClean="0">
                <a:solidFill>
                  <a:srgbClr val="002060"/>
                </a:solidFill>
              </a:rPr>
              <a:t>review change requests</a:t>
            </a:r>
          </a:p>
          <a:p>
            <a:r>
              <a:rPr lang="en-US" sz="1400" dirty="0" smtClean="0">
                <a:solidFill>
                  <a:srgbClr val="002060"/>
                </a:solidFill>
              </a:rPr>
              <a:t>January:	Technical team sets up the new cycle structure</a:t>
            </a:r>
            <a:endParaRPr lang="en-US" sz="1400" dirty="0">
              <a:solidFill>
                <a:srgbClr val="002060"/>
              </a:solidFill>
            </a:endParaRPr>
          </a:p>
          <a:p>
            <a:r>
              <a:rPr lang="en-US" sz="1400" dirty="0" smtClean="0">
                <a:solidFill>
                  <a:srgbClr val="002060"/>
                </a:solidFill>
              </a:rPr>
              <a:t>January:  	The </a:t>
            </a:r>
            <a:r>
              <a:rPr lang="en-US" sz="1400" dirty="0">
                <a:solidFill>
                  <a:srgbClr val="002060"/>
                </a:solidFill>
              </a:rPr>
              <a:t>Advisory Committee approves changes for the </a:t>
            </a:r>
            <a:r>
              <a:rPr lang="en-US" sz="1400" dirty="0" smtClean="0">
                <a:solidFill>
                  <a:srgbClr val="002060"/>
                </a:solidFill>
              </a:rPr>
              <a:t>		upcoming </a:t>
            </a:r>
            <a:r>
              <a:rPr lang="en-US" sz="1400" dirty="0">
                <a:solidFill>
                  <a:srgbClr val="002060"/>
                </a:solidFill>
              </a:rPr>
              <a:t>cycle and the list is given </a:t>
            </a:r>
            <a:r>
              <a:rPr lang="en-US" sz="1400" dirty="0" smtClean="0">
                <a:solidFill>
                  <a:srgbClr val="002060"/>
                </a:solidFill>
              </a:rPr>
              <a:t>to </a:t>
            </a:r>
            <a:r>
              <a:rPr lang="en-US" sz="1400" dirty="0">
                <a:solidFill>
                  <a:srgbClr val="002060"/>
                </a:solidFill>
              </a:rPr>
              <a:t>the technical </a:t>
            </a:r>
            <a:r>
              <a:rPr lang="en-US" sz="1400" dirty="0" smtClean="0">
                <a:solidFill>
                  <a:srgbClr val="002060"/>
                </a:solidFill>
              </a:rPr>
              <a:t>		team to begin development</a:t>
            </a:r>
            <a:endParaRPr lang="en-US" sz="1400" dirty="0">
              <a:solidFill>
                <a:srgbClr val="002060"/>
              </a:solidFill>
            </a:endParaRPr>
          </a:p>
          <a:p>
            <a:r>
              <a:rPr lang="en-US" sz="1400" dirty="0" smtClean="0">
                <a:solidFill>
                  <a:srgbClr val="002060"/>
                </a:solidFill>
              </a:rPr>
              <a:t>Feb-April:  </a:t>
            </a:r>
            <a:r>
              <a:rPr lang="en-US" sz="1400" dirty="0">
                <a:solidFill>
                  <a:srgbClr val="002060"/>
                </a:solidFill>
              </a:rPr>
              <a:t>	Technical team </a:t>
            </a:r>
            <a:r>
              <a:rPr lang="en-US" sz="1400" dirty="0" smtClean="0">
                <a:solidFill>
                  <a:srgbClr val="002060"/>
                </a:solidFill>
              </a:rPr>
              <a:t>completes new cycle development</a:t>
            </a:r>
            <a:endParaRPr lang="en-US" sz="1400" dirty="0">
              <a:solidFill>
                <a:srgbClr val="002060"/>
              </a:solidFill>
            </a:endParaRPr>
          </a:p>
          <a:p>
            <a:r>
              <a:rPr lang="en-US" sz="1400" dirty="0" smtClean="0">
                <a:solidFill>
                  <a:srgbClr val="002060"/>
                </a:solidFill>
              </a:rPr>
              <a:t>May:</a:t>
            </a:r>
            <a:r>
              <a:rPr lang="en-US" sz="1400" dirty="0">
                <a:solidFill>
                  <a:srgbClr val="002060"/>
                </a:solidFill>
              </a:rPr>
              <a:t>	</a:t>
            </a:r>
            <a:r>
              <a:rPr lang="en-US" sz="1400" dirty="0" smtClean="0">
                <a:solidFill>
                  <a:srgbClr val="002060"/>
                </a:solidFill>
              </a:rPr>
              <a:t>	Institutions may begin testing </a:t>
            </a:r>
            <a:r>
              <a:rPr lang="en-US" sz="1400" dirty="0">
                <a:solidFill>
                  <a:srgbClr val="002060"/>
                </a:solidFill>
              </a:rPr>
              <a:t>new cycle </a:t>
            </a:r>
            <a:r>
              <a:rPr lang="en-US" sz="1400" dirty="0" smtClean="0">
                <a:solidFill>
                  <a:srgbClr val="002060"/>
                </a:solidFill>
              </a:rPr>
              <a:t>applications 		and making internal changes in their SIS in 			preparation for their application opening dates     </a:t>
            </a:r>
          </a:p>
          <a:p>
            <a:r>
              <a:rPr lang="en-US" sz="1400" dirty="0" smtClean="0">
                <a:solidFill>
                  <a:srgbClr val="002060"/>
                </a:solidFill>
              </a:rPr>
              <a:t>June 1:	</a:t>
            </a:r>
            <a:r>
              <a:rPr lang="en-US" sz="1400" dirty="0" err="1" smtClean="0">
                <a:solidFill>
                  <a:srgbClr val="002060"/>
                </a:solidFill>
              </a:rPr>
              <a:t>QnE</a:t>
            </a:r>
            <a:r>
              <a:rPr lang="en-US" sz="1400" dirty="0" smtClean="0">
                <a:solidFill>
                  <a:srgbClr val="002060"/>
                </a:solidFill>
              </a:rPr>
              <a:t> becomes available for testing</a:t>
            </a:r>
            <a:endParaRPr lang="en-US" sz="1400" dirty="0">
              <a:solidFill>
                <a:srgbClr val="002060"/>
              </a:solidFill>
            </a:endParaRPr>
          </a:p>
          <a:p>
            <a:r>
              <a:rPr lang="en-US" sz="1400" dirty="0" smtClean="0">
                <a:solidFill>
                  <a:srgbClr val="002060"/>
                </a:solidFill>
              </a:rPr>
              <a:t>Ongoing: </a:t>
            </a:r>
            <a:r>
              <a:rPr lang="en-US" sz="1400" dirty="0">
                <a:solidFill>
                  <a:srgbClr val="002060"/>
                </a:solidFill>
              </a:rPr>
              <a:t>	Technical team works on </a:t>
            </a:r>
            <a:r>
              <a:rPr lang="en-US" sz="1400" dirty="0" smtClean="0">
                <a:solidFill>
                  <a:srgbClr val="002060"/>
                </a:solidFill>
              </a:rPr>
              <a:t>THECB priorities and non-		cycle related projects to enhance all services</a:t>
            </a:r>
            <a:endParaRPr lang="en-US" sz="1400" dirty="0">
              <a:solidFill>
                <a:srgbClr val="002060"/>
              </a:solidFill>
            </a:endParaRPr>
          </a:p>
          <a:p>
            <a:pPr marL="0" indent="0">
              <a:buNone/>
            </a:pPr>
            <a:endParaRPr lang="en-US" sz="1400" dirty="0">
              <a:solidFill>
                <a:srgbClr val="002060"/>
              </a:solidFill>
              <a:latin typeface="+mj-lt"/>
            </a:endParaRPr>
          </a:p>
          <a:p>
            <a:pPr lvl="1"/>
            <a:endParaRPr lang="en-US" sz="1400" dirty="0" smtClean="0">
              <a:solidFill>
                <a:srgbClr val="002060"/>
              </a:solidFill>
              <a:latin typeface="+mj-lt"/>
            </a:endParaRPr>
          </a:p>
          <a:p>
            <a:pPr marL="457200" lvl="1" indent="0">
              <a:buNone/>
            </a:pPr>
            <a:endParaRPr lang="en-US" dirty="0">
              <a:solidFill>
                <a:srgbClr val="002060"/>
              </a:solidFill>
              <a:latin typeface="+mj-lt"/>
            </a:endParaRPr>
          </a:p>
        </p:txBody>
      </p:sp>
    </p:spTree>
    <p:extLst>
      <p:ext uri="{BB962C8B-B14F-4D97-AF65-F5344CB8AC3E}">
        <p14:creationId xmlns:p14="http://schemas.microsoft.com/office/powerpoint/2010/main" val="1737066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1656347" y="143736"/>
            <a:ext cx="7487653" cy="749968"/>
          </a:xfrm>
        </p:spPr>
        <p:txBody>
          <a:bodyPr/>
          <a:lstStyle/>
          <a:p>
            <a:r>
              <a:rPr lang="en-US" sz="3000" dirty="0" smtClean="0"/>
              <a:t>  ApplyTexas </a:t>
            </a:r>
            <a:r>
              <a:rPr lang="en-US" sz="3000" dirty="0"/>
              <a:t>D</a:t>
            </a:r>
            <a:r>
              <a:rPr lang="en-US" sz="3000" dirty="0" smtClean="0"/>
              <a:t>evelopment Cycle</a:t>
            </a:r>
            <a:endParaRPr lang="en-US" sz="3000" dirty="0"/>
          </a:p>
        </p:txBody>
      </p:sp>
      <p:sp>
        <p:nvSpPr>
          <p:cNvPr id="5127" name="Rectangle 7"/>
          <p:cNvSpPr>
            <a:spLocks noGrp="1" noChangeArrowheads="1"/>
          </p:cNvSpPr>
          <p:nvPr>
            <p:ph type="body" idx="1"/>
          </p:nvPr>
        </p:nvSpPr>
        <p:spPr>
          <a:xfrm>
            <a:off x="1971173" y="1981200"/>
            <a:ext cx="6858000" cy="4454845"/>
          </a:xfrm>
        </p:spPr>
        <p:txBody>
          <a:bodyPr/>
          <a:lstStyle/>
          <a:p>
            <a:pPr marL="0" indent="0">
              <a:buNone/>
            </a:pPr>
            <a:r>
              <a:rPr lang="en-US" sz="1800" dirty="0">
                <a:solidFill>
                  <a:srgbClr val="002060"/>
                </a:solidFill>
                <a:latin typeface="+mj-lt"/>
              </a:rPr>
              <a:t>I</a:t>
            </a:r>
            <a:r>
              <a:rPr lang="en-US" sz="1800" dirty="0" smtClean="0">
                <a:solidFill>
                  <a:srgbClr val="002060"/>
                </a:solidFill>
                <a:latin typeface="+mj-lt"/>
              </a:rPr>
              <a:t>nstitutions may request changes to the ApplyTexas application or services through the use of a new change request form. </a:t>
            </a:r>
            <a:r>
              <a:rPr lang="en-US" sz="1800" dirty="0">
                <a:solidFill>
                  <a:srgbClr val="002060"/>
                </a:solidFill>
              </a:rPr>
              <a:t>F</a:t>
            </a:r>
            <a:r>
              <a:rPr lang="en-US" sz="1800" dirty="0" smtClean="0">
                <a:solidFill>
                  <a:srgbClr val="002060"/>
                </a:solidFill>
              </a:rPr>
              <a:t>orms </a:t>
            </a:r>
            <a:r>
              <a:rPr lang="en-US" sz="1800" dirty="0">
                <a:solidFill>
                  <a:srgbClr val="002060"/>
                </a:solidFill>
              </a:rPr>
              <a:t>may be </a:t>
            </a:r>
            <a:r>
              <a:rPr lang="en-US" sz="1800" dirty="0" smtClean="0">
                <a:solidFill>
                  <a:srgbClr val="002060"/>
                </a:solidFill>
              </a:rPr>
              <a:t>obtained by writing to the administrative help desk, </a:t>
            </a:r>
            <a:r>
              <a:rPr lang="en-US" sz="1800" dirty="0" smtClean="0">
                <a:solidFill>
                  <a:srgbClr val="002060"/>
                </a:solidFill>
                <a:hlinkClick r:id="rId2"/>
              </a:rPr>
              <a:t>applytexas_adm@austin.utexas.edu</a:t>
            </a:r>
            <a:r>
              <a:rPr lang="en-US" sz="1800" dirty="0" smtClean="0">
                <a:solidFill>
                  <a:srgbClr val="002060"/>
                </a:solidFill>
              </a:rPr>
              <a:t>.  </a:t>
            </a:r>
            <a:endParaRPr lang="en-US" sz="1800" dirty="0">
              <a:solidFill>
                <a:srgbClr val="FF0000"/>
              </a:solidFill>
            </a:endParaRPr>
          </a:p>
          <a:p>
            <a:pPr marL="0" indent="0">
              <a:buNone/>
            </a:pPr>
            <a:r>
              <a:rPr lang="en-US" sz="1800" dirty="0" smtClean="0">
                <a:solidFill>
                  <a:srgbClr val="002060"/>
                </a:solidFill>
              </a:rPr>
              <a:t>Request forms returned </a:t>
            </a:r>
            <a:r>
              <a:rPr lang="en-US" sz="1800" dirty="0">
                <a:solidFill>
                  <a:srgbClr val="002060"/>
                </a:solidFill>
              </a:rPr>
              <a:t>to the help desk will be forwarded to the </a:t>
            </a:r>
            <a:r>
              <a:rPr lang="en-US" sz="1800" dirty="0" smtClean="0">
                <a:solidFill>
                  <a:srgbClr val="002060"/>
                </a:solidFill>
              </a:rPr>
              <a:t>Coordinating Board and to the ApplyTexas Advisory </a:t>
            </a:r>
            <a:r>
              <a:rPr lang="en-US" sz="1800" dirty="0">
                <a:solidFill>
                  <a:srgbClr val="002060"/>
                </a:solidFill>
              </a:rPr>
              <a:t>C</a:t>
            </a:r>
            <a:r>
              <a:rPr lang="en-US" sz="1800" dirty="0" smtClean="0">
                <a:solidFill>
                  <a:srgbClr val="002060"/>
                </a:solidFill>
              </a:rPr>
              <a:t>ommittee (ATAC) for review. </a:t>
            </a:r>
          </a:p>
          <a:p>
            <a:pPr marL="0" indent="0">
              <a:buNone/>
            </a:pPr>
            <a:r>
              <a:rPr lang="en-US" sz="1800" dirty="0" smtClean="0">
                <a:solidFill>
                  <a:srgbClr val="002060"/>
                </a:solidFill>
                <a:latin typeface="+mj-lt"/>
              </a:rPr>
              <a:t>Requests are reviewed during meetings in September-January.  If approved, most changes will be reflected when next new cycle opens.</a:t>
            </a:r>
          </a:p>
          <a:p>
            <a:pPr marL="0" indent="0">
              <a:buNone/>
            </a:pPr>
            <a:r>
              <a:rPr lang="en-US" sz="1800" dirty="0" smtClean="0">
                <a:solidFill>
                  <a:srgbClr val="002060"/>
                </a:solidFill>
                <a:latin typeface="+mj-lt"/>
              </a:rPr>
              <a:t>Please contact the help desk for more information.  </a:t>
            </a:r>
          </a:p>
          <a:p>
            <a:pPr marL="0" indent="0">
              <a:buNone/>
            </a:pPr>
            <a:endParaRPr lang="en-US" sz="1800" dirty="0" smtClean="0">
              <a:solidFill>
                <a:srgbClr val="002060"/>
              </a:solidFill>
              <a:latin typeface="+mj-lt"/>
            </a:endParaRPr>
          </a:p>
          <a:p>
            <a:pPr marL="0" indent="0">
              <a:buNone/>
            </a:pPr>
            <a:endParaRPr lang="en-US" sz="2200" dirty="0">
              <a:solidFill>
                <a:srgbClr val="002060"/>
              </a:solidFill>
              <a:latin typeface="+mj-lt"/>
            </a:endParaRPr>
          </a:p>
          <a:p>
            <a:pPr marL="0" indent="0">
              <a:buNone/>
            </a:pPr>
            <a:endParaRPr lang="en-US" sz="2200" dirty="0">
              <a:solidFill>
                <a:srgbClr val="002060"/>
              </a:solidFill>
              <a:latin typeface="+mj-lt"/>
            </a:endParaRPr>
          </a:p>
          <a:p>
            <a:pPr lvl="1"/>
            <a:endParaRPr lang="en-US" sz="2200" dirty="0" smtClean="0">
              <a:solidFill>
                <a:srgbClr val="002060"/>
              </a:solidFill>
              <a:latin typeface="+mj-lt"/>
            </a:endParaRPr>
          </a:p>
          <a:p>
            <a:pPr marL="457200" lvl="1" indent="0">
              <a:buNone/>
            </a:pPr>
            <a:endParaRPr lang="en-US" dirty="0">
              <a:solidFill>
                <a:srgbClr val="002060"/>
              </a:solidFill>
              <a:latin typeface="+mj-lt"/>
            </a:endParaRPr>
          </a:p>
        </p:txBody>
      </p:sp>
      <p:sp>
        <p:nvSpPr>
          <p:cNvPr id="2" name="TextBox 1"/>
          <p:cNvSpPr txBox="1"/>
          <p:nvPr/>
        </p:nvSpPr>
        <p:spPr>
          <a:xfrm>
            <a:off x="2362200" y="1222008"/>
            <a:ext cx="5867400" cy="430887"/>
          </a:xfrm>
          <a:prstGeom prst="rect">
            <a:avLst/>
          </a:prstGeom>
          <a:noFill/>
        </p:spPr>
        <p:txBody>
          <a:bodyPr wrap="square" rtlCol="0">
            <a:spAutoFit/>
          </a:bodyPr>
          <a:lstStyle/>
          <a:p>
            <a:r>
              <a:rPr lang="en-US" sz="22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ApplyTexas Change Request Form </a:t>
            </a:r>
            <a:endParaRPr lang="en-US" sz="22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5746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19400" y="497279"/>
            <a:ext cx="6477000" cy="683821"/>
          </a:xfrm>
        </p:spPr>
        <p:txBody>
          <a:bodyPr/>
          <a:lstStyle/>
          <a:p>
            <a:r>
              <a:rPr lang="en-US" sz="3000" dirty="0" smtClean="0"/>
              <a:t>Application Changes</a:t>
            </a:r>
            <a:endParaRPr lang="en-US" sz="3000" dirty="0"/>
          </a:p>
        </p:txBody>
      </p:sp>
      <p:sp>
        <p:nvSpPr>
          <p:cNvPr id="21507" name="Rectangle 3"/>
          <p:cNvSpPr>
            <a:spLocks noGrp="1" noChangeArrowheads="1"/>
          </p:cNvSpPr>
          <p:nvPr>
            <p:ph type="body" idx="1"/>
          </p:nvPr>
        </p:nvSpPr>
        <p:spPr>
          <a:xfrm>
            <a:off x="2133600" y="2057400"/>
            <a:ext cx="5791200" cy="3505200"/>
          </a:xfrm>
        </p:spPr>
        <p:txBody>
          <a:bodyPr/>
          <a:lstStyle/>
          <a:p>
            <a:r>
              <a:rPr lang="en-US" dirty="0" smtClean="0">
                <a:solidFill>
                  <a:srgbClr val="002060"/>
                </a:solidFill>
              </a:rPr>
              <a:t>The new cycle of applications will open on July 1</a:t>
            </a:r>
            <a:r>
              <a:rPr lang="en-US" baseline="30000" dirty="0" smtClean="0">
                <a:solidFill>
                  <a:srgbClr val="002060"/>
                </a:solidFill>
              </a:rPr>
              <a:t>st</a:t>
            </a:r>
            <a:endParaRPr lang="en-US" dirty="0" smtClean="0">
              <a:solidFill>
                <a:srgbClr val="002060"/>
              </a:solidFill>
            </a:endParaRPr>
          </a:p>
          <a:p>
            <a:r>
              <a:rPr lang="en-US" dirty="0" smtClean="0">
                <a:solidFill>
                  <a:srgbClr val="002060"/>
                </a:solidFill>
              </a:rPr>
              <a:t>The new application opening time is now 10:00 a.m. CDT</a:t>
            </a:r>
          </a:p>
          <a:p>
            <a:r>
              <a:rPr lang="en-US" dirty="0" smtClean="0">
                <a:solidFill>
                  <a:srgbClr val="002060"/>
                </a:solidFill>
              </a:rPr>
              <a:t>Application openings after July 1</a:t>
            </a:r>
            <a:r>
              <a:rPr lang="en-US" baseline="30000" dirty="0" smtClean="0">
                <a:solidFill>
                  <a:srgbClr val="002060"/>
                </a:solidFill>
              </a:rPr>
              <a:t>st</a:t>
            </a:r>
            <a:r>
              <a:rPr lang="en-US" dirty="0" smtClean="0">
                <a:solidFill>
                  <a:srgbClr val="002060"/>
                </a:solidFill>
              </a:rPr>
              <a:t> will remain at 12:01 a.m.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324600"/>
            <a:ext cx="2137530" cy="4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538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43200" y="228600"/>
            <a:ext cx="7315200" cy="533400"/>
          </a:xfrm>
        </p:spPr>
        <p:txBody>
          <a:bodyPr/>
          <a:lstStyle/>
          <a:p>
            <a:r>
              <a:rPr lang="en-US" sz="3600" dirty="0" smtClean="0"/>
              <a:t> </a:t>
            </a:r>
            <a:r>
              <a:rPr lang="en-US" dirty="0" smtClean="0"/>
              <a:t/>
            </a:r>
            <a:br>
              <a:rPr lang="en-US" dirty="0" smtClean="0"/>
            </a:br>
            <a:r>
              <a:rPr lang="en-US" dirty="0" smtClean="0"/>
              <a:t> </a:t>
            </a:r>
            <a:r>
              <a:rPr lang="en-US" sz="3000" dirty="0"/>
              <a:t>Application </a:t>
            </a:r>
            <a:r>
              <a:rPr lang="en-US" sz="3000" dirty="0" smtClean="0"/>
              <a:t>Changes</a:t>
            </a:r>
            <a:endParaRPr lang="en-US" sz="3000" dirty="0"/>
          </a:p>
        </p:txBody>
      </p:sp>
      <p:sp>
        <p:nvSpPr>
          <p:cNvPr id="22531" name="Rectangle 3"/>
          <p:cNvSpPr>
            <a:spLocks noGrp="1" noChangeArrowheads="1"/>
          </p:cNvSpPr>
          <p:nvPr>
            <p:ph type="body" idx="1"/>
          </p:nvPr>
        </p:nvSpPr>
        <p:spPr>
          <a:xfrm>
            <a:off x="2209800" y="1524000"/>
            <a:ext cx="5410200" cy="5695530"/>
          </a:xfrm>
        </p:spPr>
        <p:txBody>
          <a:bodyPr/>
          <a:lstStyle/>
          <a:p>
            <a:pPr marL="0" indent="0">
              <a:buNone/>
            </a:pPr>
            <a:r>
              <a:rPr lang="en-US" sz="1900" dirty="0" smtClean="0">
                <a:solidFill>
                  <a:srgbClr val="002060"/>
                </a:solidFill>
              </a:rPr>
              <a:t> </a:t>
            </a:r>
            <a:r>
              <a:rPr lang="en-US" sz="2000" dirty="0" smtClean="0">
                <a:solidFill>
                  <a:srgbClr val="002060"/>
                </a:solidFill>
              </a:rPr>
              <a:t>    </a:t>
            </a:r>
            <a:r>
              <a:rPr lang="en-US" sz="1800" b="1" u="sng" dirty="0" smtClean="0">
                <a:solidFill>
                  <a:srgbClr val="002060"/>
                </a:solidFill>
              </a:rPr>
              <a:t>Admissions application</a:t>
            </a:r>
            <a:endParaRPr lang="en-US" sz="1800" u="sng" dirty="0">
              <a:solidFill>
                <a:srgbClr val="002060"/>
              </a:solidFill>
            </a:endParaRPr>
          </a:p>
          <a:p>
            <a:pPr lvl="1"/>
            <a:r>
              <a:rPr lang="en-US" sz="1800" dirty="0" smtClean="0">
                <a:solidFill>
                  <a:srgbClr val="002060"/>
                </a:solidFill>
              </a:rPr>
              <a:t>2-Year Application </a:t>
            </a:r>
          </a:p>
          <a:p>
            <a:pPr lvl="1"/>
            <a:r>
              <a:rPr lang="en-US" sz="1800" dirty="0" smtClean="0">
                <a:solidFill>
                  <a:srgbClr val="002060"/>
                </a:solidFill>
              </a:rPr>
              <a:t>Biographical Information</a:t>
            </a:r>
          </a:p>
          <a:p>
            <a:pPr lvl="1"/>
            <a:r>
              <a:rPr lang="en-US" sz="1800" dirty="0" smtClean="0">
                <a:solidFill>
                  <a:srgbClr val="002060"/>
                </a:solidFill>
              </a:rPr>
              <a:t>Educational Background</a:t>
            </a:r>
          </a:p>
          <a:p>
            <a:pPr lvl="1"/>
            <a:r>
              <a:rPr lang="en-US" sz="1800" dirty="0" smtClean="0">
                <a:solidFill>
                  <a:srgbClr val="002060"/>
                </a:solidFill>
              </a:rPr>
              <a:t>Residency</a:t>
            </a:r>
          </a:p>
          <a:p>
            <a:pPr lvl="1"/>
            <a:r>
              <a:rPr lang="en-US" sz="1800" dirty="0" smtClean="0">
                <a:solidFill>
                  <a:srgbClr val="002060"/>
                </a:solidFill>
              </a:rPr>
              <a:t>Extracurricular Activities</a:t>
            </a:r>
          </a:p>
          <a:p>
            <a:pPr lvl="1"/>
            <a:r>
              <a:rPr lang="en-US" sz="1800" dirty="0" smtClean="0">
                <a:solidFill>
                  <a:srgbClr val="002060"/>
                </a:solidFill>
              </a:rPr>
              <a:t>Employment Information</a:t>
            </a:r>
          </a:p>
          <a:p>
            <a:pPr lvl="1"/>
            <a:r>
              <a:rPr lang="en-US" sz="1800" dirty="0" smtClean="0">
                <a:solidFill>
                  <a:srgbClr val="002060"/>
                </a:solidFill>
              </a:rPr>
              <a:t>Essays</a:t>
            </a:r>
          </a:p>
          <a:p>
            <a:pPr lvl="1"/>
            <a:r>
              <a:rPr lang="en-US" sz="1800" dirty="0" smtClean="0">
                <a:solidFill>
                  <a:srgbClr val="002060"/>
                </a:solidFill>
              </a:rPr>
              <a:t>Certification of Information/Payment</a:t>
            </a:r>
          </a:p>
          <a:p>
            <a:pPr lvl="1"/>
            <a:r>
              <a:rPr lang="en-US" sz="1800" dirty="0" smtClean="0">
                <a:solidFill>
                  <a:srgbClr val="002060"/>
                </a:solidFill>
              </a:rPr>
              <a:t>Submission Page/Confirmation Email </a:t>
            </a:r>
          </a:p>
          <a:p>
            <a:pPr marL="457200" lvl="1" indent="0">
              <a:buNone/>
            </a:pPr>
            <a:endParaRPr lang="en-US" sz="800" dirty="0">
              <a:solidFill>
                <a:srgbClr val="002060"/>
              </a:solidFill>
            </a:endParaRPr>
          </a:p>
          <a:p>
            <a:pPr marL="457200" lvl="1" indent="0">
              <a:buNone/>
            </a:pPr>
            <a:r>
              <a:rPr lang="en-US" sz="1800" b="1" u="sng" dirty="0" smtClean="0">
                <a:solidFill>
                  <a:srgbClr val="002060"/>
                </a:solidFill>
              </a:rPr>
              <a:t>Scholarship application </a:t>
            </a:r>
          </a:p>
          <a:p>
            <a:pPr lvl="1"/>
            <a:r>
              <a:rPr lang="en-US" sz="1800" dirty="0" smtClean="0">
                <a:solidFill>
                  <a:srgbClr val="002060"/>
                </a:solidFill>
              </a:rPr>
              <a:t>Personal Information Page</a:t>
            </a:r>
          </a:p>
          <a:p>
            <a:pPr lvl="1"/>
            <a:r>
              <a:rPr lang="en-US" sz="1800" dirty="0">
                <a:solidFill>
                  <a:srgbClr val="002060"/>
                </a:solidFill>
              </a:rPr>
              <a:t>Family &amp; Financial </a:t>
            </a:r>
            <a:r>
              <a:rPr lang="en-US" sz="1800" dirty="0" smtClean="0">
                <a:solidFill>
                  <a:srgbClr val="002060"/>
                </a:solidFill>
              </a:rPr>
              <a:t>Information</a:t>
            </a:r>
          </a:p>
          <a:p>
            <a:pPr lvl="1"/>
            <a:r>
              <a:rPr lang="en-US" sz="1800" dirty="0" smtClean="0">
                <a:solidFill>
                  <a:srgbClr val="002060"/>
                </a:solidFill>
              </a:rPr>
              <a:t>Short Answer </a:t>
            </a:r>
            <a:r>
              <a:rPr lang="en-US" sz="1800" dirty="0">
                <a:solidFill>
                  <a:srgbClr val="002060"/>
                </a:solidFill>
              </a:rPr>
              <a:t>Q</a:t>
            </a:r>
            <a:r>
              <a:rPr lang="en-US" sz="1800" dirty="0" smtClean="0">
                <a:solidFill>
                  <a:srgbClr val="002060"/>
                </a:solidFill>
              </a:rPr>
              <a:t>uestions</a:t>
            </a:r>
          </a:p>
          <a:p>
            <a:pPr lvl="1"/>
            <a:endParaRPr lang="en-US" dirty="0" smtClean="0"/>
          </a:p>
          <a:p>
            <a:pPr lvl="1"/>
            <a:endParaRPr lang="en-US" dirty="0"/>
          </a:p>
        </p:txBody>
      </p:sp>
      <p:sp>
        <p:nvSpPr>
          <p:cNvPr id="2" name="TextBox 1"/>
          <p:cNvSpPr txBox="1"/>
          <p:nvPr/>
        </p:nvSpPr>
        <p:spPr>
          <a:xfrm>
            <a:off x="2514600" y="914400"/>
            <a:ext cx="5486400" cy="381000"/>
          </a:xfrm>
          <a:prstGeom prst="rect">
            <a:avLst/>
          </a:prstGeom>
          <a:noFill/>
        </p:spPr>
        <p:txBody>
          <a:bodyPr wrap="square" rtlCol="0">
            <a:spAutoFit/>
          </a:bodyPr>
          <a:lstStyle/>
          <a:p>
            <a:r>
              <a:rPr lang="en-US" sz="19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Updates have been made to the following:</a:t>
            </a:r>
            <a:endParaRPr lang="en-US"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6207074">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Default Design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35859F-D2B8-4F9D-A785-D0E1949E59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status report presentation</Template>
  <TotalTime>2900</TotalTime>
  <Words>1635</Words>
  <Application>Microsoft Office PowerPoint</Application>
  <PresentationFormat>On-screen Show (4:3)</PresentationFormat>
  <Paragraphs>225</Paragraphs>
  <Slides>36</Slides>
  <Notes>13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06207074</vt:lpstr>
      <vt:lpstr>ApplyTexas Updates</vt:lpstr>
      <vt:lpstr>Table of Contents</vt:lpstr>
      <vt:lpstr>PowerPoint Presentation</vt:lpstr>
      <vt:lpstr>PowerPoint Presentation</vt:lpstr>
      <vt:lpstr>PowerPoint Presentation</vt:lpstr>
      <vt:lpstr> ApplyTexas Development Cycle</vt:lpstr>
      <vt:lpstr>  ApplyTexas Development Cycle</vt:lpstr>
      <vt:lpstr>Application Changes</vt:lpstr>
      <vt:lpstr>   Application Changes</vt:lpstr>
      <vt:lpstr>    </vt:lpstr>
      <vt:lpstr>PowerPoint Presentation</vt:lpstr>
      <vt:lpstr>PowerPoint Presentation</vt:lpstr>
      <vt:lpstr>Application Changes  </vt:lpstr>
      <vt:lpstr>Application Changes </vt:lpstr>
      <vt:lpstr>Application Changes  </vt:lpstr>
      <vt:lpstr>Application Changes </vt:lpstr>
      <vt:lpstr>PowerPoint Presentation</vt:lpstr>
      <vt:lpstr>Application Changes </vt:lpstr>
      <vt:lpstr>Application Changes </vt:lpstr>
      <vt:lpstr>Application Changes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Administrative Updates</vt:lpstr>
      <vt:lpstr>PowerPoint Presentation</vt:lpstr>
      <vt:lpstr>PowerPoint Presentation</vt:lpstr>
      <vt:lpstr>PowerPoint Presentation</vt:lpstr>
      <vt:lpstr>   Continuing Initiatives</vt:lpstr>
      <vt:lpstr> Application Testing</vt:lpstr>
      <vt:lpstr>Questions?  Need Help?</vt:lpstr>
      <vt:lpstr>PowerPoint Presentation</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Status</dc:title>
  <dc:creator>Wehner, Sarah H</dc:creator>
  <cp:lastModifiedBy>Richard J Jimmerson</cp:lastModifiedBy>
  <cp:revision>405</cp:revision>
  <cp:lastPrinted>1601-01-01T00:00:00Z</cp:lastPrinted>
  <dcterms:created xsi:type="dcterms:W3CDTF">2017-02-16T21:18:50Z</dcterms:created>
  <dcterms:modified xsi:type="dcterms:W3CDTF">2017-08-01T14:55:47Z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TC062070741033</vt:lpwstr>
  </property>
</Properties>
</file>