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4" r:id="rId9"/>
    <p:sldId id="265" r:id="rId10"/>
    <p:sldId id="267" r:id="rId11"/>
    <p:sldId id="271" r:id="rId12"/>
    <p:sldId id="272" r:id="rId13"/>
    <p:sldId id="275" r:id="rId14"/>
    <p:sldId id="276" r:id="rId15"/>
    <p:sldId id="27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EBC61-1FA8-4C26-8C41-633D9FBED808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1DC9F-80AE-445E-BBF4-A54A25F19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DB2F-856C-4C12-95DE-EA7C183F9FD4}" type="datetime1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B7B5-8103-48BF-B954-3736504BCC87}" type="datetime1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210E-19EE-4CEA-A809-5C4EF918D1FC}" type="datetime1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9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A3FC-FE61-4DF4-827F-E75AE2507172}" type="datetime1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AD64-2980-4145-9E6C-BFE3266D0708}" type="datetime1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DD80-C693-490E-876F-460E714CD8FA}" type="datetime1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1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75DF-2323-482F-A53A-F701214BC79D}" type="datetime1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8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3A48-1E59-4A53-BC30-E22C7C2A0EDC}" type="datetime1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5FB2-4C3A-4AD9-BF79-35A17370606F}" type="datetime1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405B-A74A-4BA2-B69C-D3837D21B3AB}" type="datetime1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7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809F-7E4E-4F30-8DF8-1B7D7B618149}" type="datetime1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6F7C3-0D7D-4C46-9FB6-2E0F679CB723}" type="datetime1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913E-10F6-4FDF-82F1-39325E04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8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7455"/>
            <a:ext cx="9144000" cy="2679616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85</a:t>
            </a:r>
            <a:r>
              <a:rPr lang="en-US" baseline="30000" dirty="0"/>
              <a:t>th</a:t>
            </a:r>
            <a:r>
              <a:rPr lang="en-US" dirty="0"/>
              <a:t> Legislative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7071"/>
            <a:ext cx="9144000" cy="1655762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Dustin Meador – Director of Government Relations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31" y="828925"/>
            <a:ext cx="1938338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92" y="942912"/>
            <a:ext cx="11371604" cy="46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/>
          </p:cNvSpPr>
          <p:nvPr/>
        </p:nvSpPr>
        <p:spPr bwMode="auto">
          <a:xfrm>
            <a:off x="2628934" y="643435"/>
            <a:ext cx="6926320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x-none" sz="2953">
                <a:ea typeface="Gill Sans" charset="0"/>
                <a:cs typeface="Gill Sans" charset="0"/>
              </a:rPr>
              <a:t>General Appropriations Act - 85th Legislature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3725" r="14394" b="43463"/>
          <a:stretch>
            <a:fillRect/>
          </a:stretch>
        </p:blipFill>
        <p:spPr bwMode="auto">
          <a:xfrm>
            <a:off x="774730" y="1348383"/>
            <a:ext cx="10855796" cy="52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1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/>
          </p:cNvSpPr>
          <p:nvPr/>
        </p:nvSpPr>
        <p:spPr bwMode="auto">
          <a:xfrm>
            <a:off x="3126282" y="491630"/>
            <a:ext cx="5931624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x-none" sz="2953">
                <a:ea typeface="Gill Sans" charset="0"/>
                <a:cs typeface="Gill Sans" charset="0"/>
              </a:rPr>
              <a:t>General Appropriations Act - Summary</a:t>
            </a: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1026695" y="1395229"/>
            <a:ext cx="10684041" cy="5005571"/>
          </a:xfrm>
          <a:prstGeom prst="rect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1438" tIns="71438" rIns="71438" bIns="71438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36563" indent="-201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633"/>
              </a:spcBef>
            </a:pPr>
            <a:r>
              <a:rPr lang="en-US" altLang="x-none" sz="2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The instructional appropriation for community colleges is $1.764 billion for the 2018-19 biennium; </a:t>
            </a:r>
          </a:p>
          <a:p>
            <a:pPr>
              <a:spcBef>
                <a:spcPts val="633"/>
              </a:spcBef>
            </a:pPr>
            <a:r>
              <a:rPr lang="en-US" altLang="x-none" sz="20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 $19 million  increase from the 2016-17 biennium.</a:t>
            </a:r>
          </a:p>
          <a:p>
            <a:pPr>
              <a:spcBef>
                <a:spcPts val="633"/>
              </a:spcBef>
              <a:buClr>
                <a:srgbClr val="000000"/>
              </a:buClr>
              <a:buSzPct val="100000"/>
              <a:buFont typeface="Calibri" charset="0"/>
              <a:buChar char="•"/>
            </a:pPr>
            <a:r>
              <a:rPr lang="en-US" altLang="x-none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$1.52 billion was appropriated to Contact Hour funding.  </a:t>
            </a:r>
          </a:p>
          <a:p>
            <a:pPr lvl="1">
              <a:spcBef>
                <a:spcPts val="633"/>
              </a:spcBef>
              <a:buClr>
                <a:srgbClr val="000000"/>
              </a:buClr>
              <a:buSzPct val="100000"/>
              <a:buFont typeface="Calibri" charset="0"/>
              <a:buChar char="•"/>
            </a:pPr>
            <a:r>
              <a:rPr lang="en-US" altLang="x-none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The average rate per contact hour rose slightly from $2.69 per CH to $2.70 per CH.  </a:t>
            </a:r>
          </a:p>
          <a:p>
            <a:pPr lvl="1">
              <a:spcBef>
                <a:spcPts val="633"/>
              </a:spcBef>
              <a:buClr>
                <a:srgbClr val="000000"/>
              </a:buClr>
              <a:buSzPct val="100000"/>
              <a:buFont typeface="Calibri" charset="0"/>
              <a:buChar char="•"/>
            </a:pPr>
            <a:r>
              <a:rPr lang="en-US" altLang="x-none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Base year contact hours declined 0.7-percent from the previous biennium (280,941,841 contact hours compared to 282,919,371 contact hours).</a:t>
            </a:r>
          </a:p>
          <a:p>
            <a:pPr marL="234950" lvl="1" indent="0">
              <a:spcBef>
                <a:spcPts val="633"/>
              </a:spcBef>
              <a:buClr>
                <a:srgbClr val="000000"/>
              </a:buClr>
              <a:buSzPct val="100000"/>
            </a:pPr>
            <a:endParaRPr lang="en-US" altLang="x-none" sz="2000" b="1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>
              <a:buClr>
                <a:srgbClr val="000000"/>
              </a:buClr>
              <a:buSzPct val="100000"/>
              <a:buFont typeface="Calibri" charset="0"/>
              <a:buChar char="•"/>
            </a:pPr>
            <a:r>
              <a:rPr lang="en-US" altLang="x-none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Funding for Core Operations was increased from $50 million to $68 million (36% increase).  Core funding for each college district is $1.36 million for the 2018-19 biennium; an additional $360,800.</a:t>
            </a:r>
          </a:p>
          <a:p>
            <a:pPr>
              <a:spcBef>
                <a:spcPts val="633"/>
              </a:spcBef>
              <a:buClr>
                <a:srgbClr val="000000"/>
              </a:buClr>
              <a:buSzPct val="100000"/>
              <a:buFont typeface="Calibri" charset="0"/>
              <a:buChar char="•"/>
            </a:pPr>
            <a:r>
              <a:rPr lang="en-US" altLang="x-none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$180 million was funded for Student Success Points in 2018-19.  </a:t>
            </a:r>
          </a:p>
          <a:p>
            <a:pPr lvl="1">
              <a:spcBef>
                <a:spcPts val="633"/>
              </a:spcBef>
              <a:buClr>
                <a:srgbClr val="000000"/>
              </a:buClr>
              <a:buSzPct val="100000"/>
              <a:buFont typeface="Calibri" charset="0"/>
              <a:buChar char="•"/>
            </a:pPr>
            <a:r>
              <a:rPr lang="en-US" altLang="x-none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Student success points increased 7.0-percent from the last biennium (1,048,949 student success points compared to 980,204 student success points).  </a:t>
            </a:r>
          </a:p>
          <a:p>
            <a:pPr lvl="1">
              <a:spcBef>
                <a:spcPts val="633"/>
              </a:spcBef>
              <a:buClr>
                <a:srgbClr val="000000"/>
              </a:buClr>
              <a:buSzPct val="100000"/>
              <a:buFont typeface="Calibri" charset="0"/>
              <a:buChar char="•"/>
            </a:pPr>
            <a:r>
              <a:rPr lang="en-US" altLang="x-none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The 2018-19 rate per student success point is $172.  The 2016-17 rate was $173 per point</a:t>
            </a:r>
            <a:r>
              <a:rPr lang="en-US" altLang="x-none" sz="24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74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/>
          </p:cNvSpPr>
          <p:nvPr/>
        </p:nvSpPr>
        <p:spPr bwMode="auto">
          <a:xfrm>
            <a:off x="4224265" y="679153"/>
            <a:ext cx="3502370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x-none" sz="2953">
                <a:ea typeface="Gill Sans" charset="0"/>
                <a:cs typeface="Gill Sans" charset="0"/>
              </a:rPr>
              <a:t>Student Success Points</a:t>
            </a:r>
          </a:p>
        </p:txBody>
      </p:sp>
      <p:graphicFrame>
        <p:nvGraphicFramePr>
          <p:cNvPr id="5222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563742"/>
              </p:ext>
            </p:extLst>
          </p:nvPr>
        </p:nvGraphicFramePr>
        <p:xfrm>
          <a:off x="2021305" y="1653060"/>
          <a:ext cx="7430584" cy="386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3" imgW="14238759" imgH="7565585" progId="MSGraph.Chart.8">
                  <p:embed/>
                </p:oleObj>
              </mc:Choice>
              <mc:Fallback>
                <p:oleObj name="Chart" r:id="rId3" imgW="14238759" imgH="7565585" progId="MSGraph.Chart.8">
                  <p:embed/>
                  <p:pic>
                    <p:nvPicPr>
                      <p:cNvPr id="5222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305" y="1653060"/>
                        <a:ext cx="7430584" cy="3860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6"/>
          <p:cNvSpPr>
            <a:spLocks/>
          </p:cNvSpPr>
          <p:nvPr/>
        </p:nvSpPr>
        <p:spPr bwMode="auto">
          <a:xfrm>
            <a:off x="8708897" y="2998541"/>
            <a:ext cx="99065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x-none" sz="4500" dirty="0">
                <a:ea typeface="Gill Sans" charset="0"/>
                <a:cs typeface="Gill Sans" charset="0"/>
              </a:rPr>
              <a:t>+5%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8978220" y="4210525"/>
            <a:ext cx="99065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x-none" sz="4500" dirty="0">
                <a:ea typeface="Gill Sans" charset="0"/>
                <a:cs typeface="Gill Sans" charset="0"/>
              </a:rPr>
              <a:t>+7%</a:t>
            </a:r>
          </a:p>
        </p:txBody>
      </p:sp>
    </p:spTree>
    <p:extLst>
      <p:ext uri="{BB962C8B-B14F-4D97-AF65-F5344CB8AC3E}">
        <p14:creationId xmlns:p14="http://schemas.microsoft.com/office/powerpoint/2010/main" val="31383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2418" r="8585" b="8659"/>
          <a:stretch>
            <a:fillRect/>
          </a:stretch>
        </p:blipFill>
        <p:spPr bwMode="auto">
          <a:xfrm>
            <a:off x="1764631" y="277289"/>
            <a:ext cx="8803889" cy="626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2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11652" r="10014" b="1906"/>
          <a:stretch>
            <a:fillRect/>
          </a:stretch>
        </p:blipFill>
        <p:spPr bwMode="auto">
          <a:xfrm>
            <a:off x="2037348" y="291007"/>
            <a:ext cx="8735208" cy="639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3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Looking Ahead to Special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Session to began July 18, 2017</a:t>
            </a:r>
          </a:p>
          <a:p>
            <a:endParaRPr lang="en-US" dirty="0"/>
          </a:p>
          <a:p>
            <a:r>
              <a:rPr lang="en-US" dirty="0"/>
              <a:t>20 Items anticipated to be on the call</a:t>
            </a:r>
          </a:p>
          <a:p>
            <a:endParaRPr lang="en-US" dirty="0"/>
          </a:p>
          <a:p>
            <a:r>
              <a:rPr lang="en-US" dirty="0"/>
              <a:t>Property Tax rollback rates primary issue for TACC.</a:t>
            </a:r>
          </a:p>
          <a:p>
            <a:pPr lvl="1"/>
            <a:r>
              <a:rPr lang="en-US" dirty="0"/>
              <a:t>TACC will seek an exemption for college districts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85</a:t>
            </a:r>
            <a:r>
              <a:rPr lang="en-US" b="1" baseline="30000" dirty="0"/>
              <a:t>th</a:t>
            </a:r>
            <a:r>
              <a:rPr lang="en-US" b="1" dirty="0"/>
              <a:t> Regular Session by the Numbers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Historically Low Productivity</a:t>
            </a:r>
          </a:p>
          <a:p>
            <a:r>
              <a:rPr lang="en-US" dirty="0"/>
              <a:t>Session defined by House/Senate tension</a:t>
            </a:r>
          </a:p>
          <a:p>
            <a:r>
              <a:rPr lang="en-US" dirty="0"/>
              <a:t>Lowest Passage Rate for Bills in the Modern Era:</a:t>
            </a:r>
          </a:p>
          <a:p>
            <a:pPr lvl="1"/>
            <a:r>
              <a:rPr lang="en-US" dirty="0"/>
              <a:t>18% of filed bills passed (16% of House bills, 22% of Senate bills)</a:t>
            </a:r>
          </a:p>
          <a:p>
            <a:pPr lvl="1"/>
            <a:r>
              <a:rPr lang="en-US" dirty="0"/>
              <a:t>Lowest total number passed </a:t>
            </a:r>
          </a:p>
          <a:p>
            <a:pPr lvl="2"/>
            <a:r>
              <a:rPr lang="en-US" dirty="0"/>
              <a:t>1,211 HB/SBs passed in 2017</a:t>
            </a:r>
          </a:p>
          <a:p>
            <a:pPr lvl="1"/>
            <a:r>
              <a:rPr lang="en-US" dirty="0"/>
              <a:t>Most bills filed since 2009 </a:t>
            </a:r>
          </a:p>
          <a:p>
            <a:pPr lvl="2"/>
            <a:r>
              <a:rPr lang="en-US" dirty="0"/>
              <a:t>6,631 bills filed in 2017;</a:t>
            </a:r>
          </a:p>
          <a:p>
            <a:pPr lvl="2"/>
            <a:r>
              <a:rPr lang="en-US" dirty="0"/>
              <a:t>7,419 in 2009</a:t>
            </a:r>
          </a:p>
          <a:p>
            <a:pPr lvl="1"/>
            <a:r>
              <a:rPr lang="en-US" dirty="0"/>
              <a:t>50 Bills vetoed by the Governor</a:t>
            </a:r>
          </a:p>
          <a:p>
            <a:pPr lvl="2"/>
            <a:r>
              <a:rPr lang="en-US" dirty="0"/>
              <a:t>Bill related to Trustee elections only community college related bill vetoed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74280" y="6019800"/>
            <a:ext cx="3779520" cy="701676"/>
          </a:xfrm>
        </p:spPr>
        <p:txBody>
          <a:bodyPr/>
          <a:lstStyle/>
          <a:p>
            <a:fld id="{D8E7913E-10F6-4FDF-82F1-39325E04B4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1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1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TACC Regional Strategy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158" y="1087070"/>
            <a:ext cx="8263683" cy="5342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9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Unified Advocacy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4</a:t>
            </a:fld>
            <a:endParaRPr lang="en-US"/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083897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0088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Policy Victories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984"/>
            <a:ext cx="10515600" cy="4825365"/>
          </a:xfrm>
        </p:spPr>
        <p:txBody>
          <a:bodyPr/>
          <a:lstStyle/>
          <a:p>
            <a:r>
              <a:rPr lang="en-US" dirty="0"/>
              <a:t>HB 2994: Continuing Education (CE) reimbursement</a:t>
            </a:r>
          </a:p>
          <a:p>
            <a:pPr lvl="1"/>
            <a:r>
              <a:rPr lang="en-US" dirty="0"/>
              <a:t>Author Rep. Trent Ashby (R-Angelina); sponsor Sen. Juan “</a:t>
            </a:r>
            <a:r>
              <a:rPr lang="en-US" dirty="0" err="1"/>
              <a:t>Chuy</a:t>
            </a:r>
            <a:r>
              <a:rPr lang="en-US" dirty="0"/>
              <a:t>” Hinojosa (D-McAllen)</a:t>
            </a:r>
          </a:p>
          <a:p>
            <a:pPr lvl="1"/>
            <a:r>
              <a:rPr lang="en-US" dirty="0"/>
              <a:t>Ensures state reimbursement for continuing education courses taught to high school students or taught to adults with waived tuition.</a:t>
            </a:r>
          </a:p>
          <a:p>
            <a:pPr lvl="1"/>
            <a:endParaRPr lang="en-US" sz="800" dirty="0"/>
          </a:p>
          <a:p>
            <a:r>
              <a:rPr lang="en-US" dirty="0"/>
              <a:t>SB 2118: Authorization for Baccalaureate Degrees </a:t>
            </a:r>
          </a:p>
          <a:p>
            <a:pPr lvl="1"/>
            <a:r>
              <a:rPr lang="en-US" dirty="0"/>
              <a:t>Author Sen. </a:t>
            </a:r>
            <a:r>
              <a:rPr lang="en-US" dirty="0" err="1"/>
              <a:t>Kel</a:t>
            </a:r>
            <a:r>
              <a:rPr lang="en-US" dirty="0"/>
              <a:t> </a:t>
            </a:r>
            <a:r>
              <a:rPr lang="en-US" dirty="0" err="1"/>
              <a:t>Seliger</a:t>
            </a:r>
            <a:r>
              <a:rPr lang="en-US" dirty="0"/>
              <a:t> (R-Amarillo); sponsor Rep. Sarah Davis (R-Houston)</a:t>
            </a:r>
          </a:p>
          <a:p>
            <a:pPr lvl="1"/>
            <a:r>
              <a:rPr lang="en-US" dirty="0"/>
              <a:t>Allows for limited authorization from THECB in nursing, applied technology, applied science, early childhood education, and dental hygiene (TJC only)</a:t>
            </a:r>
          </a:p>
          <a:p>
            <a:pPr lvl="1"/>
            <a:r>
              <a:rPr lang="en-US" dirty="0"/>
              <a:t>$6B in tax valuation, positive financial health required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2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Policy Victories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985"/>
            <a:ext cx="10515600" cy="4351338"/>
          </a:xfrm>
        </p:spPr>
        <p:txBody>
          <a:bodyPr/>
          <a:lstStyle/>
          <a:p>
            <a:r>
              <a:rPr lang="en-US" dirty="0"/>
              <a:t>SB 719: Reporting Requirements for Community Colleges</a:t>
            </a:r>
          </a:p>
          <a:p>
            <a:pPr lvl="1"/>
            <a:r>
              <a:rPr lang="en-US" dirty="0"/>
              <a:t>Requires THECB to collect data on </a:t>
            </a:r>
            <a:r>
              <a:rPr lang="en-GB" dirty="0"/>
              <a:t>participation of persons with intellectual and developmental disabilities enrolled in a workforce education programs</a:t>
            </a:r>
          </a:p>
          <a:p>
            <a:pPr lvl="1"/>
            <a:r>
              <a:rPr lang="en-GB" dirty="0"/>
              <a:t>Amended to include a pilot program to study campus level reporting of finances</a:t>
            </a:r>
          </a:p>
          <a:p>
            <a:pPr lvl="1"/>
            <a:r>
              <a:rPr lang="en-GB" u="sng" dirty="0"/>
              <a:t>Overrides reporting rider (old Rider 23, new Rider 22)</a:t>
            </a:r>
          </a:p>
          <a:p>
            <a:pPr lvl="1"/>
            <a:endParaRPr lang="en-GB" u="sng" dirty="0"/>
          </a:p>
          <a:p>
            <a:r>
              <a:rPr lang="en-GB" dirty="0"/>
              <a:t>No Major Dual Credit Bills Passed</a:t>
            </a:r>
          </a:p>
          <a:p>
            <a:r>
              <a:rPr lang="en-GB" dirty="0"/>
              <a:t>Creation of a new college by an ISD failed to pass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Policy Setbacks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 2194: Adding a trustee to the Weatherford College board from outside the taxing district.</a:t>
            </a:r>
          </a:p>
          <a:p>
            <a:pPr lvl="1"/>
            <a:r>
              <a:rPr lang="en-US" dirty="0"/>
              <a:t>State mandated a trustee appointment for second consecutive session</a:t>
            </a:r>
          </a:p>
          <a:p>
            <a:pPr lvl="1"/>
            <a:r>
              <a:rPr lang="en-US" dirty="0"/>
              <a:t>Precedent set for representation from maintenance tax county</a:t>
            </a:r>
          </a:p>
          <a:p>
            <a:endParaRPr lang="en-US" dirty="0"/>
          </a:p>
          <a:p>
            <a:r>
              <a:rPr lang="en-US" dirty="0"/>
              <a:t>No significant credit transfer legislation</a:t>
            </a:r>
          </a:p>
          <a:p>
            <a:pPr lvl="1"/>
            <a:r>
              <a:rPr lang="en-US" dirty="0"/>
              <a:t>Workgroup created in the Senate, bills by Sen. West failed to reach Governor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Other Significant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656"/>
            <a:ext cx="10515600" cy="48996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SB 4:  “Sanctuary Cities” Bill</a:t>
            </a:r>
          </a:p>
          <a:p>
            <a:pPr lvl="1"/>
            <a:r>
              <a:rPr lang="en-US" dirty="0"/>
              <a:t>Campus police may not “adopt, enforce, or endorse a policy under which the entity or department prohibits or materially limits the enforcement of immigration laws.”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campus police department may not prohibit or limit a commissioned peace officer from inquiring into the immigration status of a person under lawful detention or arrest.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Discrimination prohibited; complaint process and equitable relief process established.  Civil penalties created for violations.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Potential removal from office if person holding “elective or appointive office of a political subdivision” violates provisions of the new law.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Other Significant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4755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HB 2223: Co-Requisite Developmental Education</a:t>
            </a:r>
          </a:p>
          <a:p>
            <a:pPr lvl="1"/>
            <a:r>
              <a:rPr lang="en-US" dirty="0"/>
              <a:t>Requires adoption of co-requisite model for developmental education.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Incremental implementation required, leading to 75% of developmental education students enrolled in co-requisite model:</a:t>
            </a:r>
          </a:p>
          <a:p>
            <a:pPr lvl="2"/>
            <a:r>
              <a:rPr lang="en-US" dirty="0"/>
              <a:t>2018-19: at least 25%</a:t>
            </a:r>
          </a:p>
          <a:p>
            <a:pPr lvl="2"/>
            <a:r>
              <a:rPr lang="en-US" dirty="0"/>
              <a:t>2019-20: at least 50%</a:t>
            </a:r>
          </a:p>
          <a:p>
            <a:pPr lvl="2"/>
            <a:r>
              <a:rPr lang="en-US" dirty="0"/>
              <a:t>2020-21: at least 75%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Formula funding for developmental education reduced from 27 to 18 credits per student. (27 if coursework is English for non-English speakers)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Rulemaking process underway at THECB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13E-10F6-4FDF-82F1-39325E04B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9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758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Bold</vt:lpstr>
      <vt:lpstr>Calibri Light</vt:lpstr>
      <vt:lpstr>Gill Sans</vt:lpstr>
      <vt:lpstr>Office Theme</vt:lpstr>
      <vt:lpstr>Chart</vt:lpstr>
      <vt:lpstr> The 85th Legislative Session</vt:lpstr>
      <vt:lpstr>The 85th Regular Session by the Numbers </vt:lpstr>
      <vt:lpstr>TACC Regional Strategy</vt:lpstr>
      <vt:lpstr>Unified Advocacy Approach</vt:lpstr>
      <vt:lpstr>Policy Victories</vt:lpstr>
      <vt:lpstr>Policy Victories</vt:lpstr>
      <vt:lpstr>Policy Setbacks</vt:lpstr>
      <vt:lpstr>Other Significant Legislation</vt:lpstr>
      <vt:lpstr>Other Significant Legislation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Ahead to Special Session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85th Legislative Session</dc:title>
  <dc:creator>Dustin Meador</dc:creator>
  <cp:lastModifiedBy>Irene Robinson</cp:lastModifiedBy>
  <cp:revision>29</cp:revision>
  <dcterms:created xsi:type="dcterms:W3CDTF">2017-06-19T19:21:22Z</dcterms:created>
  <dcterms:modified xsi:type="dcterms:W3CDTF">2017-07-31T15:02:33Z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