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5"/>
  </p:notesMasterIdLst>
  <p:sldIdLst>
    <p:sldId id="257" r:id="rId2"/>
    <p:sldId id="258" r:id="rId3"/>
    <p:sldId id="265" r:id="rId4"/>
    <p:sldId id="283" r:id="rId5"/>
    <p:sldId id="266" r:id="rId6"/>
    <p:sldId id="277" r:id="rId7"/>
    <p:sldId id="278" r:id="rId8"/>
    <p:sldId id="279" r:id="rId9"/>
    <p:sldId id="280" r:id="rId10"/>
    <p:sldId id="282" r:id="rId11"/>
    <p:sldId id="276" r:id="rId12"/>
    <p:sldId id="285" r:id="rId13"/>
    <p:sldId id="270" r:id="rId14"/>
    <p:sldId id="271" r:id="rId15"/>
    <p:sldId id="272" r:id="rId16"/>
    <p:sldId id="273" r:id="rId17"/>
    <p:sldId id="274" r:id="rId18"/>
    <p:sldId id="275" r:id="rId19"/>
    <p:sldId id="286" r:id="rId20"/>
    <p:sldId id="267" r:id="rId21"/>
    <p:sldId id="268" r:id="rId22"/>
    <p:sldId id="269" r:id="rId23"/>
    <p:sldId id="26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83"/>
    <a:srgbClr val="A62242"/>
    <a:srgbClr val="242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4660"/>
  </p:normalViewPr>
  <p:slideViewPr>
    <p:cSldViewPr snapToGrid="0">
      <p:cViewPr varScale="1">
        <p:scale>
          <a:sx n="113" d="100"/>
          <a:sy n="113" d="100"/>
        </p:scale>
        <p:origin x="10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364D48-0C95-4FB6-8CE9-7EA5F69F50DC}" type="datetimeFigureOut">
              <a:rPr lang="en-US" smtClean="0"/>
              <a:t>7/31/2017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2C798A-60EA-4F3C-B644-E6CB0105F259}" type="slidenum">
              <a:rPr lang="en-US" smtClean="0"/>
              <a:t>‹#›</a:t>
            </a:fld>
            <a:endParaRPr lang="en-US"/>
          </a:p>
        </p:txBody>
      </p:sp>
    </p:spTree>
    <p:extLst>
      <p:ext uri="{BB962C8B-B14F-4D97-AF65-F5344CB8AC3E}">
        <p14:creationId xmlns:p14="http://schemas.microsoft.com/office/powerpoint/2010/main" val="1386364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B2C798A-60EA-4F3C-B644-E6CB0105F259}" type="slidenum">
              <a:rPr lang="en-US" smtClean="0"/>
              <a:t>1</a:t>
            </a:fld>
            <a:endParaRPr lang="en-US"/>
          </a:p>
        </p:txBody>
      </p:sp>
    </p:spTree>
    <p:extLst>
      <p:ext uri="{BB962C8B-B14F-4D97-AF65-F5344CB8AC3E}">
        <p14:creationId xmlns:p14="http://schemas.microsoft.com/office/powerpoint/2010/main" val="13989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received this question regarding implementation of HB 2223. </a:t>
            </a:r>
            <a:r>
              <a:rPr lang="en-US" sz="1200" kern="1200" dirty="0">
                <a:solidFill>
                  <a:schemeClr val="tx1"/>
                </a:solidFill>
                <a:effectLst/>
                <a:latin typeface="+mn-lt"/>
                <a:ea typeface="+mn-ea"/>
                <a:cs typeface="+mn-cs"/>
              </a:rPr>
              <a:t>Are the co-requisite classes mandatory for all developmental students, or is this another alternative option like the NCBOs?</a:t>
            </a:r>
          </a:p>
          <a:p>
            <a:endParaRPr lang="en-US" dirty="0"/>
          </a:p>
        </p:txBody>
      </p:sp>
      <p:sp>
        <p:nvSpPr>
          <p:cNvPr id="4" name="Slide Number Placeholder 3"/>
          <p:cNvSpPr>
            <a:spLocks noGrp="1"/>
          </p:cNvSpPr>
          <p:nvPr>
            <p:ph type="sldNum" sz="quarter" idx="10"/>
          </p:nvPr>
        </p:nvSpPr>
        <p:spPr/>
        <p:txBody>
          <a:bodyPr/>
          <a:lstStyle/>
          <a:p>
            <a:fld id="{2B2C798A-60EA-4F3C-B644-E6CB0105F259}" type="slidenum">
              <a:rPr lang="en-US" smtClean="0"/>
              <a:t>10</a:t>
            </a:fld>
            <a:endParaRPr lang="en-US"/>
          </a:p>
        </p:txBody>
      </p:sp>
    </p:spTree>
    <p:extLst>
      <p:ext uri="{BB962C8B-B14F-4D97-AF65-F5344CB8AC3E}">
        <p14:creationId xmlns:p14="http://schemas.microsoft.com/office/powerpoint/2010/main" val="38348154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58FC1-F8C8-41D1-8EAB-28A27F4E1556}"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2B960B7-1A5D-4A40-9C6E-0A7BBAA5F990}" type="slidenum">
              <a:rPr lang="en-US" smtClean="0"/>
              <a:pPr/>
              <a:t>‹#›</a:t>
            </a:fld>
            <a:endParaRPr lang="en-US" dirty="0"/>
          </a:p>
        </p:txBody>
      </p:sp>
      <p:sp>
        <p:nvSpPr>
          <p:cNvPr id="8" name="Text Box 7"/>
          <p:cNvSpPr txBox="1"/>
          <p:nvPr userDrawn="1"/>
        </p:nvSpPr>
        <p:spPr>
          <a:xfrm>
            <a:off x="4936495" y="3133305"/>
            <a:ext cx="3907416" cy="128201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30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3000" b="1" baseline="0" dirty="0">
                <a:solidFill>
                  <a:srgbClr val="A6A6A6"/>
                </a:solidFill>
                <a:effectLst/>
                <a:ea typeface="Calibri" panose="020F0502020204030204" pitchFamily="34" charset="0"/>
                <a:cs typeface="Times New Roman" panose="02020603050405020304" pitchFamily="18" charset="0"/>
              </a:rPr>
              <a:t>Coordinating Board</a:t>
            </a:r>
            <a:endParaRPr lang="en-US" sz="3000" baseline="0" dirty="0">
              <a:effectLst/>
              <a:ea typeface="Calibri" panose="020F0502020204030204" pitchFamily="34" charset="0"/>
              <a:cs typeface="Times New Roman" panose="02020603050405020304" pitchFamily="18" charset="0"/>
            </a:endParaRPr>
          </a:p>
        </p:txBody>
      </p:sp>
      <p:pic>
        <p:nvPicPr>
          <p:cNvPr id="9"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36495" y="1734432"/>
            <a:ext cx="3840480" cy="1398873"/>
          </a:xfrm>
          <a:prstGeom prst="rect">
            <a:avLst/>
          </a:prstGeom>
        </p:spPr>
      </p:pic>
    </p:spTree>
    <p:extLst>
      <p:ext uri="{BB962C8B-B14F-4D97-AF65-F5344CB8AC3E}">
        <p14:creationId xmlns:p14="http://schemas.microsoft.com/office/powerpoint/2010/main" val="676563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2D20B-9627-4ACA-A581-0A59FC76EABB}"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6548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6F62AC-092A-4C54-AB98-BAF81A9F464D}"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87135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D33214-8DB3-44B2-8FD2-F9A828318B48}"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dirty="0"/>
          </a:p>
        </p:txBody>
      </p:sp>
      <p:sp>
        <p:nvSpPr>
          <p:cNvPr id="9" name="Text Box 7"/>
          <p:cNvSpPr txBox="1"/>
          <p:nvPr userDrawn="1"/>
        </p:nvSpPr>
        <p:spPr>
          <a:xfrm>
            <a:off x="1366877" y="3333949"/>
            <a:ext cx="6400722" cy="166212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00000"/>
              </a:lnSpc>
              <a:spcBef>
                <a:spcPts val="0"/>
              </a:spcBef>
              <a:spcAft>
                <a:spcPts val="0"/>
              </a:spcAft>
            </a:pPr>
            <a:r>
              <a:rPr lang="en-US" sz="4800" b="1" baseline="0" dirty="0">
                <a:solidFill>
                  <a:srgbClr val="A6A6A6"/>
                </a:solidFill>
                <a:effectLst/>
                <a:ea typeface="Calibri" panose="020F0502020204030204" pitchFamily="34" charset="0"/>
                <a:cs typeface="Times New Roman" panose="02020603050405020304" pitchFamily="18" charset="0"/>
              </a:rPr>
              <a:t>Texas Higher Education</a:t>
            </a:r>
            <a:endParaRPr lang="en-US" sz="4800" baseline="0" dirty="0">
              <a:effectLst/>
              <a:ea typeface="Calibri" panose="020F0502020204030204" pitchFamily="34" charset="0"/>
              <a:cs typeface="Times New Roman" panose="02020603050405020304" pitchFamily="18" charset="0"/>
            </a:endParaRPr>
          </a:p>
          <a:p>
            <a:pPr marL="0" marR="0" algn="ctr">
              <a:lnSpc>
                <a:spcPct val="100000"/>
              </a:lnSpc>
              <a:spcBef>
                <a:spcPts val="0"/>
              </a:spcBef>
              <a:spcAft>
                <a:spcPts val="0"/>
              </a:spcAft>
            </a:pPr>
            <a:r>
              <a:rPr lang="en-US" sz="4800" b="1" baseline="0" dirty="0">
                <a:solidFill>
                  <a:srgbClr val="A6A6A6"/>
                </a:solidFill>
                <a:effectLst/>
                <a:ea typeface="Calibri" panose="020F0502020204030204" pitchFamily="34" charset="0"/>
                <a:cs typeface="Times New Roman" panose="02020603050405020304" pitchFamily="18" charset="0"/>
              </a:rPr>
              <a:t>Coordinating Board</a:t>
            </a:r>
            <a:endParaRPr lang="en-US" sz="4800" baseline="0" dirty="0">
              <a:effectLst/>
              <a:ea typeface="Calibri" panose="020F0502020204030204" pitchFamily="34" charset="0"/>
              <a:cs typeface="Times New Roman" panose="02020603050405020304" pitchFamily="18" charset="0"/>
            </a:endParaRPr>
          </a:p>
        </p:txBody>
      </p:sp>
      <p:pic>
        <p:nvPicPr>
          <p:cNvPr id="10" name="Content Placeholder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25930" y="1235637"/>
            <a:ext cx="5760720" cy="2098312"/>
          </a:xfrm>
          <a:prstGeom prst="rect">
            <a:avLst/>
          </a:prstGeom>
        </p:spPr>
      </p:pic>
    </p:spTree>
    <p:extLst>
      <p:ext uri="{BB962C8B-B14F-4D97-AF65-F5344CB8AC3E}">
        <p14:creationId xmlns:p14="http://schemas.microsoft.com/office/powerpoint/2010/main" val="3771342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4C0ABB-9B14-4413-9BE6-9D87ABBD946C}"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0054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DE5B03C-E61A-4556-ABA9-E4D97D5BD3AA}" type="datetime1">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
        <p:nvSpPr>
          <p:cNvPr id="8" name="Title 7"/>
          <p:cNvSpPr>
            <a:spLocks noGrp="1"/>
          </p:cNvSpPr>
          <p:nvPr>
            <p:ph type="title"/>
          </p:nvPr>
        </p:nvSpPr>
        <p:spPr>
          <a:xfrm>
            <a:off x="628650" y="538929"/>
            <a:ext cx="7886700" cy="701731"/>
          </a:xfrm>
          <a:solidFill>
            <a:srgbClr val="005B83"/>
          </a:solidFill>
        </p:spPr>
        <p:txBody>
          <a:bodyPr>
            <a:spAutoFit/>
          </a:bodyPr>
          <a:lstStyle>
            <a:lvl1pPr algn="ct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178290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681163"/>
            <a:ext cx="3868340"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solidFill>
            <a:srgbClr val="005B83"/>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DF07ED-CF37-4D94-B59C-E3C984ECACB2}" type="datetime1">
              <a:rPr lang="en-US" smtClean="0"/>
              <a:t>7/31/2017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
        <p:nvSpPr>
          <p:cNvPr id="10" name="Title 9"/>
          <p:cNvSpPr>
            <a:spLocks noGrp="1"/>
          </p:cNvSpPr>
          <p:nvPr>
            <p:ph type="title"/>
          </p:nvPr>
        </p:nvSpPr>
        <p:spPr>
          <a:xfrm>
            <a:off x="628650" y="365126"/>
            <a:ext cx="7886700" cy="1149351"/>
          </a:xfrm>
        </p:spPr>
        <p:txBody>
          <a:bodyPr/>
          <a:lstStyle/>
          <a:p>
            <a:r>
              <a:rPr lang="en-US" dirty="0"/>
              <a:t>Click to edit Master title style</a:t>
            </a:r>
          </a:p>
        </p:txBody>
      </p:sp>
    </p:spTree>
    <p:extLst>
      <p:ext uri="{BB962C8B-B14F-4D97-AF65-F5344CB8AC3E}">
        <p14:creationId xmlns:p14="http://schemas.microsoft.com/office/powerpoint/2010/main" val="931560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A64B7C3-C31F-4F34-89D7-18366AE55CF6}" type="datetime1">
              <a:rPr lang="en-US" smtClean="0"/>
              <a:t>7/31/2017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87470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9C981A-55FF-4F91-ABE5-3C4766D61789}"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98313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4C7F74-63C9-4AA7-9C52-F3588D71B927}" type="datetime1">
              <a:rPr lang="en-US" smtClean="0"/>
              <a:t>7/31/2017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2459197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1CEFE0-AAD3-40A9-86A1-C65D59368D62}" type="datetime1">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345589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208075-6DEC-4183-A7F5-24B3C01629A3}" type="datetime1">
              <a:rPr lang="en-US" smtClean="0"/>
              <a:t>7/31/2017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B960B7-1A5D-4A40-9C6E-0A7BBAA5F990}" type="slidenum">
              <a:rPr lang="en-US" smtClean="0"/>
              <a:t>‹#›</a:t>
            </a:fld>
            <a:endParaRPr lang="en-US" dirty="0"/>
          </a:p>
        </p:txBody>
      </p:sp>
    </p:spTree>
    <p:extLst>
      <p:ext uri="{BB962C8B-B14F-4D97-AF65-F5344CB8AC3E}">
        <p14:creationId xmlns:p14="http://schemas.microsoft.com/office/powerpoint/2010/main" val="3305709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C94DF-5859-41F0-A3A3-C133ACD3C839}" type="datetime1">
              <a:rPr lang="en-US" smtClean="0"/>
              <a:t>7/31/2017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4236496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D280F-7FF3-442C-8B23-B6C08430036C}" type="datetime1">
              <a:rPr lang="en-US" smtClean="0"/>
              <a:t>7/31/2017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B960B7-1A5D-4A40-9C6E-0A7BBAA5F990}" type="slidenum">
              <a:rPr lang="en-US" smtClean="0"/>
              <a:t>‹#›</a:t>
            </a:fld>
            <a:endParaRPr lang="en-US"/>
          </a:p>
        </p:txBody>
      </p:sp>
      <p:sp>
        <p:nvSpPr>
          <p:cNvPr id="5" name="TextBox 4"/>
          <p:cNvSpPr txBox="1"/>
          <p:nvPr userDrawn="1"/>
        </p:nvSpPr>
        <p:spPr>
          <a:xfrm>
            <a:off x="0" y="355138"/>
            <a:ext cx="9144000" cy="730712"/>
          </a:xfrm>
          <a:prstGeom prst="rect">
            <a:avLst/>
          </a:prstGeom>
          <a:solidFill>
            <a:srgbClr val="FFC000"/>
          </a:solidFill>
        </p:spPr>
        <p:txBody>
          <a:bodyPr wrap="none" rtlCol="0">
            <a:noAutofit/>
          </a:bodyPr>
          <a:lstStyle/>
          <a:p>
            <a:endParaRPr lang="en-US" sz="1350" dirty="0">
              <a:solidFill>
                <a:schemeClr val="bg1"/>
              </a:solidFill>
            </a:endParaRPr>
          </a:p>
        </p:txBody>
      </p:sp>
    </p:spTree>
    <p:extLst>
      <p:ext uri="{BB962C8B-B14F-4D97-AF65-F5344CB8AC3E}">
        <p14:creationId xmlns:p14="http://schemas.microsoft.com/office/powerpoint/2010/main" val="3351402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93C185-6130-4C9E-808D-DA44F3DF74EB}" type="datetime1">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305040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EFA93B-71DF-4652-BAB3-6140CB129F36}" type="datetime1">
              <a:rPr lang="en-US" smtClean="0"/>
              <a:t>7/31/2017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B960B7-1A5D-4A40-9C6E-0A7BBAA5F990}" type="slidenum">
              <a:rPr lang="en-US" smtClean="0"/>
              <a:t>‹#›</a:t>
            </a:fld>
            <a:endParaRPr lang="en-US"/>
          </a:p>
        </p:txBody>
      </p:sp>
    </p:spTree>
    <p:extLst>
      <p:ext uri="{BB962C8B-B14F-4D97-AF65-F5344CB8AC3E}">
        <p14:creationId xmlns:p14="http://schemas.microsoft.com/office/powerpoint/2010/main" val="1255292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C052B-8ED7-4757-9A71-39A5137BB16D}" type="datetime1">
              <a:rPr lang="en-US" smtClean="0"/>
              <a:t>7/31/2017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960B7-1A5D-4A40-9C6E-0A7BBAA5F990}" type="slidenum">
              <a:rPr lang="en-US" smtClean="0"/>
              <a:t>‹#›</a:t>
            </a:fld>
            <a:endParaRPr lang="en-US"/>
          </a:p>
        </p:txBody>
      </p:sp>
      <p:sp>
        <p:nvSpPr>
          <p:cNvPr id="7" name="Rectangle 6"/>
          <p:cNvSpPr/>
          <p:nvPr userDrawn="1"/>
        </p:nvSpPr>
        <p:spPr>
          <a:xfrm>
            <a:off x="0" y="6259591"/>
            <a:ext cx="9144000" cy="612541"/>
          </a:xfrm>
          <a:prstGeom prst="rect">
            <a:avLst/>
          </a:prstGeom>
          <a:solidFill>
            <a:srgbClr val="A622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3200" b="1" dirty="0">
              <a:solidFill>
                <a:prstClr val="white"/>
              </a:solidFill>
            </a:endParaRPr>
          </a:p>
        </p:txBody>
      </p:sp>
      <p:sp>
        <p:nvSpPr>
          <p:cNvPr id="8" name="Rectangle 7"/>
          <p:cNvSpPr/>
          <p:nvPr userDrawn="1"/>
        </p:nvSpPr>
        <p:spPr>
          <a:xfrm>
            <a:off x="0" y="0"/>
            <a:ext cx="9144000" cy="230188"/>
          </a:xfrm>
          <a:prstGeom prst="rect">
            <a:avLst/>
          </a:prstGeom>
          <a:solidFill>
            <a:srgbClr val="005B8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dirty="0">
              <a:solidFill>
                <a:prstClr val="white"/>
              </a:solidFill>
            </a:endParaRPr>
          </a:p>
        </p:txBody>
      </p:sp>
      <p:pic>
        <p:nvPicPr>
          <p:cNvPr id="10" name="Picture 9"/>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1359" y="6315290"/>
            <a:ext cx="1219200" cy="487680"/>
          </a:xfrm>
          <a:prstGeom prst="rect">
            <a:avLst/>
          </a:prstGeom>
        </p:spPr>
      </p:pic>
    </p:spTree>
    <p:extLst>
      <p:ext uri="{BB962C8B-B14F-4D97-AF65-F5344CB8AC3E}">
        <p14:creationId xmlns:p14="http://schemas.microsoft.com/office/powerpoint/2010/main" val="2561619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50" r:id="rId13"/>
    <p:sldLayoutId id="2147483652" r:id="rId14"/>
    <p:sldLayoutId id="2147483653" r:id="rId15"/>
    <p:sldLayoutId id="2147483654"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txhighereddata.org/" TargetMode="External"/><Relationship Id="rId2" Type="http://schemas.openxmlformats.org/officeDocument/2006/relationships/hyperlink" Target="http://www.thecb.state.tx.us/tsi" TargetMode="Externa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kathy.zarate@thecb.state.tx.us" TargetMode="External"/><Relationship Id="rId2" Type="http://schemas.openxmlformats.org/officeDocument/2006/relationships/hyperlink" Target="mailto:suzanne.morales-vale@thecb.state.tx.us" TargetMode="Externa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hyperlink" Target="http://www.thecb.state.tx.us/reports/PDF/9567.PDF?CFID=63183165&amp;CFTOKEN=4368113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thecb.state.tx.us/reports/PDF/9553.PDF?CFID=61854738&amp;CFTOKEN=49474862" TargetMode="External"/><Relationship Id="rId2" Type="http://schemas.openxmlformats.org/officeDocument/2006/relationships/hyperlink" Target="https://www.youtube.com/watch?v=b7SZbFuGTSg&amp;feature=youtu.b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texreg.sos.state.tx.us/public/readtac$ext.TacPage?sl=T&amp;app=2&amp;p_dir=P&amp;p_rloc=184166&amp;p_tloc=&amp;p_ploc=1&amp;pg=9&amp;p_tac=106040&amp;ti=19&amp;pt=1&amp;ch=4&amp;rl=5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4097215" cy="2387600"/>
          </a:xfrm>
        </p:spPr>
        <p:txBody>
          <a:bodyPr>
            <a:normAutofit/>
          </a:bodyPr>
          <a:lstStyle/>
          <a:p>
            <a:r>
              <a:rPr lang="en-US" sz="4000" b="1" dirty="0"/>
              <a:t>TSI and DE Updates</a:t>
            </a:r>
          </a:p>
        </p:txBody>
      </p:sp>
      <p:sp>
        <p:nvSpPr>
          <p:cNvPr id="4" name="Subtitle 3"/>
          <p:cNvSpPr>
            <a:spLocks noGrp="1"/>
          </p:cNvSpPr>
          <p:nvPr>
            <p:ph type="subTitle" idx="1"/>
          </p:nvPr>
        </p:nvSpPr>
        <p:spPr>
          <a:xfrm>
            <a:off x="685800" y="3602038"/>
            <a:ext cx="4325815" cy="908416"/>
          </a:xfrm>
        </p:spPr>
        <p:txBody>
          <a:bodyPr/>
          <a:lstStyle/>
          <a:p>
            <a:r>
              <a:rPr lang="en-US" dirty="0"/>
              <a:t>TACRAO Summer Meeting</a:t>
            </a:r>
          </a:p>
          <a:p>
            <a:r>
              <a:rPr lang="en-US" dirty="0"/>
              <a:t>July 20, 2017</a:t>
            </a:r>
          </a:p>
          <a:p>
            <a:endParaRPr lang="en-US" dirty="0"/>
          </a:p>
        </p:txBody>
      </p:sp>
      <p:sp>
        <p:nvSpPr>
          <p:cNvPr id="3" name="TextBox 2"/>
          <p:cNvSpPr txBox="1"/>
          <p:nvPr/>
        </p:nvSpPr>
        <p:spPr>
          <a:xfrm>
            <a:off x="685800" y="4818185"/>
            <a:ext cx="8044962" cy="1000274"/>
          </a:xfrm>
          <a:prstGeom prst="rect">
            <a:avLst/>
          </a:prstGeom>
          <a:noFill/>
        </p:spPr>
        <p:txBody>
          <a:bodyPr wrap="square" rtlCol="0">
            <a:spAutoFit/>
          </a:bodyPr>
          <a:lstStyle/>
          <a:p>
            <a:pPr>
              <a:spcBef>
                <a:spcPts val="600"/>
              </a:spcBef>
            </a:pPr>
            <a:r>
              <a:rPr lang="en-US" i="1" dirty="0"/>
              <a:t>Melissa Humphries, Ph.D.		Division of Strategic Planning &amp; Funding</a:t>
            </a:r>
          </a:p>
          <a:p>
            <a:pPr>
              <a:spcBef>
                <a:spcPts val="600"/>
              </a:spcBef>
            </a:pPr>
            <a:r>
              <a:rPr lang="en-US" i="1" dirty="0"/>
              <a:t>Kathy Zarate, J.D.			Division of College Readiness &amp; Success</a:t>
            </a:r>
          </a:p>
          <a:p>
            <a:endParaRPr lang="en-US" dirty="0"/>
          </a:p>
        </p:txBody>
      </p:sp>
    </p:spTree>
    <p:extLst>
      <p:ext uri="{BB962C8B-B14F-4D97-AF65-F5344CB8AC3E}">
        <p14:creationId xmlns:p14="http://schemas.microsoft.com/office/powerpoint/2010/main" val="20301048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Are corequisite courses mandatory for all developmental students?</a:t>
            </a:r>
          </a:p>
        </p:txBody>
      </p:sp>
      <p:sp>
        <p:nvSpPr>
          <p:cNvPr id="3" name="Content Placeholder 2"/>
          <p:cNvSpPr>
            <a:spLocks noGrp="1"/>
          </p:cNvSpPr>
          <p:nvPr>
            <p:ph idx="1"/>
          </p:nvPr>
        </p:nvSpPr>
        <p:spPr/>
        <p:txBody>
          <a:bodyPr/>
          <a:lstStyle/>
          <a:p>
            <a:r>
              <a:rPr lang="en-US" dirty="0"/>
              <a:t>They are not mandatory for all developmental education students, but IHEs must meet the percentage requirements stated in the statute</a:t>
            </a:r>
          </a:p>
          <a:p>
            <a:pPr lvl="1"/>
            <a:r>
              <a:rPr lang="en-US" dirty="0"/>
              <a:t>2018-2019: At least 25% of the IHE's students enrolled in certain developmental coursework </a:t>
            </a:r>
          </a:p>
          <a:p>
            <a:pPr lvl="1"/>
            <a:r>
              <a:rPr lang="en-US" dirty="0"/>
              <a:t>2019-2020: At least 50% of the IHE's students enrolled in certain developmental coursework</a:t>
            </a:r>
          </a:p>
          <a:p>
            <a:pPr lvl="1"/>
            <a:r>
              <a:rPr lang="en-US" dirty="0"/>
              <a:t>2020-2021 And On: At least 75% of the IHE's students enrolled in certain developmental coursework</a:t>
            </a:r>
          </a:p>
          <a:p>
            <a:endParaRPr lang="en-US" dirty="0"/>
          </a:p>
          <a:p>
            <a:pPr lvl="1"/>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10</a:t>
            </a:fld>
            <a:endParaRPr lang="en-US"/>
          </a:p>
        </p:txBody>
      </p:sp>
    </p:spTree>
    <p:extLst>
      <p:ext uri="{BB962C8B-B14F-4D97-AF65-F5344CB8AC3E}">
        <p14:creationId xmlns:p14="http://schemas.microsoft.com/office/powerpoint/2010/main" val="2757648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Corequisite Percentages	 for HB 2223</a:t>
            </a:r>
          </a:p>
        </p:txBody>
      </p:sp>
      <p:sp>
        <p:nvSpPr>
          <p:cNvPr id="3" name="Content Placeholder 2"/>
          <p:cNvSpPr>
            <a:spLocks noGrp="1"/>
          </p:cNvSpPr>
          <p:nvPr>
            <p:ph idx="1"/>
          </p:nvPr>
        </p:nvSpPr>
        <p:spPr/>
        <p:txBody>
          <a:bodyPr/>
          <a:lstStyle/>
          <a:p>
            <a:r>
              <a:rPr lang="en-US" dirty="0"/>
              <a:t>THECB is working on exact methodology now</a:t>
            </a:r>
          </a:p>
          <a:p>
            <a:r>
              <a:rPr lang="en-US" dirty="0"/>
              <a:t>THECB will use information reported on CBM</a:t>
            </a:r>
          </a:p>
          <a:p>
            <a:r>
              <a:rPr lang="en-US" dirty="0"/>
              <a:t>Items used in calculation:</a:t>
            </a:r>
          </a:p>
          <a:p>
            <a:pPr lvl="1"/>
            <a:r>
              <a:rPr lang="en-US" dirty="0"/>
              <a:t>Reports of DE courses/NCBOs from CBM00S</a:t>
            </a:r>
          </a:p>
          <a:p>
            <a:pPr lvl="1"/>
            <a:r>
              <a:rPr lang="en-US" dirty="0"/>
              <a:t>TSI status information on CBM002</a:t>
            </a:r>
          </a:p>
          <a:p>
            <a:pPr lvl="1"/>
            <a:r>
              <a:rPr lang="en-US" dirty="0"/>
              <a:t>TSIA scores on CBM002</a:t>
            </a:r>
          </a:p>
          <a:p>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11</a:t>
            </a:fld>
            <a:endParaRPr lang="en-US"/>
          </a:p>
        </p:txBody>
      </p:sp>
    </p:spTree>
    <p:extLst>
      <p:ext uri="{BB962C8B-B14F-4D97-AF65-F5344CB8AC3E}">
        <p14:creationId xmlns:p14="http://schemas.microsoft.com/office/powerpoint/2010/main" val="3397361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Questions/Issues?</a:t>
            </a:r>
          </a:p>
        </p:txBody>
      </p:sp>
      <p:sp>
        <p:nvSpPr>
          <p:cNvPr id="6" name="Text Placeholder 5"/>
          <p:cNvSpPr>
            <a:spLocks noGrp="1"/>
          </p:cNvSpPr>
          <p:nvPr>
            <p:ph type="body" idx="1"/>
          </p:nvPr>
        </p:nvSpPr>
        <p:spPr/>
        <p:txBody>
          <a:bodyPr/>
          <a:lstStyle/>
          <a:p>
            <a:r>
              <a:rPr lang="en-US" dirty="0"/>
              <a:t>HB 2223</a:t>
            </a:r>
          </a:p>
        </p:txBody>
      </p:sp>
      <p:sp>
        <p:nvSpPr>
          <p:cNvPr id="4" name="Slide Number Placeholder 3"/>
          <p:cNvSpPr>
            <a:spLocks noGrp="1"/>
          </p:cNvSpPr>
          <p:nvPr>
            <p:ph type="sldNum" sz="quarter" idx="12"/>
          </p:nvPr>
        </p:nvSpPr>
        <p:spPr/>
        <p:txBody>
          <a:bodyPr/>
          <a:lstStyle/>
          <a:p>
            <a:fld id="{42B960B7-1A5D-4A40-9C6E-0A7BBAA5F990}" type="slidenum">
              <a:rPr lang="en-US" smtClean="0"/>
              <a:t>12</a:t>
            </a:fld>
            <a:endParaRPr lang="en-US"/>
          </a:p>
        </p:txBody>
      </p:sp>
    </p:spTree>
    <p:extLst>
      <p:ext uri="{BB962C8B-B14F-4D97-AF65-F5344CB8AC3E}">
        <p14:creationId xmlns:p14="http://schemas.microsoft.com/office/powerpoint/2010/main" val="3240184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B960B7-1A5D-4A40-9C6E-0A7BBAA5F990}" type="slidenum">
              <a:rPr lang="en-US" smtClean="0"/>
              <a:t>13</a:t>
            </a:fld>
            <a:endParaRPr lang="en-US" dirty="0"/>
          </a:p>
        </p:txBody>
      </p:sp>
      <p:sp>
        <p:nvSpPr>
          <p:cNvPr id="3" name="TextBox 2"/>
          <p:cNvSpPr txBox="1"/>
          <p:nvPr/>
        </p:nvSpPr>
        <p:spPr>
          <a:xfrm>
            <a:off x="0" y="324197"/>
            <a:ext cx="9053384" cy="646331"/>
          </a:xfrm>
          <a:prstGeom prst="rect">
            <a:avLst/>
          </a:prstGeom>
          <a:noFill/>
        </p:spPr>
        <p:txBody>
          <a:bodyPr wrap="square" rtlCol="0">
            <a:spAutoFit/>
          </a:bodyPr>
          <a:lstStyle/>
          <a:p>
            <a:pPr algn="ctr"/>
            <a:r>
              <a:rPr lang="en-US" sz="3600" b="1" dirty="0"/>
              <a:t>Reporting Reminder CBM002: TSIA scores </a:t>
            </a:r>
          </a:p>
        </p:txBody>
      </p:sp>
      <p:sp>
        <p:nvSpPr>
          <p:cNvPr id="4" name="TextBox 3"/>
          <p:cNvSpPr txBox="1"/>
          <p:nvPr/>
        </p:nvSpPr>
        <p:spPr>
          <a:xfrm>
            <a:off x="324196" y="1221971"/>
            <a:ext cx="8412480" cy="5016758"/>
          </a:xfrm>
          <a:prstGeom prst="rect">
            <a:avLst/>
          </a:prstGeom>
          <a:noFill/>
        </p:spPr>
        <p:txBody>
          <a:bodyPr wrap="square" rtlCol="0">
            <a:spAutoFit/>
          </a:bodyPr>
          <a:lstStyle/>
          <a:p>
            <a:pPr marL="285750" indent="-285750">
              <a:buFont typeface="Arial" panose="020B0604020202020204" pitchFamily="34" charset="0"/>
              <a:buChar char="•"/>
            </a:pPr>
            <a:r>
              <a:rPr lang="en-US" sz="4000" dirty="0"/>
              <a:t>If a TSIA score was used to place a student in DE or college-level course </a:t>
            </a:r>
            <a:r>
              <a:rPr lang="en-US" sz="4000" i="1" dirty="0"/>
              <a:t>always</a:t>
            </a:r>
            <a:r>
              <a:rPr lang="en-US" sz="4000" dirty="0"/>
              <a:t> report the score on the CBM002</a:t>
            </a:r>
          </a:p>
          <a:p>
            <a:pPr marL="742950" lvl="1" indent="-285750">
              <a:buFont typeface="Arial" panose="020B0604020202020204" pitchFamily="34" charset="0"/>
              <a:buChar char="•"/>
            </a:pPr>
            <a:r>
              <a:rPr lang="en-US" sz="4000" dirty="0"/>
              <a:t>Even if the student was not college-ready</a:t>
            </a:r>
          </a:p>
          <a:p>
            <a:pPr lvl="1"/>
            <a:endParaRPr lang="en-US" sz="4000" dirty="0"/>
          </a:p>
          <a:p>
            <a:pPr marL="742950" lvl="1" indent="-285750">
              <a:buFont typeface="Arial" panose="020B0604020202020204" pitchFamily="34" charset="0"/>
              <a:buChar char="•"/>
            </a:pPr>
            <a:endParaRPr lang="en-US" sz="4000" dirty="0"/>
          </a:p>
        </p:txBody>
      </p:sp>
    </p:spTree>
    <p:extLst>
      <p:ext uri="{BB962C8B-B14F-4D97-AF65-F5344CB8AC3E}">
        <p14:creationId xmlns:p14="http://schemas.microsoft.com/office/powerpoint/2010/main" val="2256354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B960B7-1A5D-4A40-9C6E-0A7BBAA5F990}" type="slidenum">
              <a:rPr lang="en-US" smtClean="0"/>
              <a:t>14</a:t>
            </a:fld>
            <a:endParaRPr lang="en-US" dirty="0"/>
          </a:p>
        </p:txBody>
      </p:sp>
      <p:sp>
        <p:nvSpPr>
          <p:cNvPr id="3" name="TextBox 2"/>
          <p:cNvSpPr txBox="1"/>
          <p:nvPr/>
        </p:nvSpPr>
        <p:spPr>
          <a:xfrm>
            <a:off x="0" y="324197"/>
            <a:ext cx="9053384" cy="646331"/>
          </a:xfrm>
          <a:prstGeom prst="rect">
            <a:avLst/>
          </a:prstGeom>
          <a:noFill/>
        </p:spPr>
        <p:txBody>
          <a:bodyPr wrap="square" rtlCol="0">
            <a:spAutoFit/>
          </a:bodyPr>
          <a:lstStyle/>
          <a:p>
            <a:pPr algn="ctr"/>
            <a:r>
              <a:rPr lang="en-US" sz="3600" b="1" dirty="0"/>
              <a:t>Proposed Reporting Changes (Spring 2017)</a:t>
            </a:r>
          </a:p>
        </p:txBody>
      </p:sp>
      <p:sp>
        <p:nvSpPr>
          <p:cNvPr id="4" name="TextBox 3"/>
          <p:cNvSpPr txBox="1"/>
          <p:nvPr/>
        </p:nvSpPr>
        <p:spPr>
          <a:xfrm>
            <a:off x="324196" y="1221971"/>
            <a:ext cx="8412480" cy="5016758"/>
          </a:xfrm>
          <a:prstGeom prst="rect">
            <a:avLst/>
          </a:prstGeom>
          <a:noFill/>
        </p:spPr>
        <p:txBody>
          <a:bodyPr wrap="square" rtlCol="0">
            <a:spAutoFit/>
          </a:bodyPr>
          <a:lstStyle/>
          <a:p>
            <a:pPr marL="285750" indent="-285750">
              <a:buFont typeface="Arial" panose="020B0604020202020204" pitchFamily="34" charset="0"/>
              <a:buChar char="•"/>
            </a:pPr>
            <a:r>
              <a:rPr lang="en-US" sz="4000" dirty="0"/>
              <a:t>CBM002</a:t>
            </a:r>
          </a:p>
          <a:p>
            <a:pPr marL="742950" lvl="1" indent="-285750">
              <a:buFont typeface="Arial" panose="020B0604020202020204" pitchFamily="34" charset="0"/>
              <a:buChar char="•"/>
            </a:pPr>
            <a:r>
              <a:rPr lang="en-US" sz="4000" dirty="0"/>
              <a:t>Removal of Item #10</a:t>
            </a:r>
          </a:p>
          <a:p>
            <a:pPr marL="742950" lvl="1" indent="-285750">
              <a:buFont typeface="Arial" panose="020B0604020202020204" pitchFamily="34" charset="0"/>
              <a:buChar char="•"/>
            </a:pPr>
            <a:r>
              <a:rPr lang="en-US" sz="4000" dirty="0"/>
              <a:t>Revision of Items #21A/#41A/#61A</a:t>
            </a:r>
          </a:p>
          <a:p>
            <a:pPr marL="742950" lvl="1" indent="-285750">
              <a:buFont typeface="Arial" panose="020B0604020202020204" pitchFamily="34" charset="0"/>
              <a:buChar char="•"/>
            </a:pPr>
            <a:r>
              <a:rPr lang="en-US" sz="4000" dirty="0"/>
              <a:t>Revision of Items #23/#43/#63</a:t>
            </a:r>
          </a:p>
          <a:p>
            <a:pPr marL="285750" indent="-285750">
              <a:buFont typeface="Arial" panose="020B0604020202020204" pitchFamily="34" charset="0"/>
              <a:buChar char="•"/>
            </a:pPr>
            <a:r>
              <a:rPr lang="en-US" sz="4000" dirty="0"/>
              <a:t>CBM00S</a:t>
            </a:r>
          </a:p>
          <a:p>
            <a:pPr marL="742950" lvl="1" indent="-285750">
              <a:buFont typeface="Arial" panose="020B0604020202020204" pitchFamily="34" charset="0"/>
              <a:buChar char="•"/>
            </a:pPr>
            <a:r>
              <a:rPr lang="en-US" sz="4000" dirty="0"/>
              <a:t>Revision of Item #19 (</a:t>
            </a:r>
            <a:r>
              <a:rPr lang="en-US" sz="4000" dirty="0" err="1"/>
              <a:t>Univ</a:t>
            </a:r>
            <a:r>
              <a:rPr lang="en-US" sz="4000" dirty="0"/>
              <a:t>)/#22(CTCs)</a:t>
            </a:r>
          </a:p>
          <a:p>
            <a:pPr marL="742950" lvl="1" indent="-285750">
              <a:buFont typeface="Arial" panose="020B0604020202020204" pitchFamily="34" charset="0"/>
              <a:buChar char="•"/>
            </a:pPr>
            <a:endParaRPr lang="en-US" sz="4000" dirty="0"/>
          </a:p>
        </p:txBody>
      </p:sp>
    </p:spTree>
    <p:extLst>
      <p:ext uri="{BB962C8B-B14F-4D97-AF65-F5344CB8AC3E}">
        <p14:creationId xmlns:p14="http://schemas.microsoft.com/office/powerpoint/2010/main" val="1142231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b="1" dirty="0"/>
              <a:t>CBM002: Remove Item #10</a:t>
            </a:r>
          </a:p>
        </p:txBody>
      </p:sp>
      <p:sp>
        <p:nvSpPr>
          <p:cNvPr id="9" name="Content Placeholder 8"/>
          <p:cNvSpPr>
            <a:spLocks noGrp="1"/>
          </p:cNvSpPr>
          <p:nvPr>
            <p:ph idx="1"/>
          </p:nvPr>
        </p:nvSpPr>
        <p:spPr/>
        <p:txBody>
          <a:bodyPr>
            <a:normAutofit fontScale="55000" lnSpcReduction="20000"/>
          </a:bodyPr>
          <a:lstStyle/>
          <a:p>
            <a:pPr marL="0" indent="0">
              <a:buNone/>
            </a:pPr>
            <a:r>
              <a:rPr lang="en-US" sz="3200" u="sng" dirty="0"/>
              <a:t>Item #10 	TSI Obligation Waived or Blanket Exemption</a:t>
            </a:r>
          </a:p>
          <a:p>
            <a:pPr marL="0" indent="0">
              <a:buNone/>
            </a:pPr>
            <a:r>
              <a:rPr lang="en-US" sz="3200" dirty="0"/>
              <a:t>0	No or not applicable</a:t>
            </a:r>
          </a:p>
          <a:p>
            <a:pPr marL="0" indent="0">
              <a:buNone/>
            </a:pPr>
            <a:r>
              <a:rPr lang="en-US" sz="3200" dirty="0"/>
              <a:t>1	Yes, waiver based on Level-One Certificate Program or non-	degree seeking or non-certificate-seeking status</a:t>
            </a:r>
          </a:p>
          <a:p>
            <a:pPr marL="0" indent="0">
              <a:buNone/>
            </a:pPr>
            <a:r>
              <a:rPr lang="en-US" sz="3200" dirty="0"/>
              <a:t>2	Yes, waiver for current enrollment in one or more dual credit 	courses based on dual credit rules (report only for dual credit 	students who have not met TSI obligation in relevant course area/s)</a:t>
            </a:r>
          </a:p>
          <a:p>
            <a:pPr marL="0" indent="0">
              <a:buNone/>
            </a:pPr>
            <a:r>
              <a:rPr lang="en-US" sz="3200" dirty="0"/>
              <a:t>3   	Yes, waiver for active duty military</a:t>
            </a:r>
          </a:p>
          <a:p>
            <a:pPr marL="0" indent="0">
              <a:buNone/>
            </a:pPr>
            <a:r>
              <a:rPr lang="en-US" sz="3200" dirty="0"/>
              <a:t>4   	Yes, blanket exemption because of past military experience based on TSI 	rules</a:t>
            </a:r>
          </a:p>
          <a:p>
            <a:pPr marL="0" indent="0">
              <a:buNone/>
            </a:pPr>
            <a:r>
              <a:rPr lang="en-US" sz="3200" dirty="0"/>
              <a:t>5   	Yes, blanket exemption based on earned degree from accredited higher 	education institution</a:t>
            </a:r>
          </a:p>
          <a:p>
            <a:pPr marL="0" indent="0">
              <a:buNone/>
            </a:pPr>
            <a:r>
              <a:rPr lang="en-US" sz="3200" dirty="0"/>
              <a:t>6   	Yes, blanket exemption because previous TASP exemptions granted prior 	to September 1, 2003 apply</a:t>
            </a:r>
          </a:p>
          <a:p>
            <a:pPr marL="0" indent="0">
              <a:buNone/>
            </a:pPr>
            <a:r>
              <a:rPr lang="en-US" sz="3200" dirty="0"/>
              <a:t>7   	Yes, waiver for ESL/ESOL developmental education</a:t>
            </a:r>
          </a:p>
          <a:p>
            <a:pPr marL="0" indent="0">
              <a:buNone/>
            </a:pPr>
            <a:endParaRPr lang="en-US" dirty="0"/>
          </a:p>
        </p:txBody>
      </p:sp>
      <p:sp>
        <p:nvSpPr>
          <p:cNvPr id="7" name="Slide Number Placeholder 6"/>
          <p:cNvSpPr>
            <a:spLocks noGrp="1"/>
          </p:cNvSpPr>
          <p:nvPr>
            <p:ph type="sldNum" sz="quarter" idx="12"/>
          </p:nvPr>
        </p:nvSpPr>
        <p:spPr/>
        <p:txBody>
          <a:bodyPr/>
          <a:lstStyle/>
          <a:p>
            <a:fld id="{42B960B7-1A5D-4A40-9C6E-0A7BBAA5F990}" type="slidenum">
              <a:rPr lang="en-US" smtClean="0"/>
              <a:t>15</a:t>
            </a:fld>
            <a:endParaRPr lang="en-US" dirty="0"/>
          </a:p>
        </p:txBody>
      </p:sp>
    </p:spTree>
    <p:extLst>
      <p:ext uri="{BB962C8B-B14F-4D97-AF65-F5344CB8AC3E}">
        <p14:creationId xmlns:p14="http://schemas.microsoft.com/office/powerpoint/2010/main" val="28195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796409"/>
          </a:xfrm>
        </p:spPr>
        <p:txBody>
          <a:bodyPr>
            <a:normAutofit/>
          </a:bodyPr>
          <a:lstStyle/>
          <a:p>
            <a:r>
              <a:rPr lang="en-US" sz="3600" dirty="0"/>
              <a:t>CBM002: Revise Item #21A/#41A/#61A</a:t>
            </a:r>
          </a:p>
        </p:txBody>
      </p:sp>
      <p:sp>
        <p:nvSpPr>
          <p:cNvPr id="3" name="Content Placeholder 2"/>
          <p:cNvSpPr>
            <a:spLocks noGrp="1"/>
          </p:cNvSpPr>
          <p:nvPr>
            <p:ph idx="1"/>
          </p:nvPr>
        </p:nvSpPr>
        <p:spPr>
          <a:xfrm>
            <a:off x="628650" y="1005016"/>
            <a:ext cx="7886700" cy="5171947"/>
          </a:xfrm>
        </p:spPr>
        <p:txBody>
          <a:bodyPr>
            <a:normAutofit fontScale="40000" lnSpcReduction="20000"/>
          </a:bodyPr>
          <a:lstStyle/>
          <a:p>
            <a:pPr marL="0" indent="0">
              <a:buNone/>
            </a:pPr>
            <a:r>
              <a:rPr lang="en-US" b="1" u="sng" dirty="0"/>
              <a:t>Item #21A – Math TSI Obligation Waived or Satisfied through Exemption</a:t>
            </a:r>
          </a:p>
          <a:p>
            <a:pPr marL="0" indent="0">
              <a:buNone/>
            </a:pPr>
            <a:r>
              <a:rPr lang="en-US" dirty="0"/>
              <a:t>0 Previously reported or</a:t>
            </a:r>
            <a:r>
              <a:rPr lang="en-US" strike="sngStrike" dirty="0">
                <a:solidFill>
                  <a:srgbClr val="FF0000"/>
                </a:solidFill>
              </a:rPr>
              <a:t> not applicable</a:t>
            </a:r>
          </a:p>
          <a:p>
            <a:pPr marL="0" indent="0">
              <a:buNone/>
            </a:pPr>
            <a:r>
              <a:rPr lang="en-US" dirty="0"/>
              <a:t>1 No, no exemption or waiver granted</a:t>
            </a:r>
          </a:p>
          <a:p>
            <a:pPr marL="0" indent="0">
              <a:buNone/>
            </a:pPr>
            <a:r>
              <a:rPr lang="en-US" dirty="0"/>
              <a:t>2 Exemption based on ACT Test</a:t>
            </a:r>
          </a:p>
          <a:p>
            <a:pPr marL="0" indent="0">
              <a:buNone/>
            </a:pPr>
            <a:r>
              <a:rPr lang="en-US" dirty="0"/>
              <a:t>3 Exemption based on old SAT Test </a:t>
            </a:r>
          </a:p>
          <a:p>
            <a:pPr marL="0" indent="0">
              <a:buNone/>
            </a:pPr>
            <a:r>
              <a:rPr lang="en-US" dirty="0"/>
              <a:t>4 Exemption based on TAKS Exit Level Math Test </a:t>
            </a:r>
          </a:p>
          <a:p>
            <a:pPr marL="0" indent="0">
              <a:buNone/>
            </a:pPr>
            <a:r>
              <a:rPr lang="en-US" dirty="0"/>
              <a:t>5 Exemption/met obligation based on determination by receiving institution that student has satisfactorily completed college-level coursework </a:t>
            </a:r>
          </a:p>
          <a:p>
            <a:pPr marL="0" indent="0">
              <a:buNone/>
            </a:pPr>
            <a:r>
              <a:rPr lang="en-US" dirty="0"/>
              <a:t>6 Waiver to take math-related dual credit based on dual credit rules (‘2’ in Item #10)</a:t>
            </a:r>
          </a:p>
          <a:p>
            <a:pPr marL="0" indent="0">
              <a:buNone/>
            </a:pPr>
            <a:r>
              <a:rPr lang="en-US" sz="3000" dirty="0"/>
              <a:t>7 </a:t>
            </a:r>
            <a:r>
              <a:rPr lang="en-US" sz="3000" u="sng" dirty="0">
                <a:solidFill>
                  <a:schemeClr val="accent6">
                    <a:lumMod val="75000"/>
                  </a:schemeClr>
                </a:solidFill>
              </a:rPr>
              <a:t>Waiver based on Level-One Certificate Program or non-degree-seeking or non-certificate-seeking status </a:t>
            </a:r>
            <a:r>
              <a:rPr lang="en-US" sz="3000" dirty="0"/>
              <a:t> (‘1’ in Item #10)</a:t>
            </a:r>
          </a:p>
          <a:p>
            <a:pPr marL="0" indent="0">
              <a:buNone/>
            </a:pPr>
            <a:r>
              <a:rPr lang="en-US" dirty="0"/>
              <a:t>8 Exemption based on the STAAR Algebra II EOC Test </a:t>
            </a:r>
          </a:p>
          <a:p>
            <a:pPr marL="0" indent="0">
              <a:buNone/>
            </a:pPr>
            <a:r>
              <a:rPr lang="en-US" dirty="0"/>
              <a:t>9 Waiver for ESL/ESOL developmental education (‘7’ in Item #10)</a:t>
            </a:r>
          </a:p>
          <a:p>
            <a:pPr marL="0" indent="0">
              <a:buNone/>
            </a:pPr>
            <a:r>
              <a:rPr lang="en-US" dirty="0"/>
              <a:t>A Waiver for college prep course developed by my institution with local ISD(s)</a:t>
            </a:r>
          </a:p>
          <a:p>
            <a:pPr marL="0" indent="0">
              <a:buNone/>
            </a:pPr>
            <a:r>
              <a:rPr lang="en-US" dirty="0"/>
              <a:t>B Waiver for college prep course developed by another Texas public institution and local ISD(s) (course accepted via MOU)</a:t>
            </a:r>
          </a:p>
          <a:p>
            <a:pPr marL="0" indent="0">
              <a:buNone/>
            </a:pPr>
            <a:r>
              <a:rPr lang="en-US" dirty="0"/>
              <a:t>C Exemption based on revised SAT Test </a:t>
            </a:r>
          </a:p>
          <a:p>
            <a:pPr marL="0" indent="0">
              <a:buNone/>
            </a:pPr>
            <a:r>
              <a:rPr lang="en-US" sz="3000" u="sng" dirty="0">
                <a:solidFill>
                  <a:schemeClr val="accent6">
                    <a:lumMod val="75000"/>
                  </a:schemeClr>
                </a:solidFill>
              </a:rPr>
              <a:t>D Waiver for active military duty </a:t>
            </a:r>
            <a:r>
              <a:rPr lang="en-US" sz="3000" dirty="0"/>
              <a:t>(‘3’ in Item #10)</a:t>
            </a:r>
          </a:p>
          <a:p>
            <a:pPr marL="0" indent="0">
              <a:buNone/>
            </a:pPr>
            <a:r>
              <a:rPr lang="en-US" sz="3000" u="sng" dirty="0">
                <a:solidFill>
                  <a:schemeClr val="accent6">
                    <a:lumMod val="75000"/>
                  </a:schemeClr>
                </a:solidFill>
              </a:rPr>
              <a:t>E Exemption because of past military experience based on TSI rules </a:t>
            </a:r>
            <a:r>
              <a:rPr lang="en-US" sz="3000" dirty="0"/>
              <a:t>(‘4’ in Item #10)</a:t>
            </a:r>
          </a:p>
          <a:p>
            <a:pPr marL="0" indent="0">
              <a:buNone/>
            </a:pPr>
            <a:r>
              <a:rPr lang="en-US" sz="3000" u="sng" dirty="0">
                <a:solidFill>
                  <a:schemeClr val="accent6">
                    <a:lumMod val="75000"/>
                  </a:schemeClr>
                </a:solidFill>
              </a:rPr>
              <a:t>F Exemption based on earned degree from accredited higher education institution </a:t>
            </a:r>
            <a:r>
              <a:rPr lang="en-US" sz="3000" dirty="0"/>
              <a:t>(‘5’ in Item #10)</a:t>
            </a:r>
          </a:p>
          <a:p>
            <a:pPr marL="0" indent="0">
              <a:buNone/>
            </a:pPr>
            <a:r>
              <a:rPr lang="en-US" sz="3000" u="sng" dirty="0">
                <a:solidFill>
                  <a:schemeClr val="accent6">
                    <a:lumMod val="75000"/>
                  </a:schemeClr>
                </a:solidFill>
              </a:rPr>
              <a:t>G Exemption because previous TASP exemptions granted prior to September 1, 2003 </a:t>
            </a:r>
            <a:r>
              <a:rPr lang="en-US" sz="3000" dirty="0"/>
              <a:t>(‘6’ in Item #10)</a:t>
            </a:r>
          </a:p>
          <a:p>
            <a:pPr marL="0" indent="0">
              <a:buNone/>
            </a:pPr>
            <a:r>
              <a:rPr lang="en-US" sz="3000" u="sng" dirty="0">
                <a:solidFill>
                  <a:schemeClr val="accent6">
                    <a:lumMod val="75000"/>
                  </a:schemeClr>
                </a:solidFill>
              </a:rPr>
              <a:t>H Waiver for dual credit student taking a course in another subject area </a:t>
            </a:r>
            <a:r>
              <a:rPr lang="en-US" sz="3000" dirty="0"/>
              <a:t>(‘2’ in Item #10)</a:t>
            </a:r>
          </a:p>
          <a:p>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16</a:t>
            </a:fld>
            <a:endParaRPr lang="en-US"/>
          </a:p>
        </p:txBody>
      </p:sp>
    </p:spTree>
    <p:extLst>
      <p:ext uri="{BB962C8B-B14F-4D97-AF65-F5344CB8AC3E}">
        <p14:creationId xmlns:p14="http://schemas.microsoft.com/office/powerpoint/2010/main" val="1402117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CBM002: Revise Item #23/#43/#63</a:t>
            </a:r>
          </a:p>
        </p:txBody>
      </p:sp>
      <p:sp>
        <p:nvSpPr>
          <p:cNvPr id="3" name="Content Placeholder 2"/>
          <p:cNvSpPr>
            <a:spLocks noGrp="1"/>
          </p:cNvSpPr>
          <p:nvPr>
            <p:ph idx="1"/>
          </p:nvPr>
        </p:nvSpPr>
        <p:spPr/>
        <p:txBody>
          <a:bodyPr/>
          <a:lstStyle/>
          <a:p>
            <a:r>
              <a:rPr lang="en-US" dirty="0"/>
              <a:t>Item #23 	Participation in Alternative/Non-course-based Method for Developmental Education Math this Reporting Period.</a:t>
            </a:r>
          </a:p>
          <a:p>
            <a:endParaRPr lang="en-US" dirty="0"/>
          </a:p>
          <a:p>
            <a:pPr marL="0" indent="0">
              <a:buNone/>
            </a:pPr>
            <a:r>
              <a:rPr lang="en-US" dirty="0"/>
              <a:t>0 	Not applicable (did not participate)</a:t>
            </a:r>
          </a:p>
          <a:p>
            <a:pPr marL="0" indent="0">
              <a:buNone/>
            </a:pPr>
            <a:r>
              <a:rPr lang="en-US" dirty="0"/>
              <a:t>1 	Yes, participated </a:t>
            </a:r>
            <a:r>
              <a:rPr lang="en-US" strike="sngStrike" dirty="0">
                <a:solidFill>
                  <a:srgbClr val="FF0000"/>
                </a:solidFill>
              </a:rPr>
              <a:t>and satisfied TSI obligation for math in the semester being reported</a:t>
            </a:r>
          </a:p>
          <a:p>
            <a:pPr marL="0" indent="0">
              <a:buNone/>
            </a:pPr>
            <a:r>
              <a:rPr lang="en-US" strike="sngStrike" dirty="0">
                <a:solidFill>
                  <a:srgbClr val="FF0000"/>
                </a:solidFill>
              </a:rPr>
              <a:t>2 	Yes, participated but did not satisfy TSI obligation for math in the semester being reported </a:t>
            </a:r>
          </a:p>
          <a:p>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17</a:t>
            </a:fld>
            <a:endParaRPr lang="en-US"/>
          </a:p>
        </p:txBody>
      </p:sp>
    </p:spTree>
    <p:extLst>
      <p:ext uri="{BB962C8B-B14F-4D97-AF65-F5344CB8AC3E}">
        <p14:creationId xmlns:p14="http://schemas.microsoft.com/office/powerpoint/2010/main" val="4095931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CBM00S: Revise Item #19 (</a:t>
            </a:r>
            <a:r>
              <a:rPr lang="en-US" dirty="0" err="1"/>
              <a:t>Univ</a:t>
            </a:r>
            <a:r>
              <a:rPr lang="en-US" dirty="0"/>
              <a:t>)/#22(CTCs)</a:t>
            </a:r>
          </a:p>
        </p:txBody>
      </p:sp>
      <p:sp>
        <p:nvSpPr>
          <p:cNvPr id="3" name="Content Placeholder 2"/>
          <p:cNvSpPr>
            <a:spLocks noGrp="1"/>
          </p:cNvSpPr>
          <p:nvPr>
            <p:ph idx="1"/>
          </p:nvPr>
        </p:nvSpPr>
        <p:spPr/>
        <p:txBody>
          <a:bodyPr>
            <a:normAutofit fontScale="77500" lnSpcReduction="20000"/>
          </a:bodyPr>
          <a:lstStyle/>
          <a:p>
            <a:pPr marL="0" indent="0">
              <a:buNone/>
            </a:pPr>
            <a:r>
              <a:rPr lang="en-US" b="1" u="sng" dirty="0"/>
              <a:t>Item #22 Developmental Education Course/Intervention and Corequisite</a:t>
            </a:r>
          </a:p>
          <a:p>
            <a:pPr marL="0" indent="0">
              <a:buNone/>
            </a:pPr>
            <a:r>
              <a:rPr lang="en-US" dirty="0"/>
              <a:t>0 Not a developmental course/intervention </a:t>
            </a:r>
            <a:r>
              <a:rPr lang="en-US" u="sng" dirty="0">
                <a:solidFill>
                  <a:schemeClr val="accent6">
                    <a:lumMod val="75000"/>
                  </a:schemeClr>
                </a:solidFill>
              </a:rPr>
              <a:t>or paired college course</a:t>
            </a:r>
          </a:p>
          <a:p>
            <a:pPr marL="0" indent="0">
              <a:buNone/>
            </a:pPr>
            <a:r>
              <a:rPr lang="en-US" dirty="0"/>
              <a:t>1 Developmental course – </a:t>
            </a:r>
            <a:r>
              <a:rPr lang="en-US" u="sng" dirty="0">
                <a:solidFill>
                  <a:schemeClr val="accent6">
                    <a:lumMod val="75000"/>
                  </a:schemeClr>
                </a:solidFill>
              </a:rPr>
              <a:t>not part of a corequisite model</a:t>
            </a:r>
          </a:p>
          <a:p>
            <a:pPr marL="0" indent="0">
              <a:buNone/>
            </a:pPr>
            <a:r>
              <a:rPr lang="en-US" dirty="0"/>
              <a:t>4 Developmental intervention (NCBO)– </a:t>
            </a:r>
            <a:r>
              <a:rPr lang="en-US" u="sng" dirty="0">
                <a:solidFill>
                  <a:schemeClr val="accent6">
                    <a:lumMod val="75000"/>
                  </a:schemeClr>
                </a:solidFill>
              </a:rPr>
              <a:t>not part of a corequisite model</a:t>
            </a:r>
          </a:p>
          <a:p>
            <a:pPr marL="0" indent="0">
              <a:buNone/>
            </a:pPr>
            <a:r>
              <a:rPr lang="en-US" dirty="0"/>
              <a:t>7 Self-paced course or intervention – </a:t>
            </a:r>
            <a:r>
              <a:rPr lang="en-US" u="sng" dirty="0">
                <a:solidFill>
                  <a:schemeClr val="accent6">
                    <a:lumMod val="75000"/>
                  </a:schemeClr>
                </a:solidFill>
              </a:rPr>
              <a:t>not part of a corequisite model</a:t>
            </a:r>
          </a:p>
          <a:p>
            <a:pPr marL="0" indent="0">
              <a:buNone/>
            </a:pPr>
            <a:r>
              <a:rPr lang="en-US" u="sng" dirty="0">
                <a:solidFill>
                  <a:schemeClr val="accent6">
                    <a:lumMod val="75000"/>
                  </a:schemeClr>
                </a:solidFill>
              </a:rPr>
              <a:t>8 Corequisite DE course</a:t>
            </a:r>
          </a:p>
          <a:p>
            <a:pPr marL="0" indent="0">
              <a:buNone/>
            </a:pPr>
            <a:r>
              <a:rPr lang="en-US" u="sng" dirty="0">
                <a:solidFill>
                  <a:schemeClr val="accent6">
                    <a:lumMod val="75000"/>
                  </a:schemeClr>
                </a:solidFill>
              </a:rPr>
              <a:t>9 Corequisite DE intervention (NCBO)</a:t>
            </a:r>
          </a:p>
          <a:p>
            <a:pPr marL="0" indent="0">
              <a:buNone/>
            </a:pPr>
            <a:r>
              <a:rPr lang="en-US" u="sng" dirty="0">
                <a:solidFill>
                  <a:schemeClr val="accent6">
                    <a:lumMod val="75000"/>
                  </a:schemeClr>
                </a:solidFill>
              </a:rPr>
              <a:t>A Self-paced course or intervention – part of a corequisite model</a:t>
            </a:r>
          </a:p>
          <a:p>
            <a:pPr marL="0" indent="0">
              <a:buNone/>
            </a:pPr>
            <a:r>
              <a:rPr lang="en-US" u="sng" dirty="0">
                <a:solidFill>
                  <a:schemeClr val="accent6">
                    <a:lumMod val="75000"/>
                  </a:schemeClr>
                </a:solidFill>
              </a:rPr>
              <a:t>B College-level course paired with DE</a:t>
            </a:r>
          </a:p>
        </p:txBody>
      </p:sp>
      <p:sp>
        <p:nvSpPr>
          <p:cNvPr id="4" name="Slide Number Placeholder 3"/>
          <p:cNvSpPr>
            <a:spLocks noGrp="1"/>
          </p:cNvSpPr>
          <p:nvPr>
            <p:ph type="sldNum" sz="quarter" idx="12"/>
          </p:nvPr>
        </p:nvSpPr>
        <p:spPr/>
        <p:txBody>
          <a:bodyPr/>
          <a:lstStyle/>
          <a:p>
            <a:fld id="{42B960B7-1A5D-4A40-9C6E-0A7BBAA5F990}" type="slidenum">
              <a:rPr lang="en-US" smtClean="0"/>
              <a:t>18</a:t>
            </a:fld>
            <a:endParaRPr lang="en-US"/>
          </a:p>
        </p:txBody>
      </p:sp>
    </p:spTree>
    <p:extLst>
      <p:ext uri="{BB962C8B-B14F-4D97-AF65-F5344CB8AC3E}">
        <p14:creationId xmlns:p14="http://schemas.microsoft.com/office/powerpoint/2010/main" val="3988751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Questions/Issues?</a:t>
            </a:r>
          </a:p>
        </p:txBody>
      </p:sp>
      <p:sp>
        <p:nvSpPr>
          <p:cNvPr id="6" name="Text Placeholder 5"/>
          <p:cNvSpPr>
            <a:spLocks noGrp="1"/>
          </p:cNvSpPr>
          <p:nvPr>
            <p:ph type="body" idx="1"/>
          </p:nvPr>
        </p:nvSpPr>
        <p:spPr/>
        <p:txBody>
          <a:bodyPr/>
          <a:lstStyle/>
          <a:p>
            <a:r>
              <a:rPr lang="en-US" dirty="0"/>
              <a:t>CBM Changes</a:t>
            </a:r>
          </a:p>
        </p:txBody>
      </p:sp>
      <p:sp>
        <p:nvSpPr>
          <p:cNvPr id="4" name="Slide Number Placeholder 3"/>
          <p:cNvSpPr>
            <a:spLocks noGrp="1"/>
          </p:cNvSpPr>
          <p:nvPr>
            <p:ph type="sldNum" sz="quarter" idx="12"/>
          </p:nvPr>
        </p:nvSpPr>
        <p:spPr/>
        <p:txBody>
          <a:bodyPr/>
          <a:lstStyle/>
          <a:p>
            <a:fld id="{42B960B7-1A5D-4A40-9C6E-0A7BBAA5F990}" type="slidenum">
              <a:rPr lang="en-US" smtClean="0"/>
              <a:t>19</a:t>
            </a:fld>
            <a:endParaRPr lang="en-US"/>
          </a:p>
        </p:txBody>
      </p:sp>
    </p:spTree>
    <p:extLst>
      <p:ext uri="{BB962C8B-B14F-4D97-AF65-F5344CB8AC3E}">
        <p14:creationId xmlns:p14="http://schemas.microsoft.com/office/powerpoint/2010/main" val="178376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2B960B7-1A5D-4A40-9C6E-0A7BBAA5F990}" type="slidenum">
              <a:rPr lang="en-US" smtClean="0"/>
              <a:t>2</a:t>
            </a:fld>
            <a:endParaRPr lang="en-US" dirty="0"/>
          </a:p>
        </p:txBody>
      </p:sp>
      <p:sp>
        <p:nvSpPr>
          <p:cNvPr id="3" name="TextBox 2"/>
          <p:cNvSpPr txBox="1"/>
          <p:nvPr/>
        </p:nvSpPr>
        <p:spPr>
          <a:xfrm>
            <a:off x="1415562" y="351692"/>
            <a:ext cx="5917223" cy="707886"/>
          </a:xfrm>
          <a:prstGeom prst="rect">
            <a:avLst/>
          </a:prstGeom>
          <a:noFill/>
        </p:spPr>
        <p:txBody>
          <a:bodyPr wrap="square" rtlCol="0">
            <a:spAutoFit/>
          </a:bodyPr>
          <a:lstStyle/>
          <a:p>
            <a:pPr algn="ctr"/>
            <a:r>
              <a:rPr lang="en-US" sz="4000" b="1" dirty="0"/>
              <a:t>AGENDA</a:t>
            </a:r>
          </a:p>
        </p:txBody>
      </p:sp>
      <p:sp>
        <p:nvSpPr>
          <p:cNvPr id="4" name="TextBox 3"/>
          <p:cNvSpPr txBox="1"/>
          <p:nvPr/>
        </p:nvSpPr>
        <p:spPr>
          <a:xfrm>
            <a:off x="588579" y="1366345"/>
            <a:ext cx="7588469" cy="3385542"/>
          </a:xfrm>
          <a:prstGeom prst="rect">
            <a:avLst/>
          </a:prstGeom>
          <a:noFill/>
        </p:spPr>
        <p:txBody>
          <a:bodyPr wrap="square" rtlCol="0">
            <a:spAutoFit/>
          </a:bodyPr>
          <a:lstStyle/>
          <a:p>
            <a:pPr marL="457200" indent="-457200">
              <a:buFont typeface="Arial" panose="020B0604020202020204" pitchFamily="34" charset="0"/>
              <a:buChar char="•"/>
            </a:pPr>
            <a:r>
              <a:rPr lang="en-US" altLang="en-US" sz="2800" dirty="0"/>
              <a:t>TSIA Writing Update</a:t>
            </a:r>
          </a:p>
          <a:p>
            <a:pPr marL="457200" indent="-457200">
              <a:buFont typeface="Arial" panose="020B0604020202020204" pitchFamily="34" charset="0"/>
              <a:buChar char="•"/>
            </a:pPr>
            <a:r>
              <a:rPr lang="en-US" altLang="en-US" sz="2800" dirty="0"/>
              <a:t>Legislative Update</a:t>
            </a:r>
          </a:p>
          <a:p>
            <a:pPr marL="457200" indent="-457200">
              <a:buFont typeface="Arial" panose="020B0604020202020204" pitchFamily="34" charset="0"/>
              <a:buChar char="•"/>
            </a:pPr>
            <a:r>
              <a:rPr lang="en-US" altLang="en-US" sz="2800" dirty="0"/>
              <a:t>CBM Updates</a:t>
            </a:r>
          </a:p>
          <a:p>
            <a:pPr marL="457200" indent="-457200">
              <a:buFont typeface="Arial" panose="020B0604020202020204" pitchFamily="34" charset="0"/>
              <a:buChar char="•"/>
            </a:pPr>
            <a:r>
              <a:rPr lang="en-US" altLang="en-US" sz="2800" dirty="0"/>
              <a:t>Q &amp; A</a:t>
            </a:r>
          </a:p>
          <a:p>
            <a:pPr marL="457200" indent="-457200">
              <a:buFont typeface="Arial" panose="020B0604020202020204" pitchFamily="34" charset="0"/>
              <a:buChar char="•"/>
            </a:pPr>
            <a:r>
              <a:rPr lang="en-US" altLang="en-US" sz="2800" dirty="0"/>
              <a:t>THECB Contacts</a:t>
            </a:r>
          </a:p>
          <a:p>
            <a:pPr marL="457200" indent="-457200">
              <a:buFont typeface="Arial" panose="020B0604020202020204" pitchFamily="34" charset="0"/>
              <a:buChar char="•"/>
            </a:pPr>
            <a:endParaRPr lang="en-US" altLang="en-US" sz="2800" dirty="0"/>
          </a:p>
          <a:p>
            <a:r>
              <a:rPr lang="en-US" altLang="en-US" sz="2800" dirty="0"/>
              <a:t>Sign up for TSI-DE Updates</a:t>
            </a:r>
          </a:p>
          <a:p>
            <a:endParaRPr lang="en-US" dirty="0"/>
          </a:p>
        </p:txBody>
      </p:sp>
    </p:spTree>
    <p:extLst>
      <p:ext uri="{BB962C8B-B14F-4D97-AF65-F5344CB8AC3E}">
        <p14:creationId xmlns:p14="http://schemas.microsoft.com/office/powerpoint/2010/main" val="3015621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sz="2400" b="1" dirty="0">
                <a:latin typeface="Tahoma" pitchFamily="34" charset="0"/>
                <a:ea typeface="Tahoma" pitchFamily="34" charset="0"/>
                <a:cs typeface="Tahoma" pitchFamily="34" charset="0"/>
              </a:rPr>
              <a:t>THECB Website </a:t>
            </a:r>
          </a:p>
          <a:p>
            <a:pPr lvl="1">
              <a:spcAft>
                <a:spcPts val="600"/>
              </a:spcAft>
              <a:defRPr/>
            </a:pPr>
            <a:r>
              <a:rPr lang="en-US" sz="1900" dirty="0">
                <a:latin typeface="Tahoma" pitchFamily="34" charset="0"/>
                <a:ea typeface="Tahoma" pitchFamily="34" charset="0"/>
                <a:cs typeface="Tahoma" pitchFamily="34" charset="0"/>
                <a:hlinkClick r:id="rId2"/>
              </a:rPr>
              <a:t>www.thecb.state.tx.us/tsi</a:t>
            </a:r>
            <a:endParaRPr lang="en-US" sz="1900" dirty="0">
              <a:latin typeface="Tahoma" pitchFamily="34" charset="0"/>
              <a:ea typeface="Tahoma" pitchFamily="34" charset="0"/>
              <a:cs typeface="Tahoma" pitchFamily="34" charset="0"/>
            </a:endParaRPr>
          </a:p>
          <a:p>
            <a:pPr lvl="1">
              <a:spcAft>
                <a:spcPts val="600"/>
              </a:spcAft>
              <a:defRPr/>
            </a:pPr>
            <a:r>
              <a:rPr lang="en-US" sz="1900" dirty="0">
                <a:latin typeface="Tahoma" pitchFamily="34" charset="0"/>
                <a:ea typeface="Tahoma" pitchFamily="34" charset="0"/>
                <a:cs typeface="Tahoma" pitchFamily="34" charset="0"/>
              </a:rPr>
              <a:t>Sign up for DE/TSI Updates</a:t>
            </a:r>
          </a:p>
          <a:p>
            <a:pPr>
              <a:spcAft>
                <a:spcPts val="600"/>
              </a:spcAft>
              <a:defRPr/>
            </a:pPr>
            <a:r>
              <a:rPr lang="en-US" sz="2400" b="1" dirty="0">
                <a:latin typeface="Tahoma" pitchFamily="34" charset="0"/>
                <a:ea typeface="Tahoma" pitchFamily="34" charset="0"/>
                <a:cs typeface="Tahoma" pitchFamily="34" charset="0"/>
              </a:rPr>
              <a:t>Texas Higher Ed Data</a:t>
            </a:r>
          </a:p>
          <a:p>
            <a:pPr lvl="1">
              <a:spcAft>
                <a:spcPts val="600"/>
              </a:spcAft>
              <a:defRPr/>
            </a:pPr>
            <a:r>
              <a:rPr lang="en-US" sz="1900" dirty="0">
                <a:latin typeface="Tahoma" pitchFamily="34" charset="0"/>
                <a:ea typeface="Tahoma" pitchFamily="34" charset="0"/>
                <a:cs typeface="Tahoma" pitchFamily="34" charset="0"/>
                <a:hlinkClick r:id="rId3"/>
              </a:rPr>
              <a:t>http://www.txhighereddata.org/</a:t>
            </a:r>
            <a:endParaRPr lang="en-US" sz="1900" dirty="0">
              <a:latin typeface="Tahoma" pitchFamily="34" charset="0"/>
              <a:ea typeface="Tahoma" pitchFamily="34" charset="0"/>
              <a:cs typeface="Tahoma" pitchFamily="34" charset="0"/>
            </a:endParaRPr>
          </a:p>
          <a:p>
            <a:pPr marL="914400" lvl="2" indent="0">
              <a:buClr>
                <a:srgbClr val="C00000"/>
              </a:buClr>
              <a:buNone/>
              <a:defRPr/>
            </a:pPr>
            <a:endParaRPr lang="en-US" sz="1600" dirty="0">
              <a:latin typeface="Tahoma" pitchFamily="34" charset="0"/>
              <a:ea typeface="Tahoma" pitchFamily="34" charset="0"/>
              <a:cs typeface="Tahoma" pitchFamily="34" charset="0"/>
            </a:endParaRPr>
          </a:p>
          <a:p>
            <a:pPr marL="392113" lvl="1" indent="0">
              <a:buNone/>
              <a:defRPr/>
            </a:pPr>
            <a:endParaRPr lang="en-US" sz="2600" dirty="0"/>
          </a:p>
          <a:p>
            <a:endParaRPr lang="en-US" dirty="0"/>
          </a:p>
        </p:txBody>
      </p:sp>
      <p:sp>
        <p:nvSpPr>
          <p:cNvPr id="3" name="Slide Number Placeholder 2"/>
          <p:cNvSpPr>
            <a:spLocks noGrp="1"/>
          </p:cNvSpPr>
          <p:nvPr>
            <p:ph type="sldNum" sz="quarter" idx="12"/>
          </p:nvPr>
        </p:nvSpPr>
        <p:spPr/>
        <p:txBody>
          <a:bodyPr/>
          <a:lstStyle/>
          <a:p>
            <a:fld id="{42B960B7-1A5D-4A40-9C6E-0A7BBAA5F990}" type="slidenum">
              <a:rPr lang="en-US" smtClean="0"/>
              <a:t>20</a:t>
            </a:fld>
            <a:endParaRPr lang="en-US"/>
          </a:p>
        </p:txBody>
      </p:sp>
      <p:sp>
        <p:nvSpPr>
          <p:cNvPr id="4" name="Title 3"/>
          <p:cNvSpPr>
            <a:spLocks noGrp="1"/>
          </p:cNvSpPr>
          <p:nvPr>
            <p:ph type="title"/>
          </p:nvPr>
        </p:nvSpPr>
        <p:spPr/>
        <p:txBody>
          <a:bodyPr/>
          <a:lstStyle/>
          <a:p>
            <a:r>
              <a:rPr lang="en-US" b="1" dirty="0"/>
              <a:t>Resources</a:t>
            </a:r>
          </a:p>
        </p:txBody>
      </p:sp>
    </p:spTree>
    <p:extLst>
      <p:ext uri="{BB962C8B-B14F-4D97-AF65-F5344CB8AC3E}">
        <p14:creationId xmlns:p14="http://schemas.microsoft.com/office/powerpoint/2010/main" val="1475211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a:t>Questions</a:t>
            </a:r>
            <a:r>
              <a:rPr lang="en-US" dirty="0"/>
              <a:t>?</a:t>
            </a:r>
          </a:p>
        </p:txBody>
      </p:sp>
      <p:sp>
        <p:nvSpPr>
          <p:cNvPr id="6" name="Text Placeholder 5"/>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42B960B7-1A5D-4A40-9C6E-0A7BBAA5F990}" type="slidenum">
              <a:rPr lang="en-US" smtClean="0"/>
              <a:t>21</a:t>
            </a:fld>
            <a:endParaRPr lang="en-US"/>
          </a:p>
        </p:txBody>
      </p:sp>
    </p:spTree>
    <p:extLst>
      <p:ext uri="{BB962C8B-B14F-4D97-AF65-F5344CB8AC3E}">
        <p14:creationId xmlns:p14="http://schemas.microsoft.com/office/powerpoint/2010/main" val="1507219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441525"/>
            <a:ext cx="7886700" cy="4735438"/>
          </a:xfrm>
        </p:spPr>
        <p:txBody>
          <a:bodyPr>
            <a:normAutofit/>
          </a:bodyPr>
          <a:lstStyle/>
          <a:p>
            <a:pPr marL="392113" lvl="1" indent="0">
              <a:buNone/>
              <a:defRPr/>
            </a:pPr>
            <a:endParaRPr lang="en-US" sz="800" dirty="0">
              <a:latin typeface="Tahoma" pitchFamily="34" charset="0"/>
              <a:ea typeface="Tahoma" pitchFamily="34" charset="0"/>
              <a:cs typeface="Tahoma" pitchFamily="34" charset="0"/>
            </a:endParaRPr>
          </a:p>
          <a:p>
            <a:pPr>
              <a:defRPr/>
            </a:pPr>
            <a:r>
              <a:rPr lang="en-US" sz="2000" b="1" dirty="0">
                <a:latin typeface="Tahoma" pitchFamily="34" charset="0"/>
                <a:ea typeface="Tahoma" pitchFamily="34" charset="0"/>
                <a:cs typeface="Tahoma" pitchFamily="34" charset="0"/>
              </a:rPr>
              <a:t>Suzanne Morales-Vale, Ph.D</a:t>
            </a:r>
          </a:p>
          <a:p>
            <a:pPr marL="0" indent="0">
              <a:buNone/>
              <a:defRPr/>
            </a:pPr>
            <a:r>
              <a:rPr lang="en-US" sz="2000" dirty="0">
                <a:latin typeface="Tahoma" pitchFamily="34" charset="0"/>
                <a:ea typeface="Tahoma" pitchFamily="34" charset="0"/>
                <a:cs typeface="Tahoma" pitchFamily="34" charset="0"/>
              </a:rPr>
              <a:t>Director, Developmental and Adult Education</a:t>
            </a:r>
          </a:p>
          <a:p>
            <a:pPr marL="0" indent="0">
              <a:buNone/>
              <a:defRPr/>
            </a:pPr>
            <a:r>
              <a:rPr lang="en-US" sz="2000" dirty="0">
                <a:latin typeface="Tahoma" pitchFamily="34" charset="0"/>
                <a:ea typeface="Tahoma" pitchFamily="34" charset="0"/>
                <a:cs typeface="Tahoma" pitchFamily="34" charset="0"/>
                <a:hlinkClick r:id="rId2"/>
              </a:rPr>
              <a:t>suzanne.morales-vale@thecb.state.tx.us</a:t>
            </a:r>
            <a:r>
              <a:rPr lang="en-US" sz="2000" dirty="0">
                <a:latin typeface="Tahoma" pitchFamily="34" charset="0"/>
                <a:ea typeface="Tahoma" pitchFamily="34" charset="0"/>
                <a:cs typeface="Tahoma" pitchFamily="34" charset="0"/>
              </a:rPr>
              <a:t>		(512) 427-6262</a:t>
            </a:r>
          </a:p>
          <a:p>
            <a:pPr marL="0" indent="0">
              <a:buNone/>
              <a:defRPr/>
            </a:pPr>
            <a:endParaRPr lang="en-US" sz="2000" dirty="0">
              <a:latin typeface="Tahoma" pitchFamily="34" charset="0"/>
              <a:ea typeface="Tahoma" pitchFamily="34" charset="0"/>
              <a:cs typeface="Tahoma" pitchFamily="34" charset="0"/>
            </a:endParaRPr>
          </a:p>
          <a:p>
            <a:pPr>
              <a:defRPr/>
            </a:pPr>
            <a:r>
              <a:rPr lang="en-US" sz="2000" b="1" dirty="0">
                <a:latin typeface="Tahoma" pitchFamily="34" charset="0"/>
                <a:ea typeface="Tahoma" pitchFamily="34" charset="0"/>
                <a:cs typeface="Tahoma" pitchFamily="34" charset="0"/>
              </a:rPr>
              <a:t>Kathy Zarate, J.D.</a:t>
            </a:r>
          </a:p>
          <a:p>
            <a:pPr marL="109537" indent="0">
              <a:buNone/>
              <a:defRPr/>
            </a:pPr>
            <a:r>
              <a:rPr lang="en-US" sz="2000" dirty="0">
                <a:latin typeface="Tahoma" pitchFamily="34" charset="0"/>
                <a:ea typeface="Tahoma" pitchFamily="34" charset="0"/>
                <a:cs typeface="Tahoma" pitchFamily="34" charset="0"/>
              </a:rPr>
              <a:t>Program Specialist,  Developmental Education</a:t>
            </a:r>
          </a:p>
          <a:p>
            <a:pPr marL="109537" indent="0">
              <a:buNone/>
              <a:defRPr/>
            </a:pPr>
            <a:r>
              <a:rPr lang="en-US" sz="2000" dirty="0">
                <a:latin typeface="Tahoma" pitchFamily="34" charset="0"/>
                <a:ea typeface="Tahoma" pitchFamily="34" charset="0"/>
                <a:cs typeface="Tahoma" pitchFamily="34" charset="0"/>
                <a:hlinkClick r:id="rId3"/>
              </a:rPr>
              <a:t>kathy.zarate@thecb.state.tx.us</a:t>
            </a:r>
            <a:r>
              <a:rPr lang="en-US" sz="1600" dirty="0">
                <a:latin typeface="Tahoma" pitchFamily="34" charset="0"/>
                <a:ea typeface="Tahoma" pitchFamily="34" charset="0"/>
                <a:cs typeface="Tahoma" pitchFamily="34" charset="0"/>
              </a:rPr>
              <a:t>			</a:t>
            </a:r>
            <a:r>
              <a:rPr lang="en-US" sz="2000" dirty="0">
                <a:latin typeface="Tahoma" pitchFamily="34" charset="0"/>
                <a:ea typeface="Tahoma" pitchFamily="34" charset="0"/>
                <a:cs typeface="Tahoma" pitchFamily="34" charset="0"/>
              </a:rPr>
              <a:t>(512) 427-6244</a:t>
            </a:r>
          </a:p>
          <a:p>
            <a:pPr marL="109537" indent="0">
              <a:buNone/>
              <a:defRPr/>
            </a:pPr>
            <a:endParaRPr lang="en-US" sz="2000" dirty="0">
              <a:latin typeface="Tahoma" pitchFamily="34" charset="0"/>
              <a:ea typeface="Tahoma" pitchFamily="34" charset="0"/>
              <a:cs typeface="Tahoma" pitchFamily="34" charset="0"/>
            </a:endParaRPr>
          </a:p>
          <a:p>
            <a:pPr>
              <a:defRPr/>
            </a:pPr>
            <a:r>
              <a:rPr lang="en-US" sz="2000" b="1" dirty="0">
                <a:latin typeface="Tahoma" pitchFamily="34" charset="0"/>
                <a:ea typeface="Tahoma" pitchFamily="34" charset="0"/>
                <a:cs typeface="Tahoma" pitchFamily="34" charset="0"/>
              </a:rPr>
              <a:t>Melissa Humphries, Ph.D.</a:t>
            </a:r>
          </a:p>
          <a:p>
            <a:pPr marL="109537" indent="0">
              <a:buNone/>
              <a:defRPr/>
            </a:pPr>
            <a:r>
              <a:rPr lang="en-US" sz="2000" dirty="0">
                <a:latin typeface="Tahoma" pitchFamily="34" charset="0"/>
                <a:ea typeface="Tahoma" pitchFamily="34" charset="0"/>
                <a:cs typeface="Tahoma" pitchFamily="34" charset="0"/>
              </a:rPr>
              <a:t>Program Director, Research and Evaluation</a:t>
            </a:r>
            <a:endParaRPr lang="en-US" sz="2000" dirty="0">
              <a:latin typeface="Tahoma" pitchFamily="34" charset="0"/>
              <a:ea typeface="Tahoma" pitchFamily="34" charset="0"/>
              <a:cs typeface="Tahoma" pitchFamily="34" charset="0"/>
              <a:hlinkClick r:id="rId2"/>
            </a:endParaRPr>
          </a:p>
          <a:p>
            <a:pPr marL="109537" indent="0">
              <a:buNone/>
              <a:defRPr/>
            </a:pPr>
            <a:r>
              <a:rPr lang="en-US" sz="2000" dirty="0">
                <a:solidFill>
                  <a:srgbClr val="FFC000"/>
                </a:solidFill>
                <a:latin typeface="Tahoma" pitchFamily="34" charset="0"/>
                <a:ea typeface="Tahoma" pitchFamily="34" charset="0"/>
                <a:cs typeface="Tahoma" pitchFamily="34" charset="0"/>
                <a:hlinkClick r:id="rId2"/>
              </a:rPr>
              <a:t>melissa.humphries@thecb.state.tx.us</a:t>
            </a:r>
            <a:r>
              <a:rPr lang="en-US" sz="2000" dirty="0">
                <a:solidFill>
                  <a:srgbClr val="FFC000"/>
                </a:solidFill>
                <a:latin typeface="Tahoma" pitchFamily="34" charset="0"/>
                <a:ea typeface="Tahoma" pitchFamily="34" charset="0"/>
                <a:cs typeface="Tahoma" pitchFamily="34" charset="0"/>
              </a:rPr>
              <a:t> </a:t>
            </a:r>
            <a:r>
              <a:rPr lang="en-US" sz="1600" dirty="0">
                <a:latin typeface="Tahoma" pitchFamily="34" charset="0"/>
                <a:ea typeface="Tahoma" pitchFamily="34" charset="0"/>
                <a:cs typeface="Tahoma" pitchFamily="34" charset="0"/>
              </a:rPr>
              <a:t>		</a:t>
            </a:r>
            <a:r>
              <a:rPr lang="en-US" sz="2000" dirty="0">
                <a:latin typeface="Tahoma" pitchFamily="34" charset="0"/>
                <a:ea typeface="Tahoma" pitchFamily="34" charset="0"/>
                <a:cs typeface="Tahoma" pitchFamily="34" charset="0"/>
              </a:rPr>
              <a:t>(512) 427-6546</a:t>
            </a:r>
          </a:p>
          <a:p>
            <a:pPr marL="109537" indent="0">
              <a:buNone/>
              <a:defRPr/>
            </a:pPr>
            <a:endParaRPr lang="en-US" sz="2000" dirty="0">
              <a:latin typeface="Tahoma" pitchFamily="34" charset="0"/>
              <a:ea typeface="Tahoma" pitchFamily="34" charset="0"/>
              <a:cs typeface="Tahoma" pitchFamily="34" charset="0"/>
            </a:endParaRPr>
          </a:p>
          <a:p>
            <a:pPr marL="392113" lvl="1" indent="0">
              <a:buNone/>
              <a:defRPr/>
            </a:pPr>
            <a:endParaRPr lang="en-US" sz="800" dirty="0">
              <a:latin typeface="Tahoma" pitchFamily="34" charset="0"/>
              <a:ea typeface="Tahoma" pitchFamily="34" charset="0"/>
              <a:cs typeface="Tahoma" pitchFamily="34" charset="0"/>
            </a:endParaRPr>
          </a:p>
          <a:p>
            <a:pPr marL="392113" lvl="1" indent="0">
              <a:buNone/>
              <a:defRPr/>
            </a:pPr>
            <a:endParaRPr lang="en-US" sz="800" b="1" dirty="0">
              <a:latin typeface="Tahoma" pitchFamily="34" charset="0"/>
              <a:ea typeface="Tahoma" pitchFamily="34" charset="0"/>
              <a:cs typeface="Tahoma" pitchFamily="34" charset="0"/>
            </a:endParaRPr>
          </a:p>
          <a:p>
            <a:pPr marL="0" indent="0">
              <a:buNone/>
            </a:pPr>
            <a:endParaRPr lang="en-US" dirty="0"/>
          </a:p>
        </p:txBody>
      </p:sp>
      <p:sp>
        <p:nvSpPr>
          <p:cNvPr id="3" name="Slide Number Placeholder 2"/>
          <p:cNvSpPr>
            <a:spLocks noGrp="1"/>
          </p:cNvSpPr>
          <p:nvPr>
            <p:ph type="sldNum" sz="quarter" idx="12"/>
          </p:nvPr>
        </p:nvSpPr>
        <p:spPr/>
        <p:txBody>
          <a:bodyPr/>
          <a:lstStyle/>
          <a:p>
            <a:fld id="{42B960B7-1A5D-4A40-9C6E-0A7BBAA5F990}" type="slidenum">
              <a:rPr lang="en-US" smtClean="0"/>
              <a:t>22</a:t>
            </a:fld>
            <a:endParaRPr lang="en-US"/>
          </a:p>
        </p:txBody>
      </p:sp>
      <p:sp>
        <p:nvSpPr>
          <p:cNvPr id="4" name="Title 3"/>
          <p:cNvSpPr>
            <a:spLocks noGrp="1"/>
          </p:cNvSpPr>
          <p:nvPr>
            <p:ph type="title"/>
          </p:nvPr>
        </p:nvSpPr>
        <p:spPr/>
        <p:txBody>
          <a:bodyPr/>
          <a:lstStyle/>
          <a:p>
            <a:r>
              <a:rPr lang="en-US" dirty="0"/>
              <a:t>THECB Contacts:</a:t>
            </a:r>
          </a:p>
        </p:txBody>
      </p:sp>
    </p:spTree>
    <p:extLst>
      <p:ext uri="{BB962C8B-B14F-4D97-AF65-F5344CB8AC3E}">
        <p14:creationId xmlns:p14="http://schemas.microsoft.com/office/powerpoint/2010/main" val="3970549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lstStyle/>
          <a:p>
            <a:endParaRPr lang="en-US"/>
          </a:p>
        </p:txBody>
      </p:sp>
      <p:sp>
        <p:nvSpPr>
          <p:cNvPr id="2" name="Slide Number Placeholder 1"/>
          <p:cNvSpPr>
            <a:spLocks noGrp="1"/>
          </p:cNvSpPr>
          <p:nvPr>
            <p:ph type="sldNum" sz="quarter" idx="12"/>
          </p:nvPr>
        </p:nvSpPr>
        <p:spPr/>
        <p:txBody>
          <a:bodyPr/>
          <a:lstStyle/>
          <a:p>
            <a:fld id="{42B960B7-1A5D-4A40-9C6E-0A7BBAA5F990}" type="slidenum">
              <a:rPr lang="en-US" smtClean="0"/>
              <a:t>23</a:t>
            </a:fld>
            <a:endParaRPr lang="en-US" dirty="0"/>
          </a:p>
        </p:txBody>
      </p:sp>
    </p:spTree>
    <p:extLst>
      <p:ext uri="{BB962C8B-B14F-4D97-AF65-F5344CB8AC3E}">
        <p14:creationId xmlns:p14="http://schemas.microsoft.com/office/powerpoint/2010/main" val="3820294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TSIA Benchmarks Update</a:t>
            </a:r>
          </a:p>
        </p:txBody>
      </p:sp>
      <p:sp>
        <p:nvSpPr>
          <p:cNvPr id="4" name="Content Placeholder 3"/>
          <p:cNvSpPr>
            <a:spLocks noGrp="1"/>
          </p:cNvSpPr>
          <p:nvPr>
            <p:ph idx="1"/>
          </p:nvPr>
        </p:nvSpPr>
        <p:spPr/>
        <p:txBody>
          <a:bodyPr>
            <a:normAutofit lnSpcReduction="10000"/>
          </a:bodyPr>
          <a:lstStyle/>
          <a:p>
            <a:r>
              <a:rPr lang="en-US" dirty="0"/>
              <a:t>Recommended changes based on </a:t>
            </a:r>
            <a:r>
              <a:rPr lang="en-US" dirty="0">
                <a:hlinkClick r:id="rId2"/>
              </a:rPr>
              <a:t>TSIA Validity Study </a:t>
            </a:r>
            <a:r>
              <a:rPr lang="en-US" dirty="0"/>
              <a:t>conducted by College Board</a:t>
            </a:r>
          </a:p>
          <a:p>
            <a:r>
              <a:rPr lang="en-US" dirty="0"/>
              <a:t>No change to Math (350 and up) or Reading (351 and up) benchmarks</a:t>
            </a:r>
          </a:p>
          <a:p>
            <a:r>
              <a:rPr lang="en-US" dirty="0"/>
              <a:t>Proposed changes to Writing</a:t>
            </a:r>
          </a:p>
          <a:p>
            <a:pPr lvl="1"/>
            <a:r>
              <a:rPr lang="en-US" dirty="0"/>
              <a:t>Placement score of at least 340 and essay of at least 4; </a:t>
            </a:r>
            <a:endParaRPr lang="en-US" sz="1000" dirty="0"/>
          </a:p>
          <a:p>
            <a:pPr marL="457200" lvl="1" indent="0">
              <a:buNone/>
            </a:pPr>
            <a:r>
              <a:rPr lang="en-US" dirty="0"/>
              <a:t>or</a:t>
            </a:r>
          </a:p>
          <a:p>
            <a:pPr marL="457200" lvl="1" indent="0">
              <a:buNone/>
            </a:pPr>
            <a:endParaRPr lang="en-US" sz="1000" dirty="0"/>
          </a:p>
          <a:p>
            <a:pPr lvl="1"/>
            <a:r>
              <a:rPr lang="en-US" dirty="0"/>
              <a:t>Placement score of &lt;340, ABE Diagnostic level of at least 4, AND an essay score of at least 5.</a:t>
            </a:r>
          </a:p>
          <a:p>
            <a:r>
              <a:rPr lang="en-US" dirty="0"/>
              <a:t>Decision expected July 27</a:t>
            </a:r>
          </a:p>
        </p:txBody>
      </p:sp>
      <p:sp>
        <p:nvSpPr>
          <p:cNvPr id="3" name="Slide Number Placeholder 2"/>
          <p:cNvSpPr>
            <a:spLocks noGrp="1"/>
          </p:cNvSpPr>
          <p:nvPr>
            <p:ph type="sldNum" sz="quarter" idx="12"/>
          </p:nvPr>
        </p:nvSpPr>
        <p:spPr/>
        <p:txBody>
          <a:bodyPr/>
          <a:lstStyle/>
          <a:p>
            <a:fld id="{42B960B7-1A5D-4A40-9C6E-0A7BBAA5F990}" type="slidenum">
              <a:rPr lang="en-US" smtClean="0"/>
              <a:t>3</a:t>
            </a:fld>
            <a:endParaRPr lang="en-US"/>
          </a:p>
        </p:txBody>
      </p:sp>
    </p:spTree>
    <p:extLst>
      <p:ext uri="{BB962C8B-B14F-4D97-AF65-F5344CB8AC3E}">
        <p14:creationId xmlns:p14="http://schemas.microsoft.com/office/powerpoint/2010/main" val="3540505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Questions/Issues?</a:t>
            </a:r>
          </a:p>
        </p:txBody>
      </p:sp>
      <p:sp>
        <p:nvSpPr>
          <p:cNvPr id="6" name="Text Placeholder 5"/>
          <p:cNvSpPr>
            <a:spLocks noGrp="1"/>
          </p:cNvSpPr>
          <p:nvPr>
            <p:ph type="body" idx="1"/>
          </p:nvPr>
        </p:nvSpPr>
        <p:spPr/>
        <p:txBody>
          <a:bodyPr/>
          <a:lstStyle/>
          <a:p>
            <a:r>
              <a:rPr lang="en-US" dirty="0"/>
              <a:t>Changes to TSIA Writing Benchmark</a:t>
            </a:r>
          </a:p>
        </p:txBody>
      </p:sp>
      <p:sp>
        <p:nvSpPr>
          <p:cNvPr id="4" name="Slide Number Placeholder 3"/>
          <p:cNvSpPr>
            <a:spLocks noGrp="1"/>
          </p:cNvSpPr>
          <p:nvPr>
            <p:ph type="sldNum" sz="quarter" idx="12"/>
          </p:nvPr>
        </p:nvSpPr>
        <p:spPr/>
        <p:txBody>
          <a:bodyPr/>
          <a:lstStyle/>
          <a:p>
            <a:fld id="{42B960B7-1A5D-4A40-9C6E-0A7BBAA5F990}" type="slidenum">
              <a:rPr lang="en-US" smtClean="0"/>
              <a:t>4</a:t>
            </a:fld>
            <a:endParaRPr lang="en-US"/>
          </a:p>
        </p:txBody>
      </p:sp>
    </p:spTree>
    <p:extLst>
      <p:ext uri="{BB962C8B-B14F-4D97-AF65-F5344CB8AC3E}">
        <p14:creationId xmlns:p14="http://schemas.microsoft.com/office/powerpoint/2010/main" val="3591875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Legislative Update: HB 2223</a:t>
            </a:r>
            <a:br>
              <a:rPr lang="en-US" b="1" dirty="0"/>
            </a:br>
            <a:endParaRPr lang="en-US" b="1" dirty="0"/>
          </a:p>
        </p:txBody>
      </p:sp>
      <p:sp>
        <p:nvSpPr>
          <p:cNvPr id="3" name="Content Placeholder 2"/>
          <p:cNvSpPr>
            <a:spLocks noGrp="1"/>
          </p:cNvSpPr>
          <p:nvPr>
            <p:ph idx="1"/>
          </p:nvPr>
        </p:nvSpPr>
        <p:spPr>
          <a:xfrm>
            <a:off x="628650" y="1527586"/>
            <a:ext cx="7886700" cy="4649377"/>
          </a:xfrm>
        </p:spPr>
        <p:txBody>
          <a:bodyPr>
            <a:normAutofit fontScale="85000" lnSpcReduction="20000"/>
          </a:bodyPr>
          <a:lstStyle/>
          <a:p>
            <a:r>
              <a:rPr lang="en-US" dirty="0"/>
              <a:t>HB 2223 </a:t>
            </a:r>
            <a:r>
              <a:rPr lang="en-US" dirty="0">
                <a:hlinkClick r:id="rId2"/>
              </a:rPr>
              <a:t>Webinar</a:t>
            </a:r>
            <a:r>
              <a:rPr lang="en-US" dirty="0"/>
              <a:t> and </a:t>
            </a:r>
            <a:r>
              <a:rPr lang="en-US" dirty="0">
                <a:hlinkClick r:id="rId3"/>
              </a:rPr>
              <a:t>Slides</a:t>
            </a:r>
            <a:endParaRPr lang="en-US" dirty="0"/>
          </a:p>
          <a:p>
            <a:r>
              <a:rPr lang="en-US" dirty="0"/>
              <a:t>Requires each IHE to develop and implement for developmental coursework a corequisite model for 75% of students enrolled in DE for reading/writing/math</a:t>
            </a:r>
          </a:p>
          <a:p>
            <a:pPr lvl="1"/>
            <a:r>
              <a:rPr lang="en-US" dirty="0"/>
              <a:t>2018-2019: 25% of DE students </a:t>
            </a:r>
          </a:p>
          <a:p>
            <a:pPr lvl="1"/>
            <a:r>
              <a:rPr lang="en-US" dirty="0"/>
              <a:t>2019-2020: 50% of DE students</a:t>
            </a:r>
          </a:p>
          <a:p>
            <a:pPr lvl="1"/>
            <a:r>
              <a:rPr lang="en-US" dirty="0"/>
              <a:t>2020-2021: 75% of DE students</a:t>
            </a:r>
          </a:p>
          <a:p>
            <a:r>
              <a:rPr lang="en-US" dirty="0"/>
              <a:t>Success Initiative statute relocated</a:t>
            </a:r>
          </a:p>
          <a:p>
            <a:pPr lvl="1"/>
            <a:r>
              <a:rPr lang="en-US" dirty="0"/>
              <a:t>Section 51.3062 changes to Article I, Section 1.01, F-1</a:t>
            </a:r>
          </a:p>
          <a:p>
            <a:r>
              <a:rPr lang="en-US" dirty="0"/>
              <a:t>DE Hours Eligible for Funding are Reduced</a:t>
            </a:r>
          </a:p>
          <a:p>
            <a:pPr lvl="1"/>
            <a:r>
              <a:rPr lang="en-US" dirty="0"/>
              <a:t>Section 51.340</a:t>
            </a:r>
          </a:p>
          <a:p>
            <a:pPr lvl="1"/>
            <a:r>
              <a:rPr lang="en-US" dirty="0"/>
              <a:t>Universities: Reduced from 18 hours to 9 hours</a:t>
            </a:r>
          </a:p>
          <a:p>
            <a:pPr lvl="1"/>
            <a:r>
              <a:rPr lang="en-US" dirty="0"/>
              <a:t>Community Colleges: Reduced from 27 hours to 18 hours</a:t>
            </a:r>
          </a:p>
          <a:p>
            <a:pPr lvl="1"/>
            <a:r>
              <a:rPr lang="en-US" dirty="0"/>
              <a:t>ESOL: Remains at 18 hours/Universities and 27/CC</a:t>
            </a:r>
          </a:p>
          <a:p>
            <a:pPr lvl="2"/>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5</a:t>
            </a:fld>
            <a:endParaRPr lang="en-US"/>
          </a:p>
        </p:txBody>
      </p:sp>
    </p:spTree>
    <p:extLst>
      <p:ext uri="{BB962C8B-B14F-4D97-AF65-F5344CB8AC3E}">
        <p14:creationId xmlns:p14="http://schemas.microsoft.com/office/powerpoint/2010/main" val="3361164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 Corequisite Course</a:t>
            </a:r>
          </a:p>
        </p:txBody>
      </p:sp>
      <p:sp>
        <p:nvSpPr>
          <p:cNvPr id="9" name="Content Placeholder 8"/>
          <p:cNvSpPr>
            <a:spLocks noGrp="1"/>
          </p:cNvSpPr>
          <p:nvPr>
            <p:ph idx="1"/>
          </p:nvPr>
        </p:nvSpPr>
        <p:spPr/>
        <p:txBody>
          <a:bodyPr>
            <a:normAutofit fontScale="92500" lnSpcReduction="20000"/>
          </a:bodyPr>
          <a:lstStyle/>
          <a:p>
            <a:r>
              <a:rPr lang="en-US" dirty="0">
                <a:hlinkClick r:id="rId2"/>
              </a:rPr>
              <a:t>Rule 4.53(7)</a:t>
            </a:r>
            <a:r>
              <a:rPr lang="en-US" dirty="0"/>
              <a:t>:</a:t>
            </a:r>
          </a:p>
          <a:p>
            <a:pPr marL="0" indent="0">
              <a:buNone/>
            </a:pPr>
            <a:r>
              <a:rPr lang="en-US" dirty="0"/>
              <a:t>An instructional strategy whereby </a:t>
            </a:r>
            <a:r>
              <a:rPr lang="en-US" u="sng" dirty="0"/>
              <a:t>students </a:t>
            </a:r>
            <a:r>
              <a:rPr lang="en-US" dirty="0"/>
              <a:t>are </a:t>
            </a:r>
            <a:r>
              <a:rPr lang="en-US" u="sng" dirty="0"/>
              <a:t>co-enrolled </a:t>
            </a:r>
            <a:r>
              <a:rPr lang="en-US" dirty="0"/>
              <a:t>in a developmental education course or NCBO, as defined in paragraph (18) of this section, and the entry-level freshman course of the same subject matter </a:t>
            </a:r>
            <a:r>
              <a:rPr lang="en-US" u="sng" dirty="0"/>
              <a:t>within the same semester</a:t>
            </a:r>
            <a:r>
              <a:rPr lang="en-US" dirty="0"/>
              <a:t>. </a:t>
            </a:r>
          </a:p>
          <a:p>
            <a:pPr marL="0" indent="0">
              <a:buNone/>
            </a:pPr>
            <a:endParaRPr lang="en-US" dirty="0"/>
          </a:p>
          <a:p>
            <a:pPr marL="0" indent="0">
              <a:buNone/>
            </a:pPr>
            <a:r>
              <a:rPr lang="en-US" dirty="0"/>
              <a:t>The developmental component provides support aligned directly with the learning outcomes, instruction, and assessment of the entry-level freshman course, and makes </a:t>
            </a:r>
            <a:r>
              <a:rPr lang="en-US" u="sng" dirty="0"/>
              <a:t>necessary adjustments </a:t>
            </a:r>
            <a:r>
              <a:rPr lang="en-US" dirty="0"/>
              <a:t>as needed in order to advance students' success in the entry-level freshman course.</a:t>
            </a:r>
          </a:p>
          <a:p>
            <a:endParaRPr lang="en-US" dirty="0"/>
          </a:p>
        </p:txBody>
      </p:sp>
      <p:sp>
        <p:nvSpPr>
          <p:cNvPr id="8" name="Slide Number Placeholder 7"/>
          <p:cNvSpPr>
            <a:spLocks noGrp="1"/>
          </p:cNvSpPr>
          <p:nvPr>
            <p:ph type="sldNum" sz="quarter" idx="12"/>
          </p:nvPr>
        </p:nvSpPr>
        <p:spPr/>
        <p:txBody>
          <a:bodyPr/>
          <a:lstStyle/>
          <a:p>
            <a:fld id="{42B960B7-1A5D-4A40-9C6E-0A7BBAA5F990}" type="slidenum">
              <a:rPr lang="en-US" smtClean="0"/>
              <a:t>6</a:t>
            </a:fld>
            <a:endParaRPr lang="en-US" dirty="0"/>
          </a:p>
        </p:txBody>
      </p:sp>
    </p:spTree>
    <p:extLst>
      <p:ext uri="{BB962C8B-B14F-4D97-AF65-F5344CB8AC3E}">
        <p14:creationId xmlns:p14="http://schemas.microsoft.com/office/powerpoint/2010/main" val="175553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Which students?</a:t>
            </a:r>
          </a:p>
        </p:txBody>
      </p:sp>
      <p:sp>
        <p:nvSpPr>
          <p:cNvPr id="9" name="Content Placeholder 8"/>
          <p:cNvSpPr>
            <a:spLocks noGrp="1"/>
          </p:cNvSpPr>
          <p:nvPr>
            <p:ph idx="1"/>
          </p:nvPr>
        </p:nvSpPr>
        <p:spPr/>
        <p:txBody>
          <a:bodyPr/>
          <a:lstStyle/>
          <a:p>
            <a:r>
              <a:rPr lang="en-US" dirty="0"/>
              <a:t>Student must be underprepared </a:t>
            </a:r>
          </a:p>
          <a:p>
            <a:pPr lvl="1"/>
            <a:r>
              <a:rPr lang="en-US" dirty="0"/>
              <a:t>Not TSI-met</a:t>
            </a:r>
          </a:p>
          <a:p>
            <a:pPr lvl="1"/>
            <a:r>
              <a:rPr lang="en-US" dirty="0"/>
              <a:t>Does not qualify for an exemption</a:t>
            </a:r>
          </a:p>
          <a:p>
            <a:pPr lvl="1"/>
            <a:r>
              <a:rPr lang="en-US" dirty="0"/>
              <a:t>Has not otherwise demonstrated college readiness</a:t>
            </a:r>
          </a:p>
          <a:p>
            <a:r>
              <a:rPr lang="en-US" dirty="0"/>
              <a:t>Could underprepared in 1, 2, or all 3 subject areas</a:t>
            </a:r>
          </a:p>
          <a:p>
            <a:r>
              <a:rPr lang="en-US" dirty="0"/>
              <a:t>Does not apply to dual credit students</a:t>
            </a:r>
          </a:p>
          <a:p>
            <a:r>
              <a:rPr lang="en-US" dirty="0"/>
              <a:t>Does not include students testing below Level 5</a:t>
            </a:r>
          </a:p>
          <a:p>
            <a:endParaRPr lang="en-US" dirty="0"/>
          </a:p>
        </p:txBody>
      </p:sp>
      <p:sp>
        <p:nvSpPr>
          <p:cNvPr id="7" name="Slide Number Placeholder 6"/>
          <p:cNvSpPr>
            <a:spLocks noGrp="1"/>
          </p:cNvSpPr>
          <p:nvPr>
            <p:ph type="sldNum" sz="quarter" idx="12"/>
          </p:nvPr>
        </p:nvSpPr>
        <p:spPr/>
        <p:txBody>
          <a:bodyPr/>
          <a:lstStyle/>
          <a:p>
            <a:fld id="{42B960B7-1A5D-4A40-9C6E-0A7BBAA5F990}" type="slidenum">
              <a:rPr lang="en-US" smtClean="0"/>
              <a:t>7</a:t>
            </a:fld>
            <a:endParaRPr lang="en-US" dirty="0"/>
          </a:p>
        </p:txBody>
      </p:sp>
    </p:spTree>
    <p:extLst>
      <p:ext uri="{BB962C8B-B14F-4D97-AF65-F5344CB8AC3E}">
        <p14:creationId xmlns:p14="http://schemas.microsoft.com/office/powerpoint/2010/main" val="3868930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co-enrolled mean?</a:t>
            </a:r>
          </a:p>
        </p:txBody>
      </p:sp>
      <p:sp>
        <p:nvSpPr>
          <p:cNvPr id="3" name="Content Placeholder 2"/>
          <p:cNvSpPr>
            <a:spLocks noGrp="1"/>
          </p:cNvSpPr>
          <p:nvPr>
            <p:ph idx="1"/>
          </p:nvPr>
        </p:nvSpPr>
        <p:spPr/>
        <p:txBody>
          <a:bodyPr/>
          <a:lstStyle/>
          <a:p>
            <a:r>
              <a:rPr lang="en-US" dirty="0"/>
              <a:t>Enrolled in both the DE course and gateway course at the beginning of the semester</a:t>
            </a:r>
          </a:p>
          <a:p>
            <a:r>
              <a:rPr lang="en-US" dirty="0"/>
              <a:t>Should be a smooth transition from one course to the next</a:t>
            </a:r>
          </a:p>
          <a:p>
            <a:pPr lvl="1"/>
            <a:r>
              <a:rPr lang="en-US" dirty="0"/>
              <a:t>Same class time if possible</a:t>
            </a:r>
          </a:p>
          <a:p>
            <a:pPr lvl="1"/>
            <a:r>
              <a:rPr lang="en-US" dirty="0"/>
              <a:t>Curriculum should be aligned</a:t>
            </a:r>
          </a:p>
          <a:p>
            <a:r>
              <a:rPr lang="en-US" dirty="0"/>
              <a:t>Both courses occur during the same semester</a:t>
            </a:r>
          </a:p>
          <a:p>
            <a:pPr lvl="1"/>
            <a:r>
              <a:rPr lang="en-US" dirty="0"/>
              <a:t>Can be two separate courses or</a:t>
            </a:r>
          </a:p>
          <a:p>
            <a:pPr lvl="1"/>
            <a:r>
              <a:rPr lang="en-US" dirty="0"/>
              <a:t>Can be one course that is extended</a:t>
            </a:r>
          </a:p>
          <a:p>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8</a:t>
            </a:fld>
            <a:endParaRPr lang="en-US"/>
          </a:p>
        </p:txBody>
      </p:sp>
    </p:spTree>
    <p:extLst>
      <p:ext uri="{BB962C8B-B14F-4D97-AF65-F5344CB8AC3E}">
        <p14:creationId xmlns:p14="http://schemas.microsoft.com/office/powerpoint/2010/main" val="33857467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co-enrolled mean? </a:t>
            </a:r>
          </a:p>
        </p:txBody>
      </p:sp>
      <p:sp>
        <p:nvSpPr>
          <p:cNvPr id="3" name="Content Placeholder 2"/>
          <p:cNvSpPr>
            <a:spLocks noGrp="1"/>
          </p:cNvSpPr>
          <p:nvPr>
            <p:ph idx="1"/>
          </p:nvPr>
        </p:nvSpPr>
        <p:spPr/>
        <p:txBody>
          <a:bodyPr/>
          <a:lstStyle/>
          <a:p>
            <a:r>
              <a:rPr lang="en-US" dirty="0"/>
              <a:t>No prerequisite of college readiness prior to moving into the college-level course</a:t>
            </a:r>
          </a:p>
          <a:p>
            <a:pPr lvl="1"/>
            <a:r>
              <a:rPr lang="en-US" dirty="0"/>
              <a:t>Can still offer a DE course that requires demonstration of college readiness to enroll in college-level course</a:t>
            </a:r>
          </a:p>
          <a:p>
            <a:pPr lvl="1"/>
            <a:r>
              <a:rPr lang="en-US" dirty="0"/>
              <a:t>However, this does not count as a corequisite course</a:t>
            </a:r>
          </a:p>
          <a:p>
            <a:endParaRPr lang="en-US" dirty="0"/>
          </a:p>
        </p:txBody>
      </p:sp>
      <p:sp>
        <p:nvSpPr>
          <p:cNvPr id="4" name="Slide Number Placeholder 3"/>
          <p:cNvSpPr>
            <a:spLocks noGrp="1"/>
          </p:cNvSpPr>
          <p:nvPr>
            <p:ph type="sldNum" sz="quarter" idx="12"/>
          </p:nvPr>
        </p:nvSpPr>
        <p:spPr/>
        <p:txBody>
          <a:bodyPr/>
          <a:lstStyle/>
          <a:p>
            <a:fld id="{42B960B7-1A5D-4A40-9C6E-0A7BBAA5F990}" type="slidenum">
              <a:rPr lang="en-US" smtClean="0"/>
              <a:t>9</a:t>
            </a:fld>
            <a:endParaRPr lang="en-US"/>
          </a:p>
        </p:txBody>
      </p:sp>
    </p:spTree>
    <p:extLst>
      <p:ext uri="{BB962C8B-B14F-4D97-AF65-F5344CB8AC3E}">
        <p14:creationId xmlns:p14="http://schemas.microsoft.com/office/powerpoint/2010/main" val="6359622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805</TotalTime>
  <Words>1136</Words>
  <Application>Microsoft Office PowerPoint</Application>
  <PresentationFormat>On-screen Show (4:3)</PresentationFormat>
  <Paragraphs>182</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Tahoma</vt:lpstr>
      <vt:lpstr>Times New Roman</vt:lpstr>
      <vt:lpstr>Office Theme</vt:lpstr>
      <vt:lpstr>TSI and DE Updates</vt:lpstr>
      <vt:lpstr>PowerPoint Presentation</vt:lpstr>
      <vt:lpstr>TSIA Benchmarks Update</vt:lpstr>
      <vt:lpstr>Questions/Issues?</vt:lpstr>
      <vt:lpstr>Legislative Update: HB 2223 </vt:lpstr>
      <vt:lpstr>Definition of Corequisite Course</vt:lpstr>
      <vt:lpstr>Which students?</vt:lpstr>
      <vt:lpstr>What does co-enrolled mean?</vt:lpstr>
      <vt:lpstr>What does co-enrolled mean? </vt:lpstr>
      <vt:lpstr>Are corequisite courses mandatory for all developmental students?</vt:lpstr>
      <vt:lpstr>Calculating Corequisite Percentages  for HB 2223</vt:lpstr>
      <vt:lpstr>Questions/Issues?</vt:lpstr>
      <vt:lpstr>PowerPoint Presentation</vt:lpstr>
      <vt:lpstr>PowerPoint Presentation</vt:lpstr>
      <vt:lpstr>CBM002: Remove Item #10</vt:lpstr>
      <vt:lpstr>CBM002: Revise Item #21A/#41A/#61A</vt:lpstr>
      <vt:lpstr>CBM002: Revise Item #23/#43/#63</vt:lpstr>
      <vt:lpstr>CBM00S: Revise Item #19 (Univ)/#22(CTCs)</vt:lpstr>
      <vt:lpstr>Questions/Issues?</vt:lpstr>
      <vt:lpstr>Resources</vt:lpstr>
      <vt:lpstr>Questions?</vt:lpstr>
      <vt:lpstr>THECB Contacts:</vt:lpstr>
      <vt:lpstr>PowerPoint Presentation</vt:lpstr>
    </vt:vector>
  </TitlesOfParts>
  <Company>THECB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Sophia</dc:creator>
  <cp:lastModifiedBy>Irene Robinson</cp:lastModifiedBy>
  <cp:revision>33</cp:revision>
  <dcterms:created xsi:type="dcterms:W3CDTF">2015-09-21T17:58:58Z</dcterms:created>
  <dcterms:modified xsi:type="dcterms:W3CDTF">2017-07-31T15:03:12Z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