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4"/>
  </p:notesMasterIdLst>
  <p:handoutMasterIdLst>
    <p:handoutMasterId r:id="rId25"/>
  </p:handoutMasterIdLst>
  <p:sldIdLst>
    <p:sldId id="257" r:id="rId2"/>
    <p:sldId id="259" r:id="rId3"/>
    <p:sldId id="321" r:id="rId4"/>
    <p:sldId id="322" r:id="rId5"/>
    <p:sldId id="278" r:id="rId6"/>
    <p:sldId id="327" r:id="rId7"/>
    <p:sldId id="316" r:id="rId8"/>
    <p:sldId id="328" r:id="rId9"/>
    <p:sldId id="299" r:id="rId10"/>
    <p:sldId id="300" r:id="rId11"/>
    <p:sldId id="305" r:id="rId12"/>
    <p:sldId id="306" r:id="rId13"/>
    <p:sldId id="307" r:id="rId14"/>
    <p:sldId id="308" r:id="rId15"/>
    <p:sldId id="319" r:id="rId16"/>
    <p:sldId id="324" r:id="rId17"/>
    <p:sldId id="311" r:id="rId18"/>
    <p:sldId id="312" r:id="rId19"/>
    <p:sldId id="320" r:id="rId20"/>
    <p:sldId id="313" r:id="rId21"/>
    <p:sldId id="315" r:id="rId22"/>
    <p:sldId id="26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dova, K" initials="KC" lastIdx="9" clrIdx="0">
    <p:extLst/>
  </p:cmAuthor>
  <p:cmAuthor id="2" name="Caldwell, Jane" initials="CJ"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83"/>
    <a:srgbClr val="A62242"/>
    <a:srgbClr val="242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69" autoAdjust="0"/>
    <p:restoredTop sz="94009" autoAdjust="0"/>
  </p:normalViewPr>
  <p:slideViewPr>
    <p:cSldViewPr snapToGrid="0">
      <p:cViewPr varScale="1">
        <p:scale>
          <a:sx n="93" d="100"/>
          <a:sy n="93" d="100"/>
        </p:scale>
        <p:origin x="78" y="474"/>
      </p:cViewPr>
      <p:guideLst>
        <p:guide orient="horz" pos="2160"/>
        <p:guide pos="2880"/>
      </p:guideLst>
    </p:cSldViewPr>
  </p:slideViewPr>
  <p:notesTextViewPr>
    <p:cViewPr>
      <p:scale>
        <a:sx n="1" d="1"/>
        <a:sy n="1" d="1"/>
      </p:scale>
      <p:origin x="0" y="0"/>
    </p:cViewPr>
  </p:notesTextViewPr>
  <p:sorterViewPr>
    <p:cViewPr>
      <p:scale>
        <a:sx n="100" d="100"/>
        <a:sy n="100" d="100"/>
      </p:scale>
      <p:origin x="0" y="-4622"/>
    </p:cViewPr>
  </p:sorterViewPr>
  <p:notesViewPr>
    <p:cSldViewPr snapToGrid="0">
      <p:cViewPr varScale="1">
        <p:scale>
          <a:sx n="120" d="100"/>
          <a:sy n="120" d="100"/>
        </p:scale>
        <p:origin x="504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76AAA7B-83C1-4284-9B2D-0E0B9B6E5EBE}" type="datetimeFigureOut">
              <a:rPr lang="en-US" smtClean="0"/>
              <a:t>7/20/2017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54F94CE-121F-443B-97C8-745708BE965D}" type="slidenum">
              <a:rPr lang="en-US" smtClean="0"/>
              <a:t>‹#›</a:t>
            </a:fld>
            <a:endParaRPr lang="en-US"/>
          </a:p>
        </p:txBody>
      </p:sp>
    </p:spTree>
    <p:extLst>
      <p:ext uri="{BB962C8B-B14F-4D97-AF65-F5344CB8AC3E}">
        <p14:creationId xmlns:p14="http://schemas.microsoft.com/office/powerpoint/2010/main" val="4011582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8364D48-0C95-4FB6-8CE9-7EA5F69F50DC}" type="datetimeFigureOut">
              <a:rPr lang="en-US" smtClean="0"/>
              <a:t>7/20/2017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2C798A-60EA-4F3C-B644-E6CB0105F259}" type="slidenum">
              <a:rPr lang="en-US" smtClean="0"/>
              <a:t>‹#›</a:t>
            </a:fld>
            <a:endParaRPr lang="en-US"/>
          </a:p>
        </p:txBody>
      </p:sp>
    </p:spTree>
    <p:extLst>
      <p:ext uri="{BB962C8B-B14F-4D97-AF65-F5344CB8AC3E}">
        <p14:creationId xmlns:p14="http://schemas.microsoft.com/office/powerpoint/2010/main" val="1386364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1</a:t>
            </a:fld>
            <a:endParaRPr lang="en-US"/>
          </a:p>
        </p:txBody>
      </p:sp>
    </p:spTree>
    <p:extLst>
      <p:ext uri="{BB962C8B-B14F-4D97-AF65-F5344CB8AC3E}">
        <p14:creationId xmlns:p14="http://schemas.microsoft.com/office/powerpoint/2010/main" val="139891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facts </a:t>
            </a:r>
            <a:r>
              <a:rPr lang="en-US" smtClean="0"/>
              <a:t>are missing? </a:t>
            </a:r>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10</a:t>
            </a:fld>
            <a:endParaRPr lang="en-US"/>
          </a:p>
        </p:txBody>
      </p:sp>
    </p:spTree>
    <p:extLst>
      <p:ext uri="{BB962C8B-B14F-4D97-AF65-F5344CB8AC3E}">
        <p14:creationId xmlns:p14="http://schemas.microsoft.com/office/powerpoint/2010/main" val="108414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facts </a:t>
            </a:r>
            <a:r>
              <a:rPr lang="en-US" smtClean="0"/>
              <a:t>are missing? </a:t>
            </a:r>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11</a:t>
            </a:fld>
            <a:endParaRPr lang="en-US"/>
          </a:p>
        </p:txBody>
      </p:sp>
    </p:spTree>
    <p:extLst>
      <p:ext uri="{BB962C8B-B14F-4D97-AF65-F5344CB8AC3E}">
        <p14:creationId xmlns:p14="http://schemas.microsoft.com/office/powerpoint/2010/main" val="196304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facts are missing? </a:t>
            </a:r>
            <a:endParaRPr lang="en-US" dirty="0"/>
          </a:p>
        </p:txBody>
      </p:sp>
      <p:sp>
        <p:nvSpPr>
          <p:cNvPr id="4" name="Slide Number Placeholder 3"/>
          <p:cNvSpPr>
            <a:spLocks noGrp="1"/>
          </p:cNvSpPr>
          <p:nvPr>
            <p:ph type="sldNum" sz="quarter" idx="10"/>
          </p:nvPr>
        </p:nvSpPr>
        <p:spPr/>
        <p:txBody>
          <a:bodyPr/>
          <a:lstStyle/>
          <a:p>
            <a:fld id="{2B2C798A-60EA-4F3C-B644-E6CB0105F259}" type="slidenum">
              <a:rPr lang="en-US" smtClean="0"/>
              <a:t>12</a:t>
            </a:fld>
            <a:endParaRPr lang="en-US"/>
          </a:p>
        </p:txBody>
      </p:sp>
    </p:spTree>
    <p:extLst>
      <p:ext uri="{BB962C8B-B14F-4D97-AF65-F5344CB8AC3E}">
        <p14:creationId xmlns:p14="http://schemas.microsoft.com/office/powerpoint/2010/main" val="3463329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facts </a:t>
            </a:r>
            <a:r>
              <a:rPr lang="en-US" smtClean="0"/>
              <a:t>are missing? </a:t>
            </a:r>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13</a:t>
            </a:fld>
            <a:endParaRPr lang="en-US"/>
          </a:p>
        </p:txBody>
      </p:sp>
    </p:spTree>
    <p:extLst>
      <p:ext uri="{BB962C8B-B14F-4D97-AF65-F5344CB8AC3E}">
        <p14:creationId xmlns:p14="http://schemas.microsoft.com/office/powerpoint/2010/main" val="1153545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facts </a:t>
            </a:r>
            <a:r>
              <a:rPr lang="en-US" smtClean="0"/>
              <a:t>are missing? </a:t>
            </a:r>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14</a:t>
            </a:fld>
            <a:endParaRPr lang="en-US"/>
          </a:p>
        </p:txBody>
      </p:sp>
    </p:spTree>
    <p:extLst>
      <p:ext uri="{BB962C8B-B14F-4D97-AF65-F5344CB8AC3E}">
        <p14:creationId xmlns:p14="http://schemas.microsoft.com/office/powerpoint/2010/main" val="398600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facts </a:t>
            </a:r>
            <a:r>
              <a:rPr lang="en-US" smtClean="0"/>
              <a:t>are missing? </a:t>
            </a:r>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15</a:t>
            </a:fld>
            <a:endParaRPr lang="en-US"/>
          </a:p>
        </p:txBody>
      </p:sp>
    </p:spTree>
    <p:extLst>
      <p:ext uri="{BB962C8B-B14F-4D97-AF65-F5344CB8AC3E}">
        <p14:creationId xmlns:p14="http://schemas.microsoft.com/office/powerpoint/2010/main" val="3223472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C798A-60EA-4F3C-B644-E6CB0105F259}" type="slidenum">
              <a:rPr lang="en-US" smtClean="0"/>
              <a:t>22</a:t>
            </a:fld>
            <a:endParaRPr lang="en-US"/>
          </a:p>
        </p:txBody>
      </p:sp>
    </p:spTree>
    <p:extLst>
      <p:ext uri="{BB962C8B-B14F-4D97-AF65-F5344CB8AC3E}">
        <p14:creationId xmlns:p14="http://schemas.microsoft.com/office/powerpoint/2010/main" val="381678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a:t>
            </a:r>
            <a:r>
              <a:rPr lang="en-US" baseline="0" dirty="0" smtClean="0"/>
              <a:t> 21.28 </a:t>
            </a:r>
            <a:endParaRPr lang="en-US" dirty="0"/>
          </a:p>
        </p:txBody>
      </p:sp>
      <p:sp>
        <p:nvSpPr>
          <p:cNvPr id="4" name="Slide Number Placeholder 3"/>
          <p:cNvSpPr>
            <a:spLocks noGrp="1"/>
          </p:cNvSpPr>
          <p:nvPr>
            <p:ph type="sldNum" sz="quarter" idx="10"/>
          </p:nvPr>
        </p:nvSpPr>
        <p:spPr/>
        <p:txBody>
          <a:bodyPr/>
          <a:lstStyle/>
          <a:p>
            <a:fld id="{2B2C798A-60EA-4F3C-B644-E6CB0105F259}" type="slidenum">
              <a:rPr lang="en-US" smtClean="0"/>
              <a:t>2</a:t>
            </a:fld>
            <a:endParaRPr lang="en-US"/>
          </a:p>
        </p:txBody>
      </p:sp>
    </p:spTree>
    <p:extLst>
      <p:ext uri="{BB962C8B-B14F-4D97-AF65-F5344CB8AC3E}">
        <p14:creationId xmlns:p14="http://schemas.microsoft.com/office/powerpoint/2010/main" val="248928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3</a:t>
            </a:fld>
            <a:endParaRPr lang="en-US"/>
          </a:p>
        </p:txBody>
      </p:sp>
    </p:spTree>
    <p:extLst>
      <p:ext uri="{BB962C8B-B14F-4D97-AF65-F5344CB8AC3E}">
        <p14:creationId xmlns:p14="http://schemas.microsoft.com/office/powerpoint/2010/main" val="3785685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4</a:t>
            </a:fld>
            <a:endParaRPr lang="en-US"/>
          </a:p>
        </p:txBody>
      </p:sp>
    </p:spTree>
    <p:extLst>
      <p:ext uri="{BB962C8B-B14F-4D97-AF65-F5344CB8AC3E}">
        <p14:creationId xmlns:p14="http://schemas.microsoft.com/office/powerpoint/2010/main" val="383846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facts </a:t>
            </a:r>
            <a:r>
              <a:rPr lang="en-US" smtClean="0"/>
              <a:t>are missing? </a:t>
            </a:r>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5</a:t>
            </a:fld>
            <a:endParaRPr lang="en-US"/>
          </a:p>
        </p:txBody>
      </p:sp>
    </p:spTree>
    <p:extLst>
      <p:ext uri="{BB962C8B-B14F-4D97-AF65-F5344CB8AC3E}">
        <p14:creationId xmlns:p14="http://schemas.microsoft.com/office/powerpoint/2010/main" val="100184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facts </a:t>
            </a:r>
            <a:r>
              <a:rPr lang="en-US" smtClean="0"/>
              <a:t>are missing? </a:t>
            </a:r>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6</a:t>
            </a:fld>
            <a:endParaRPr lang="en-US"/>
          </a:p>
        </p:txBody>
      </p:sp>
    </p:spTree>
    <p:extLst>
      <p:ext uri="{BB962C8B-B14F-4D97-AF65-F5344CB8AC3E}">
        <p14:creationId xmlns:p14="http://schemas.microsoft.com/office/powerpoint/2010/main" val="1077543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Veteran for purposes other than for training.</a:t>
            </a:r>
            <a:r>
              <a:rPr lang="en-US" baseline="0" dirty="0" smtClean="0"/>
              <a:t> </a:t>
            </a:r>
            <a:r>
              <a:rPr lang="en-US" dirty="0" smtClean="0"/>
              <a:t>A student who does not meet one of the criteria outlined above may be classified as an independent student only if he or she submits documentation (most recent year's tax return) that he or she provides fifty (50) percent or more of the cost of attendance for independent, in-state students as defined by the financial aid office at the institution (exclusive of federal, state, and institutional aid or scholarships).</a:t>
            </a:r>
          </a:p>
          <a:p>
            <a:endParaRPr lang="en-US" dirty="0"/>
          </a:p>
        </p:txBody>
      </p:sp>
      <p:sp>
        <p:nvSpPr>
          <p:cNvPr id="4" name="Slide Number Placeholder 3"/>
          <p:cNvSpPr>
            <a:spLocks noGrp="1"/>
          </p:cNvSpPr>
          <p:nvPr>
            <p:ph type="sldNum" sz="quarter" idx="10"/>
          </p:nvPr>
        </p:nvSpPr>
        <p:spPr/>
        <p:txBody>
          <a:bodyPr/>
          <a:lstStyle/>
          <a:p>
            <a:fld id="{2B2C798A-60EA-4F3C-B644-E6CB0105F259}" type="slidenum">
              <a:rPr lang="en-US" smtClean="0"/>
              <a:t>7</a:t>
            </a:fld>
            <a:endParaRPr lang="en-US"/>
          </a:p>
        </p:txBody>
      </p:sp>
    </p:spTree>
    <p:extLst>
      <p:ext uri="{BB962C8B-B14F-4D97-AF65-F5344CB8AC3E}">
        <p14:creationId xmlns:p14="http://schemas.microsoft.com/office/powerpoint/2010/main" val="224775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facts </a:t>
            </a:r>
            <a:r>
              <a:rPr lang="en-US" smtClean="0"/>
              <a:t>are missing? </a:t>
            </a:r>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8</a:t>
            </a:fld>
            <a:endParaRPr lang="en-US"/>
          </a:p>
        </p:txBody>
      </p:sp>
    </p:spTree>
    <p:extLst>
      <p:ext uri="{BB962C8B-B14F-4D97-AF65-F5344CB8AC3E}">
        <p14:creationId xmlns:p14="http://schemas.microsoft.com/office/powerpoint/2010/main" val="2730642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facts </a:t>
            </a:r>
            <a:r>
              <a:rPr lang="en-US" smtClean="0"/>
              <a:t>are missing? </a:t>
            </a:r>
            <a:endParaRPr lang="en-US"/>
          </a:p>
        </p:txBody>
      </p:sp>
      <p:sp>
        <p:nvSpPr>
          <p:cNvPr id="4" name="Slide Number Placeholder 3"/>
          <p:cNvSpPr>
            <a:spLocks noGrp="1"/>
          </p:cNvSpPr>
          <p:nvPr>
            <p:ph type="sldNum" sz="quarter" idx="10"/>
          </p:nvPr>
        </p:nvSpPr>
        <p:spPr/>
        <p:txBody>
          <a:bodyPr/>
          <a:lstStyle/>
          <a:p>
            <a:fld id="{2B2C798A-60EA-4F3C-B644-E6CB0105F259}" type="slidenum">
              <a:rPr lang="en-US" smtClean="0"/>
              <a:t>9</a:t>
            </a:fld>
            <a:endParaRPr lang="en-US"/>
          </a:p>
        </p:txBody>
      </p:sp>
    </p:spTree>
    <p:extLst>
      <p:ext uri="{BB962C8B-B14F-4D97-AF65-F5344CB8AC3E}">
        <p14:creationId xmlns:p14="http://schemas.microsoft.com/office/powerpoint/2010/main" val="21757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458FC1-F8C8-41D1-8EAB-28A27F4E1556}" type="datetime1">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42B960B7-1A5D-4A40-9C6E-0A7BBAA5F990}" type="slidenum">
              <a:rPr lang="en-US" smtClean="0"/>
              <a:pPr/>
              <a:t>‹#›</a:t>
            </a:fld>
            <a:endParaRPr lang="en-US" dirty="0"/>
          </a:p>
        </p:txBody>
      </p:sp>
      <p:sp>
        <p:nvSpPr>
          <p:cNvPr id="8" name="Text Box 7"/>
          <p:cNvSpPr txBox="1"/>
          <p:nvPr userDrawn="1"/>
        </p:nvSpPr>
        <p:spPr>
          <a:xfrm>
            <a:off x="4936495" y="3133305"/>
            <a:ext cx="3907416" cy="12820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0000"/>
              </a:lnSpc>
              <a:spcBef>
                <a:spcPts val="0"/>
              </a:spcBef>
              <a:spcAft>
                <a:spcPts val="0"/>
              </a:spcAft>
            </a:pPr>
            <a:r>
              <a:rPr lang="en-US" sz="3000" b="1" baseline="0" dirty="0">
                <a:solidFill>
                  <a:srgbClr val="A6A6A6"/>
                </a:solidFill>
                <a:effectLst/>
                <a:ea typeface="Calibri" panose="020F0502020204030204" pitchFamily="34" charset="0"/>
                <a:cs typeface="Times New Roman" panose="02020603050405020304" pitchFamily="18" charset="0"/>
              </a:rPr>
              <a:t>Texas Higher Education</a:t>
            </a:r>
            <a:endParaRPr lang="en-US" sz="3000" baseline="0" dirty="0">
              <a:effectLst/>
              <a:ea typeface="Calibri" panose="020F0502020204030204" pitchFamily="34" charset="0"/>
              <a:cs typeface="Times New Roman" panose="02020603050405020304" pitchFamily="18" charset="0"/>
            </a:endParaRPr>
          </a:p>
          <a:p>
            <a:pPr marL="0" marR="0" algn="ctr">
              <a:lnSpc>
                <a:spcPct val="100000"/>
              </a:lnSpc>
              <a:spcBef>
                <a:spcPts val="0"/>
              </a:spcBef>
              <a:spcAft>
                <a:spcPts val="0"/>
              </a:spcAft>
            </a:pPr>
            <a:r>
              <a:rPr lang="en-US" sz="3000" b="1" baseline="0" dirty="0">
                <a:solidFill>
                  <a:srgbClr val="A6A6A6"/>
                </a:solidFill>
                <a:effectLst/>
                <a:ea typeface="Calibri" panose="020F0502020204030204" pitchFamily="34" charset="0"/>
                <a:cs typeface="Times New Roman" panose="02020603050405020304" pitchFamily="18" charset="0"/>
              </a:rPr>
              <a:t>Coordinating Board</a:t>
            </a:r>
            <a:endParaRPr lang="en-US" sz="3000" baseline="0" dirty="0">
              <a:effectLst/>
              <a:ea typeface="Calibri" panose="020F0502020204030204" pitchFamily="34" charset="0"/>
              <a:cs typeface="Times New Roman" panose="02020603050405020304" pitchFamily="18" charset="0"/>
            </a:endParaRPr>
          </a:p>
        </p:txBody>
      </p:sp>
      <p:pic>
        <p:nvPicPr>
          <p:cNvPr id="9" name="Content Placeholder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6495" y="1734432"/>
            <a:ext cx="3840480" cy="1398873"/>
          </a:xfrm>
          <a:prstGeom prst="rect">
            <a:avLst/>
          </a:prstGeom>
        </p:spPr>
      </p:pic>
    </p:spTree>
    <p:extLst>
      <p:ext uri="{BB962C8B-B14F-4D97-AF65-F5344CB8AC3E}">
        <p14:creationId xmlns:p14="http://schemas.microsoft.com/office/powerpoint/2010/main" val="676563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22D20B-9627-4ACA-A581-0A59FC76EABB}" type="datetime1">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65483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6F62AC-092A-4C54-AB98-BAF81A9F464D}" type="datetime1">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87135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4C0ABB-9B14-4413-9BE6-9D87ABBD946C}" type="datetime1">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00544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DE5B03C-E61A-4556-ABA9-E4D97D5BD3AA}" type="datetime1">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
        <p:nvSpPr>
          <p:cNvPr id="8" name="Title 7"/>
          <p:cNvSpPr>
            <a:spLocks noGrp="1"/>
          </p:cNvSpPr>
          <p:nvPr>
            <p:ph type="title"/>
          </p:nvPr>
        </p:nvSpPr>
        <p:spPr>
          <a:xfrm>
            <a:off x="628650" y="538929"/>
            <a:ext cx="7886700" cy="701731"/>
          </a:xfrm>
          <a:solidFill>
            <a:srgbClr val="005B83"/>
          </a:solidFill>
        </p:spPr>
        <p:txBody>
          <a:bodyPr>
            <a:spAutoFit/>
          </a:bodyPr>
          <a:lstStyle>
            <a:lvl1pPr algn="ct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782906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391" cy="823912"/>
          </a:xfrm>
          <a:solidFill>
            <a:srgbClr val="005B8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DF07ED-CF37-4D94-B59C-E3C984ECACB2}" type="datetime1">
              <a:rPr lang="en-US" smtClean="0"/>
              <a:t>7/20/2017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960B7-1A5D-4A40-9C6E-0A7BBAA5F990}" type="slidenum">
              <a:rPr lang="en-US" smtClean="0"/>
              <a:t>‹#›</a:t>
            </a:fld>
            <a:endParaRPr lang="en-US" dirty="0"/>
          </a:p>
        </p:txBody>
      </p:sp>
      <p:sp>
        <p:nvSpPr>
          <p:cNvPr id="10" name="Title 9"/>
          <p:cNvSpPr>
            <a:spLocks noGrp="1"/>
          </p:cNvSpPr>
          <p:nvPr>
            <p:ph type="title"/>
          </p:nvPr>
        </p:nvSpPr>
        <p:spPr>
          <a:xfrm>
            <a:off x="628650" y="365126"/>
            <a:ext cx="7886700" cy="1149351"/>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315604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64B7C3-C31F-4F34-89D7-18366AE55CF6}" type="datetime1">
              <a:rPr lang="en-US" smtClean="0"/>
              <a:t>7/20/2017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3874702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9C981A-55FF-4F91-ABE5-3C4766D61789}" type="datetime1">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29831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C7F74-63C9-4AA7-9C52-F3588D71B927}" type="datetime1">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2459197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1CEFE0-AAD3-40A9-86A1-C65D59368D62}" type="datetime1">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334558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208075-6DEC-4183-A7F5-24B3C01629A3}" type="datetime1">
              <a:rPr lang="en-US" smtClean="0"/>
              <a:t>7/20/2017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960B7-1A5D-4A40-9C6E-0A7BBAA5F990}" type="slidenum">
              <a:rPr lang="en-US" smtClean="0"/>
              <a:t>‹#›</a:t>
            </a:fld>
            <a:endParaRPr lang="en-US" dirty="0"/>
          </a:p>
        </p:txBody>
      </p:sp>
    </p:spTree>
    <p:extLst>
      <p:ext uri="{BB962C8B-B14F-4D97-AF65-F5344CB8AC3E}">
        <p14:creationId xmlns:p14="http://schemas.microsoft.com/office/powerpoint/2010/main" val="330570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C94DF-5859-41F0-A3A3-C133ACD3C839}" type="datetime1">
              <a:rPr lang="en-US" smtClean="0"/>
              <a:t>7/20/2017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4236496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D280F-7FF3-442C-8B23-B6C08430036C}" type="datetime1">
              <a:rPr lang="en-US" smtClean="0"/>
              <a:t>7/20/2017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960B7-1A5D-4A40-9C6E-0A7BBAA5F990}" type="slidenum">
              <a:rPr lang="en-US" smtClean="0"/>
              <a:t>‹#›</a:t>
            </a:fld>
            <a:endParaRPr lang="en-US"/>
          </a:p>
        </p:txBody>
      </p:sp>
      <p:sp>
        <p:nvSpPr>
          <p:cNvPr id="5" name="TextBox 4"/>
          <p:cNvSpPr txBox="1"/>
          <p:nvPr userDrawn="1"/>
        </p:nvSpPr>
        <p:spPr>
          <a:xfrm>
            <a:off x="0" y="355138"/>
            <a:ext cx="9144000" cy="730712"/>
          </a:xfrm>
          <a:prstGeom prst="rect">
            <a:avLst/>
          </a:prstGeom>
          <a:solidFill>
            <a:srgbClr val="FFC000"/>
          </a:solidFill>
        </p:spPr>
        <p:txBody>
          <a:bodyPr wrap="none" rtlCol="0">
            <a:noAutofit/>
          </a:bodyPr>
          <a:lstStyle/>
          <a:p>
            <a:endParaRPr lang="en-US" sz="1350" dirty="0">
              <a:solidFill>
                <a:schemeClr val="bg1"/>
              </a:solidFill>
            </a:endParaRPr>
          </a:p>
        </p:txBody>
      </p:sp>
    </p:spTree>
    <p:extLst>
      <p:ext uri="{BB962C8B-B14F-4D97-AF65-F5344CB8AC3E}">
        <p14:creationId xmlns:p14="http://schemas.microsoft.com/office/powerpoint/2010/main" val="33514026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93C185-6130-4C9E-808D-DA44F3DF74EB}" type="datetime1">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305040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FA93B-71DF-4652-BAB3-6140CB129F36}" type="datetime1">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960B7-1A5D-4A40-9C6E-0A7BBAA5F990}" type="slidenum">
              <a:rPr lang="en-US" smtClean="0"/>
              <a:t>‹#›</a:t>
            </a:fld>
            <a:endParaRPr lang="en-US"/>
          </a:p>
        </p:txBody>
      </p:sp>
    </p:spTree>
    <p:extLst>
      <p:ext uri="{BB962C8B-B14F-4D97-AF65-F5344CB8AC3E}">
        <p14:creationId xmlns:p14="http://schemas.microsoft.com/office/powerpoint/2010/main" val="125529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C052B-8ED7-4757-9A71-39A5137BB16D}" type="datetime1">
              <a:rPr lang="en-US" smtClean="0"/>
              <a:t>7/20/2017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960B7-1A5D-4A40-9C6E-0A7BBAA5F990}" type="slidenum">
              <a:rPr lang="en-US" smtClean="0"/>
              <a:t>‹#›</a:t>
            </a:fld>
            <a:endParaRPr lang="en-US"/>
          </a:p>
        </p:txBody>
      </p:sp>
      <p:sp>
        <p:nvSpPr>
          <p:cNvPr id="7" name="Rectangle 6"/>
          <p:cNvSpPr/>
          <p:nvPr userDrawn="1"/>
        </p:nvSpPr>
        <p:spPr>
          <a:xfrm>
            <a:off x="0" y="6259591"/>
            <a:ext cx="9144000" cy="612541"/>
          </a:xfrm>
          <a:prstGeom prst="rect">
            <a:avLst/>
          </a:prstGeom>
          <a:solidFill>
            <a:srgbClr val="A6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3200" b="1" dirty="0">
              <a:solidFill>
                <a:prstClr val="white"/>
              </a:solidFill>
            </a:endParaRPr>
          </a:p>
        </p:txBody>
      </p:sp>
      <p:sp>
        <p:nvSpPr>
          <p:cNvPr id="8" name="Rectangle 7"/>
          <p:cNvSpPr/>
          <p:nvPr userDrawn="1"/>
        </p:nvSpPr>
        <p:spPr>
          <a:xfrm>
            <a:off x="0" y="0"/>
            <a:ext cx="9144000" cy="230188"/>
          </a:xfrm>
          <a:prstGeom prst="rect">
            <a:avLst/>
          </a:prstGeom>
          <a:solidFill>
            <a:srgbClr val="005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1359" y="6315290"/>
            <a:ext cx="1219200" cy="487680"/>
          </a:xfrm>
          <a:prstGeom prst="rect">
            <a:avLst/>
          </a:prstGeom>
        </p:spPr>
      </p:pic>
    </p:spTree>
    <p:extLst>
      <p:ext uri="{BB962C8B-B14F-4D97-AF65-F5344CB8AC3E}">
        <p14:creationId xmlns:p14="http://schemas.microsoft.com/office/powerpoint/2010/main" val="2561619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50" r:id="rId12"/>
    <p:sldLayoutId id="2147483652" r:id="rId13"/>
    <p:sldLayoutId id="2147483653" r:id="rId14"/>
    <p:sldLayoutId id="214748365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hyperlink" Target="https://www.uscis.gov/humanitarian/consideration-deferred-action-childhood-arrivals-process/frequently-asked-questions"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mailto:Kathy.Cordova@thecb.state.tx.u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3520440" cy="2387600"/>
          </a:xfrm>
        </p:spPr>
        <p:txBody>
          <a:bodyPr>
            <a:normAutofit/>
          </a:bodyPr>
          <a:lstStyle/>
          <a:p>
            <a:r>
              <a:rPr lang="en-US" sz="6600" b="1" cap="small" dirty="0" smtClean="0">
                <a:solidFill>
                  <a:srgbClr val="005B83"/>
                </a:solidFill>
                <a:effectLst>
                  <a:outerShdw blurRad="38100" dist="38100" dir="2700000" algn="tl">
                    <a:srgbClr val="000000">
                      <a:alpha val="43137"/>
                    </a:srgbClr>
                  </a:outerShdw>
                </a:effectLst>
                <a:latin typeface="+mn-lt"/>
              </a:rPr>
              <a:t>Residency</a:t>
            </a:r>
            <a:endParaRPr lang="en-US" sz="6600" b="1" cap="small" dirty="0">
              <a:solidFill>
                <a:srgbClr val="005B83"/>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type="subTitle" idx="1"/>
          </p:nvPr>
        </p:nvSpPr>
        <p:spPr>
          <a:xfrm>
            <a:off x="1067697" y="3519488"/>
            <a:ext cx="2600661" cy="1655762"/>
          </a:xfrm>
        </p:spPr>
        <p:txBody>
          <a:bodyPr>
            <a:normAutofit fontScale="85000" lnSpcReduction="20000"/>
          </a:bodyPr>
          <a:lstStyle/>
          <a:p>
            <a:pPr marL="0" indent="0">
              <a:buNone/>
            </a:pPr>
            <a:endParaRPr lang="en-US" dirty="0" smtClean="0"/>
          </a:p>
          <a:p>
            <a:pPr marL="0" indent="0">
              <a:buNone/>
            </a:pPr>
            <a:endParaRPr lang="en-US" dirty="0"/>
          </a:p>
          <a:p>
            <a:pPr marL="0" indent="0">
              <a:spcBef>
                <a:spcPts val="0"/>
              </a:spcBef>
              <a:buNone/>
            </a:pPr>
            <a:r>
              <a:rPr lang="en-US" dirty="0" smtClean="0"/>
              <a:t>Kathy Cordova</a:t>
            </a:r>
          </a:p>
          <a:p>
            <a:pPr marL="0" indent="0">
              <a:spcBef>
                <a:spcPts val="0"/>
              </a:spcBef>
              <a:buNone/>
            </a:pPr>
            <a:r>
              <a:rPr lang="en-US" dirty="0" smtClean="0"/>
              <a:t>Assistant General Counsel</a:t>
            </a:r>
          </a:p>
          <a:p>
            <a:pPr marL="0" indent="0">
              <a:spcBef>
                <a:spcPts val="0"/>
              </a:spcBef>
              <a:buNone/>
            </a:pPr>
            <a:r>
              <a:rPr lang="en-US" dirty="0" smtClean="0"/>
              <a:t>THECB</a:t>
            </a:r>
            <a:endParaRPr lang="en-US" dirty="0"/>
          </a:p>
        </p:txBody>
      </p:sp>
      <p:sp>
        <p:nvSpPr>
          <p:cNvPr id="6" name="Content Placeholder 5"/>
          <p:cNvSpPr>
            <a:spLocks noGrp="1"/>
          </p:cNvSpPr>
          <p:nvPr>
            <p:ph sz="quarter" idx="4294967295"/>
          </p:nvPr>
        </p:nvSpPr>
        <p:spPr>
          <a:xfrm>
            <a:off x="5256213" y="2505075"/>
            <a:ext cx="3887787" cy="3684588"/>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r">
              <a:buNone/>
            </a:pPr>
            <a:r>
              <a:rPr lang="en-US" dirty="0" smtClean="0"/>
              <a:t>July </a:t>
            </a:r>
            <a:r>
              <a:rPr lang="en-US" dirty="0"/>
              <a:t>2017</a:t>
            </a:r>
          </a:p>
          <a:p>
            <a:pPr marL="0" indent="0" algn="r">
              <a:buNone/>
            </a:pPr>
            <a:r>
              <a:rPr lang="en-US" dirty="0"/>
              <a:t>Summer TACRAO Conference</a:t>
            </a:r>
          </a:p>
          <a:p>
            <a:endParaRPr lang="en-US" dirty="0"/>
          </a:p>
        </p:txBody>
      </p:sp>
    </p:spTree>
    <p:extLst>
      <p:ext uri="{BB962C8B-B14F-4D97-AF65-F5344CB8AC3E}">
        <p14:creationId xmlns:p14="http://schemas.microsoft.com/office/powerpoint/2010/main" val="2030104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282" y="300581"/>
            <a:ext cx="8773107" cy="595926"/>
          </a:xfrm>
          <a:solidFill>
            <a:srgbClr val="FFC000"/>
          </a:solidFill>
        </p:spPr>
        <p:txBody>
          <a:bodyPr>
            <a:normAutofit fontScale="90000"/>
          </a:bodyPr>
          <a:lstStyle/>
          <a:p>
            <a:pPr algn="ctr"/>
            <a:r>
              <a:rPr lang="en-US" b="1" dirty="0" smtClean="0">
                <a:solidFill>
                  <a:srgbClr val="005B83"/>
                </a:solidFill>
                <a:effectLst>
                  <a:outerShdw blurRad="38100" dist="38100" dir="2700000" algn="tl">
                    <a:srgbClr val="000000">
                      <a:alpha val="43137"/>
                    </a:srgbClr>
                  </a:outerShdw>
                </a:effectLst>
              </a:rPr>
              <a:t>Scenarios</a:t>
            </a:r>
            <a:r>
              <a:rPr lang="en-US" dirty="0">
                <a:solidFill>
                  <a:srgbClr val="005B83"/>
                </a:solidFill>
              </a:rPr>
              <a:t>:</a:t>
            </a:r>
            <a:r>
              <a:rPr lang="en-US" dirty="0" smtClean="0">
                <a:solidFill>
                  <a:srgbClr val="005B83"/>
                </a:solidFill>
              </a:rPr>
              <a:t> </a:t>
            </a:r>
            <a:r>
              <a:rPr lang="en-US" dirty="0">
                <a:solidFill>
                  <a:srgbClr val="005B83"/>
                </a:solidFill>
              </a:rPr>
              <a:t>Durational Requirement</a:t>
            </a:r>
            <a:r>
              <a:rPr lang="en-US" b="1" dirty="0" smtClean="0">
                <a:solidFill>
                  <a:srgbClr val="005B83"/>
                </a:solidFill>
              </a:rPr>
              <a:t>	</a:t>
            </a:r>
            <a:endParaRPr lang="en-US" b="1" dirty="0">
              <a:solidFill>
                <a:srgbClr val="005B83"/>
              </a:solidFill>
            </a:endParaRPr>
          </a:p>
        </p:txBody>
      </p:sp>
      <p:sp>
        <p:nvSpPr>
          <p:cNvPr id="5" name="Content Placeholder 4"/>
          <p:cNvSpPr>
            <a:spLocks noGrp="1"/>
          </p:cNvSpPr>
          <p:nvPr>
            <p:ph sz="half" idx="1"/>
          </p:nvPr>
        </p:nvSpPr>
        <p:spPr>
          <a:xfrm>
            <a:off x="177283" y="1091682"/>
            <a:ext cx="8773106" cy="5018661"/>
          </a:xfrm>
        </p:spPr>
        <p:txBody>
          <a:bodyPr>
            <a:normAutofit fontScale="92500" lnSpcReduction="10000"/>
          </a:bodyPr>
          <a:lstStyle/>
          <a:p>
            <a:pPr marL="0" indent="0">
              <a:buNone/>
            </a:pPr>
            <a:endParaRPr lang="en-US" sz="1000" dirty="0" smtClean="0"/>
          </a:p>
          <a:p>
            <a:pPr marL="0" lvl="1" indent="0">
              <a:buNone/>
            </a:pPr>
            <a:r>
              <a:rPr lang="en-US" sz="2800" dirty="0" smtClean="0"/>
              <a:t>My </a:t>
            </a:r>
            <a:r>
              <a:rPr lang="en-US" sz="2800" dirty="0"/>
              <a:t>daughter is </a:t>
            </a:r>
            <a:r>
              <a:rPr lang="en-US" sz="2800" b="1" dirty="0"/>
              <a:t>planning to apply for a </a:t>
            </a:r>
            <a:r>
              <a:rPr lang="en-US" sz="2800" b="1" dirty="0" smtClean="0"/>
              <a:t>college </a:t>
            </a:r>
            <a:r>
              <a:rPr lang="en-US" sz="2800" b="1" dirty="0"/>
              <a:t>in </a:t>
            </a:r>
            <a:r>
              <a:rPr lang="en-US" sz="2800" b="1" dirty="0" smtClean="0"/>
              <a:t>Texas </a:t>
            </a:r>
            <a:r>
              <a:rPr lang="en-US" sz="2800" b="1" dirty="0"/>
              <a:t>for academic year 2019</a:t>
            </a:r>
            <a:r>
              <a:rPr lang="en-US" sz="2800" dirty="0"/>
              <a:t>. In order to attend </a:t>
            </a:r>
            <a:r>
              <a:rPr lang="en-US" sz="2800" dirty="0" smtClean="0"/>
              <a:t>medical school, </a:t>
            </a:r>
          </a:p>
          <a:p>
            <a:pPr marL="0" lvl="1" indent="0">
              <a:buNone/>
            </a:pPr>
            <a:r>
              <a:rPr lang="en-US" sz="2800" b="1" dirty="0" smtClean="0"/>
              <a:t>she </a:t>
            </a:r>
            <a:r>
              <a:rPr lang="en-US" sz="2800" b="1" dirty="0"/>
              <a:t>has to apply 1 year prior to </a:t>
            </a:r>
            <a:r>
              <a:rPr lang="en-US" sz="2800" b="1" dirty="0" smtClean="0"/>
              <a:t>that--in </a:t>
            </a:r>
            <a:r>
              <a:rPr lang="en-US" sz="2800" b="1" dirty="0"/>
              <a:t>2018</a:t>
            </a:r>
            <a:r>
              <a:rPr lang="en-US" sz="2800" dirty="0"/>
              <a:t>. </a:t>
            </a:r>
          </a:p>
          <a:p>
            <a:pPr marL="457200" lvl="1" indent="0">
              <a:buNone/>
            </a:pPr>
            <a:endParaRPr lang="en-US" sz="2800" dirty="0"/>
          </a:p>
          <a:p>
            <a:pPr marL="0" lvl="1" indent="0">
              <a:buNone/>
            </a:pPr>
            <a:r>
              <a:rPr lang="en-US" sz="2800" b="1" dirty="0"/>
              <a:t>Are we supposed to be </a:t>
            </a:r>
            <a:r>
              <a:rPr lang="en-US" sz="2800" b="1" dirty="0" smtClean="0"/>
              <a:t>have completed the 1-yr </a:t>
            </a:r>
            <a:r>
              <a:rPr lang="en-US" sz="2800" b="1" dirty="0"/>
              <a:t>residency </a:t>
            </a:r>
            <a:r>
              <a:rPr lang="en-US" sz="2800" b="1" dirty="0" smtClean="0"/>
              <a:t>requirement by </a:t>
            </a:r>
            <a:r>
              <a:rPr lang="en-US" sz="2800" b="1" dirty="0"/>
              <a:t>2018 </a:t>
            </a:r>
            <a:r>
              <a:rPr lang="en-US" sz="2800" b="1" dirty="0" smtClean="0"/>
              <a:t>(when </a:t>
            </a:r>
            <a:r>
              <a:rPr lang="en-US" sz="2800" b="1" dirty="0"/>
              <a:t>she applies) or by </a:t>
            </a:r>
            <a:r>
              <a:rPr lang="en-US" sz="2800" b="1" dirty="0" smtClean="0"/>
              <a:t>2019? </a:t>
            </a:r>
          </a:p>
          <a:p>
            <a:pPr marL="0" lvl="1" indent="0">
              <a:buNone/>
            </a:pPr>
            <a:r>
              <a:rPr lang="en-US" sz="2800" dirty="0" smtClean="0"/>
              <a:t>We </a:t>
            </a:r>
            <a:r>
              <a:rPr lang="en-US" sz="2800" dirty="0"/>
              <a:t>were planning to move to Dallas </a:t>
            </a:r>
            <a:r>
              <a:rPr lang="en-US" sz="2800" dirty="0" smtClean="0"/>
              <a:t>at the </a:t>
            </a:r>
            <a:r>
              <a:rPr lang="en-US" sz="2800" dirty="0"/>
              <a:t>end of 2017. I am very confused </a:t>
            </a:r>
            <a:r>
              <a:rPr lang="en-US" sz="2800" dirty="0" smtClean="0"/>
              <a:t>as to whether my </a:t>
            </a:r>
            <a:r>
              <a:rPr lang="en-US" sz="2800" dirty="0"/>
              <a:t>daughter will be eligible as a resident of </a:t>
            </a:r>
            <a:r>
              <a:rPr lang="en-US" sz="2800" dirty="0" smtClean="0"/>
              <a:t>Texas.</a:t>
            </a:r>
            <a:endParaRPr lang="en-US" sz="2800" dirty="0"/>
          </a:p>
          <a:p>
            <a:pPr marL="457200" lvl="1" indent="0">
              <a:buNone/>
            </a:pPr>
            <a:endParaRPr lang="en-US" sz="2800" dirty="0"/>
          </a:p>
          <a:p>
            <a:pPr marL="53975" lvl="1" indent="0">
              <a:buNone/>
            </a:pPr>
            <a:r>
              <a:rPr lang="en-US" sz="2800" b="1" dirty="0"/>
              <a:t>Do we count the year that she is joining the college there or should we count the year she is applying </a:t>
            </a:r>
            <a:r>
              <a:rPr lang="en-US" sz="2800" b="1" dirty="0" smtClean="0"/>
              <a:t>(For </a:t>
            </a:r>
            <a:r>
              <a:rPr lang="en-US" sz="2800" b="1" dirty="0"/>
              <a:t>Medical </a:t>
            </a:r>
            <a:r>
              <a:rPr lang="en-US" sz="2800" b="1" dirty="0" smtClean="0"/>
              <a:t>school, </a:t>
            </a:r>
            <a:r>
              <a:rPr lang="en-US" sz="2800" b="1" dirty="0"/>
              <a:t>we apply 1 year before</a:t>
            </a:r>
            <a:r>
              <a:rPr lang="en-US" sz="2800" b="1" dirty="0" smtClean="0"/>
              <a:t>).</a:t>
            </a:r>
            <a:r>
              <a:rPr lang="en-US" sz="2800" dirty="0"/>
              <a:t> Please advise.</a:t>
            </a:r>
          </a:p>
          <a:p>
            <a:pPr marL="457200" lvl="1" indent="0">
              <a:buNone/>
            </a:pPr>
            <a:endParaRPr lang="en-US" dirty="0"/>
          </a:p>
          <a:p>
            <a:pPr marL="457200" lvl="1" indent="0">
              <a:buNone/>
            </a:pPr>
            <a:endParaRPr lang="en-US" dirty="0"/>
          </a:p>
        </p:txBody>
      </p:sp>
      <p:sp>
        <p:nvSpPr>
          <p:cNvPr id="2" name="Slide Number Placeholder 1"/>
          <p:cNvSpPr>
            <a:spLocks noGrp="1"/>
          </p:cNvSpPr>
          <p:nvPr>
            <p:ph type="sldNum" sz="quarter" idx="12"/>
          </p:nvPr>
        </p:nvSpPr>
        <p:spPr>
          <a:xfrm>
            <a:off x="8515350" y="6347020"/>
            <a:ext cx="435039" cy="365125"/>
          </a:xfrm>
        </p:spPr>
        <p:txBody>
          <a:bodyPr/>
          <a:lstStyle/>
          <a:p>
            <a:fld id="{42B960B7-1A5D-4A40-9C6E-0A7BBAA5F990}" type="slidenum">
              <a:rPr lang="en-US" sz="1800" b="1" smtClean="0">
                <a:solidFill>
                  <a:schemeClr val="bg1"/>
                </a:solidFill>
              </a:rPr>
              <a:t>10</a:t>
            </a:fld>
            <a:endParaRPr lang="en-US" sz="1800" b="1" dirty="0">
              <a:solidFill>
                <a:schemeClr val="bg1"/>
              </a:solidFill>
            </a:endParaRPr>
          </a:p>
        </p:txBody>
      </p:sp>
    </p:spTree>
    <p:extLst>
      <p:ext uri="{BB962C8B-B14F-4D97-AF65-F5344CB8AC3E}">
        <p14:creationId xmlns:p14="http://schemas.microsoft.com/office/powerpoint/2010/main" val="4191208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282" y="300581"/>
            <a:ext cx="8773107" cy="595926"/>
          </a:xfrm>
          <a:solidFill>
            <a:srgbClr val="FFC000"/>
          </a:solidFill>
        </p:spPr>
        <p:txBody>
          <a:bodyPr>
            <a:normAutofit fontScale="90000"/>
          </a:bodyPr>
          <a:lstStyle/>
          <a:p>
            <a:pPr algn="ctr"/>
            <a:r>
              <a:rPr lang="en-US" b="1" dirty="0" smtClean="0">
                <a:solidFill>
                  <a:srgbClr val="005B83"/>
                </a:solidFill>
                <a:effectLst>
                  <a:outerShdw blurRad="38100" dist="38100" dir="2700000" algn="tl">
                    <a:srgbClr val="000000">
                      <a:alpha val="43137"/>
                    </a:srgbClr>
                  </a:outerShdw>
                </a:effectLst>
              </a:rPr>
              <a:t>Scenarios</a:t>
            </a:r>
            <a:r>
              <a:rPr lang="en-US" dirty="0">
                <a:solidFill>
                  <a:srgbClr val="005B83"/>
                </a:solidFill>
              </a:rPr>
              <a:t>:</a:t>
            </a:r>
            <a:r>
              <a:rPr lang="en-US" b="1" dirty="0" smtClean="0">
                <a:solidFill>
                  <a:srgbClr val="005B83"/>
                </a:solidFill>
                <a:effectLst>
                  <a:outerShdw blurRad="38100" dist="38100" dir="2700000" algn="tl">
                    <a:srgbClr val="000000">
                      <a:alpha val="43137"/>
                    </a:srgbClr>
                  </a:outerShdw>
                </a:effectLst>
              </a:rPr>
              <a:t> </a:t>
            </a:r>
            <a:r>
              <a:rPr lang="en-US" dirty="0">
                <a:solidFill>
                  <a:srgbClr val="005B83"/>
                </a:solidFill>
              </a:rPr>
              <a:t>Continuing Resident </a:t>
            </a:r>
            <a:r>
              <a:rPr lang="en-US" dirty="0" smtClean="0">
                <a:solidFill>
                  <a:srgbClr val="005B83"/>
                </a:solidFill>
              </a:rPr>
              <a:t>Status</a:t>
            </a:r>
            <a:endParaRPr lang="en-US" b="1" dirty="0">
              <a:solidFill>
                <a:srgbClr val="005B83"/>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365761" y="1091682"/>
            <a:ext cx="8149590" cy="5061691"/>
          </a:xfrm>
        </p:spPr>
        <p:txBody>
          <a:bodyPr>
            <a:normAutofit lnSpcReduction="10000"/>
          </a:bodyPr>
          <a:lstStyle/>
          <a:p>
            <a:pPr marL="0" indent="0">
              <a:buNone/>
            </a:pPr>
            <a:endParaRPr lang="en-US" sz="1000" dirty="0" smtClean="0"/>
          </a:p>
          <a:p>
            <a:pPr marL="457200" lvl="1" indent="0">
              <a:buNone/>
            </a:pPr>
            <a:r>
              <a:rPr lang="en-US" dirty="0"/>
              <a:t>I work for a Texas community college and am trying to figure out </a:t>
            </a:r>
            <a:r>
              <a:rPr lang="en-US" b="1" dirty="0"/>
              <a:t>if SB1528 status ever expires</a:t>
            </a:r>
            <a:r>
              <a:rPr lang="en-US" dirty="0"/>
              <a:t>. </a:t>
            </a:r>
            <a:endParaRPr lang="en-US" dirty="0" smtClean="0"/>
          </a:p>
          <a:p>
            <a:pPr marL="457200" lvl="1" indent="0">
              <a:buNone/>
            </a:pPr>
            <a:r>
              <a:rPr lang="en-US" dirty="0" smtClean="0"/>
              <a:t>It </a:t>
            </a:r>
            <a:r>
              <a:rPr lang="en-US" dirty="0"/>
              <a:t>is my understanding that it does not, however, I cannot find that written anywhere and was hoping for some clarification. </a:t>
            </a:r>
          </a:p>
          <a:p>
            <a:pPr marL="457200" lvl="1" indent="0">
              <a:buNone/>
            </a:pPr>
            <a:endParaRPr lang="en-US" dirty="0" smtClean="0"/>
          </a:p>
          <a:p>
            <a:pPr marL="457200" lvl="1" indent="0">
              <a:buNone/>
            </a:pPr>
            <a:r>
              <a:rPr lang="en-US" dirty="0" smtClean="0"/>
              <a:t>The </a:t>
            </a:r>
            <a:r>
              <a:rPr lang="en-US" dirty="0"/>
              <a:t>reason I am asking is that some students attend as SB </a:t>
            </a:r>
            <a:r>
              <a:rPr lang="en-US" dirty="0" smtClean="0"/>
              <a:t>1528 students </a:t>
            </a:r>
            <a:r>
              <a:rPr lang="en-US" dirty="0"/>
              <a:t>and then quit taking courses for an extended period of time due to a number of reasons. </a:t>
            </a:r>
            <a:endParaRPr lang="en-US" dirty="0" smtClean="0"/>
          </a:p>
          <a:p>
            <a:pPr marL="457200" lvl="1" indent="0">
              <a:buNone/>
            </a:pPr>
            <a:endParaRPr lang="en-US" dirty="0" smtClean="0"/>
          </a:p>
          <a:p>
            <a:pPr marL="457200" lvl="1" indent="0">
              <a:buNone/>
            </a:pPr>
            <a:r>
              <a:rPr lang="en-US" dirty="0" smtClean="0"/>
              <a:t>Would </a:t>
            </a:r>
            <a:r>
              <a:rPr lang="en-US" dirty="0"/>
              <a:t>the student have to prove once more that they qualify for this status or would it essentially be, "once you qualify as SB1528, you stay SB1528" unless your residential status changes?</a:t>
            </a:r>
          </a:p>
          <a:p>
            <a:pPr marL="457200" lvl="1" indent="0">
              <a:buNone/>
            </a:pPr>
            <a:endParaRPr lang="en-US" dirty="0"/>
          </a:p>
          <a:p>
            <a:pPr marL="457200" lvl="1" indent="0">
              <a:buNone/>
            </a:pPr>
            <a:endParaRPr lang="en-US" dirty="0"/>
          </a:p>
        </p:txBody>
      </p:sp>
      <p:sp>
        <p:nvSpPr>
          <p:cNvPr id="2" name="Slide Number Placeholder 1"/>
          <p:cNvSpPr>
            <a:spLocks noGrp="1"/>
          </p:cNvSpPr>
          <p:nvPr>
            <p:ph type="sldNum" sz="quarter" idx="12"/>
          </p:nvPr>
        </p:nvSpPr>
        <p:spPr>
          <a:xfrm>
            <a:off x="8515350" y="6347020"/>
            <a:ext cx="435039" cy="365125"/>
          </a:xfrm>
        </p:spPr>
        <p:txBody>
          <a:bodyPr/>
          <a:lstStyle/>
          <a:p>
            <a:fld id="{42B960B7-1A5D-4A40-9C6E-0A7BBAA5F990}" type="slidenum">
              <a:rPr lang="en-US" sz="1800" b="1" smtClean="0">
                <a:solidFill>
                  <a:schemeClr val="bg1"/>
                </a:solidFill>
              </a:rPr>
              <a:t>11</a:t>
            </a:fld>
            <a:endParaRPr lang="en-US" sz="1800" b="1" dirty="0">
              <a:solidFill>
                <a:schemeClr val="bg1"/>
              </a:solidFill>
            </a:endParaRPr>
          </a:p>
        </p:txBody>
      </p:sp>
    </p:spTree>
    <p:extLst>
      <p:ext uri="{BB962C8B-B14F-4D97-AF65-F5344CB8AC3E}">
        <p14:creationId xmlns:p14="http://schemas.microsoft.com/office/powerpoint/2010/main" val="268743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59" y="1065556"/>
            <a:ext cx="8584629" cy="5061691"/>
          </a:xfrm>
        </p:spPr>
        <p:txBody>
          <a:bodyPr>
            <a:normAutofit fontScale="92500" lnSpcReduction="20000"/>
          </a:bodyPr>
          <a:lstStyle/>
          <a:p>
            <a:pPr marL="0" indent="0">
              <a:buNone/>
            </a:pPr>
            <a:endParaRPr lang="en-US" sz="1000" dirty="0" smtClean="0"/>
          </a:p>
          <a:p>
            <a:pPr marL="457200" lvl="1" indent="0">
              <a:buNone/>
            </a:pPr>
            <a:r>
              <a:rPr lang="en-US" sz="3500" b="1" dirty="0">
                <a:solidFill>
                  <a:srgbClr val="C00000"/>
                </a:solidFill>
              </a:rPr>
              <a:t>SB 1528 </a:t>
            </a:r>
            <a:r>
              <a:rPr lang="en-US" sz="3500" dirty="0">
                <a:solidFill>
                  <a:srgbClr val="C00000"/>
                </a:solidFill>
              </a:rPr>
              <a:t>is codified at TEC Sec. </a:t>
            </a:r>
            <a:r>
              <a:rPr lang="en-US" sz="3500" b="1" dirty="0">
                <a:solidFill>
                  <a:srgbClr val="C00000"/>
                </a:solidFill>
              </a:rPr>
              <a:t>54.052</a:t>
            </a:r>
          </a:p>
          <a:p>
            <a:pPr marL="457200" lvl="1" indent="0">
              <a:buNone/>
            </a:pPr>
            <a:endParaRPr lang="en-US" dirty="0" smtClean="0"/>
          </a:p>
          <a:p>
            <a:pPr marL="0" lvl="1" indent="0">
              <a:buNone/>
            </a:pPr>
            <a:r>
              <a:rPr lang="en-US" b="1" dirty="0"/>
              <a:t>Sec. 54.052</a:t>
            </a:r>
            <a:r>
              <a:rPr lang="en-US" dirty="0"/>
              <a:t>. DETERMINATION OF RESIDENT STATUS. (a) </a:t>
            </a:r>
            <a:r>
              <a:rPr lang="en-US" dirty="0" smtClean="0"/>
              <a:t>…the </a:t>
            </a:r>
            <a:r>
              <a:rPr lang="en-US" dirty="0"/>
              <a:t>following persons are considered residents of this state for purposes of this title</a:t>
            </a:r>
            <a:r>
              <a:rPr lang="en-US" dirty="0" smtClean="0"/>
              <a:t>:  </a:t>
            </a:r>
          </a:p>
          <a:p>
            <a:pPr marL="53975" lvl="1" indent="0">
              <a:spcBef>
                <a:spcPts val="0"/>
              </a:spcBef>
              <a:buNone/>
            </a:pPr>
            <a:r>
              <a:rPr lang="en-US" dirty="0" smtClean="0"/>
              <a:t>*</a:t>
            </a:r>
          </a:p>
          <a:p>
            <a:pPr marL="53975" lvl="1" indent="0">
              <a:spcBef>
                <a:spcPts val="0"/>
              </a:spcBef>
              <a:buNone/>
            </a:pPr>
            <a:r>
              <a:rPr lang="en-US" dirty="0" smtClean="0"/>
              <a:t>*</a:t>
            </a:r>
          </a:p>
          <a:p>
            <a:pPr marL="53975" lvl="1" indent="0">
              <a:spcBef>
                <a:spcPts val="0"/>
              </a:spcBef>
              <a:buNone/>
            </a:pPr>
            <a:r>
              <a:rPr lang="en-US" dirty="0" smtClean="0"/>
              <a:t>*</a:t>
            </a:r>
          </a:p>
          <a:p>
            <a:pPr marL="0" indent="0">
              <a:buNone/>
            </a:pPr>
            <a:r>
              <a:rPr lang="en-US" sz="2300" dirty="0"/>
              <a:t>(3) a person who:</a:t>
            </a:r>
          </a:p>
          <a:p>
            <a:pPr marL="0" indent="0">
              <a:buNone/>
            </a:pPr>
            <a:r>
              <a:rPr lang="en-US" sz="2300" dirty="0"/>
              <a:t>(A) graduated from a public or private high school in this state or received the equivalent of a high school diploma in this state; and</a:t>
            </a:r>
          </a:p>
          <a:p>
            <a:pPr marL="0" indent="0">
              <a:buNone/>
            </a:pPr>
            <a:r>
              <a:rPr lang="en-US" sz="2300" dirty="0"/>
              <a:t>(B) maintained a residence continuously in this state for:</a:t>
            </a:r>
          </a:p>
          <a:p>
            <a:pPr marL="0" indent="0">
              <a:buNone/>
            </a:pPr>
            <a:r>
              <a:rPr lang="en-US" sz="2300" dirty="0"/>
              <a:t>(i) the three years preceding the date of graduation or receipt of the diploma equivalent, as applicable; and</a:t>
            </a:r>
          </a:p>
          <a:p>
            <a:pPr marL="0" indent="0">
              <a:buNone/>
            </a:pPr>
            <a:r>
              <a:rPr lang="en-US" sz="2300" dirty="0"/>
              <a:t>(ii) the year preceding the census date of the academic term in which the person is enrolled in an institution of higher education.</a:t>
            </a:r>
          </a:p>
          <a:p>
            <a:pPr marL="457200" lvl="1" indent="0">
              <a:buNone/>
            </a:pPr>
            <a:endParaRPr lang="en-US" dirty="0"/>
          </a:p>
          <a:p>
            <a:pPr marL="457200" lvl="1" indent="0">
              <a:buNone/>
            </a:pPr>
            <a:endParaRPr lang="en-US" dirty="0"/>
          </a:p>
        </p:txBody>
      </p:sp>
      <p:sp>
        <p:nvSpPr>
          <p:cNvPr id="2" name="Slide Number Placeholder 1"/>
          <p:cNvSpPr>
            <a:spLocks noGrp="1"/>
          </p:cNvSpPr>
          <p:nvPr>
            <p:ph type="sldNum" sz="quarter" idx="12"/>
          </p:nvPr>
        </p:nvSpPr>
        <p:spPr>
          <a:xfrm>
            <a:off x="8515350" y="6347020"/>
            <a:ext cx="435039" cy="365125"/>
          </a:xfrm>
        </p:spPr>
        <p:txBody>
          <a:bodyPr/>
          <a:lstStyle/>
          <a:p>
            <a:fld id="{42B960B7-1A5D-4A40-9C6E-0A7BBAA5F990}" type="slidenum">
              <a:rPr lang="en-US" sz="1800" b="1" smtClean="0">
                <a:solidFill>
                  <a:schemeClr val="bg1"/>
                </a:solidFill>
              </a:rPr>
              <a:t>12</a:t>
            </a:fld>
            <a:endParaRPr lang="en-US" sz="1800" b="1" dirty="0">
              <a:solidFill>
                <a:schemeClr val="bg1"/>
              </a:solidFill>
            </a:endParaRPr>
          </a:p>
        </p:txBody>
      </p:sp>
      <p:sp>
        <p:nvSpPr>
          <p:cNvPr id="6" name="Title 3"/>
          <p:cNvSpPr txBox="1">
            <a:spLocks/>
          </p:cNvSpPr>
          <p:nvPr/>
        </p:nvSpPr>
        <p:spPr>
          <a:xfrm>
            <a:off x="177282" y="300581"/>
            <a:ext cx="8773107" cy="595926"/>
          </a:xfrm>
          <a:prstGeom prst="rect">
            <a:avLst/>
          </a:prstGeom>
          <a:solidFill>
            <a:srgbClr val="FFC000"/>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005B83"/>
                </a:solidFill>
                <a:effectLst>
                  <a:outerShdw blurRad="38100" dist="38100" dir="2700000" algn="tl">
                    <a:srgbClr val="000000">
                      <a:alpha val="43137"/>
                    </a:srgbClr>
                  </a:outerShdw>
                </a:effectLst>
              </a:rPr>
              <a:t>Scenarios</a:t>
            </a:r>
            <a:r>
              <a:rPr lang="en-US" dirty="0">
                <a:solidFill>
                  <a:srgbClr val="005B83"/>
                </a:solidFill>
              </a:rPr>
              <a:t>:</a:t>
            </a:r>
            <a:r>
              <a:rPr lang="en-US" b="1" dirty="0" smtClean="0">
                <a:solidFill>
                  <a:srgbClr val="005B83"/>
                </a:solidFill>
                <a:effectLst>
                  <a:outerShdw blurRad="38100" dist="38100" dir="2700000" algn="tl">
                    <a:srgbClr val="000000">
                      <a:alpha val="43137"/>
                    </a:srgbClr>
                  </a:outerShdw>
                </a:effectLst>
              </a:rPr>
              <a:t> </a:t>
            </a:r>
            <a:r>
              <a:rPr lang="en-US" dirty="0" smtClean="0">
                <a:solidFill>
                  <a:srgbClr val="005B83"/>
                </a:solidFill>
              </a:rPr>
              <a:t>Continuing Resident Status</a:t>
            </a:r>
            <a:endParaRPr lang="en-US" b="1" dirty="0">
              <a:solidFill>
                <a:srgbClr val="005B8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682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1298" y="1226485"/>
            <a:ext cx="8541571" cy="4948461"/>
          </a:xfrm>
        </p:spPr>
        <p:txBody>
          <a:bodyPr>
            <a:normAutofit lnSpcReduction="10000"/>
          </a:bodyPr>
          <a:lstStyle/>
          <a:p>
            <a:pPr marL="0" indent="0">
              <a:buNone/>
            </a:pPr>
            <a:endParaRPr lang="en-US" sz="1000" dirty="0" smtClean="0"/>
          </a:p>
          <a:p>
            <a:pPr marL="457200" lvl="1" indent="0">
              <a:buNone/>
            </a:pPr>
            <a:r>
              <a:rPr lang="en-US" sz="3200" dirty="0">
                <a:solidFill>
                  <a:srgbClr val="C00000"/>
                </a:solidFill>
              </a:rPr>
              <a:t>19 TAC Sec. </a:t>
            </a:r>
            <a:r>
              <a:rPr lang="en-US" sz="3200" dirty="0" smtClean="0">
                <a:solidFill>
                  <a:srgbClr val="C00000"/>
                </a:solidFill>
              </a:rPr>
              <a:t>21.26    </a:t>
            </a:r>
            <a:r>
              <a:rPr lang="en-US" sz="3200" b="1" dirty="0">
                <a:solidFill>
                  <a:srgbClr val="C00000"/>
                </a:solidFill>
              </a:rPr>
              <a:t>Continuing Resident Status</a:t>
            </a:r>
          </a:p>
          <a:p>
            <a:pPr marL="457200" lvl="1" indent="0">
              <a:buNone/>
            </a:pPr>
            <a:endParaRPr lang="en-US" dirty="0" smtClean="0"/>
          </a:p>
          <a:p>
            <a:pPr marL="457200" lvl="1" indent="0">
              <a:buNone/>
            </a:pPr>
            <a:r>
              <a:rPr lang="en-US" sz="2800" dirty="0" smtClean="0"/>
              <a:t>(</a:t>
            </a:r>
            <a:r>
              <a:rPr lang="en-US" sz="2800" b="1" dirty="0" smtClean="0"/>
              <a:t>a</a:t>
            </a:r>
            <a:r>
              <a:rPr lang="en-US" sz="2800" dirty="0" smtClean="0"/>
              <a:t>) Except </a:t>
            </a:r>
            <a:r>
              <a:rPr lang="en-US" sz="2800" dirty="0"/>
              <a:t>as provided under subsection (b) of this section, a person classified by an institution of higher education as a resident of this state under this subchapter </a:t>
            </a:r>
            <a:r>
              <a:rPr lang="en-US" sz="2800" b="1" dirty="0"/>
              <a:t>is entitled</a:t>
            </a:r>
            <a:r>
              <a:rPr lang="en-US" sz="2800" dirty="0"/>
              <a:t>, </a:t>
            </a:r>
            <a:r>
              <a:rPr lang="en-US" sz="2800" i="1" dirty="0">
                <a:solidFill>
                  <a:srgbClr val="C00000"/>
                </a:solidFill>
              </a:rPr>
              <a:t>without submitting the information required by §21.24 and §21.25 of this subchapter</a:t>
            </a:r>
            <a:r>
              <a:rPr lang="en-US" sz="2800" dirty="0"/>
              <a:t>, </a:t>
            </a:r>
            <a:r>
              <a:rPr lang="en-US" sz="2800" b="1" dirty="0"/>
              <a:t>to be classified as a resident by any institution in each subsequent academic term </a:t>
            </a:r>
            <a:r>
              <a:rPr lang="en-US" sz="2800" dirty="0"/>
              <a:t>in which the person enrolls</a:t>
            </a:r>
            <a:r>
              <a:rPr lang="en-US" sz="2800" b="1" dirty="0"/>
              <a:t> </a:t>
            </a:r>
            <a:r>
              <a:rPr lang="en-US" sz="2800" dirty="0"/>
              <a:t>unless the person provides information to the institution that indicates a change in resident status is appropriate as indicated in §21.27 of this subchapter. </a:t>
            </a:r>
            <a:endParaRPr lang="en-US" sz="2800" dirty="0" smtClean="0"/>
          </a:p>
          <a:p>
            <a:pPr marL="457200" lvl="1" indent="0">
              <a:buNone/>
            </a:pPr>
            <a:endParaRPr lang="en-US" dirty="0"/>
          </a:p>
        </p:txBody>
      </p:sp>
      <p:sp>
        <p:nvSpPr>
          <p:cNvPr id="2" name="Slide Number Placeholder 1"/>
          <p:cNvSpPr>
            <a:spLocks noGrp="1"/>
          </p:cNvSpPr>
          <p:nvPr>
            <p:ph type="sldNum" sz="quarter" idx="12"/>
          </p:nvPr>
        </p:nvSpPr>
        <p:spPr>
          <a:xfrm>
            <a:off x="8515350" y="6347020"/>
            <a:ext cx="435039" cy="365125"/>
          </a:xfrm>
        </p:spPr>
        <p:txBody>
          <a:bodyPr/>
          <a:lstStyle/>
          <a:p>
            <a:fld id="{42B960B7-1A5D-4A40-9C6E-0A7BBAA5F990}" type="slidenum">
              <a:rPr lang="en-US" sz="1800" b="1" smtClean="0">
                <a:solidFill>
                  <a:schemeClr val="bg1"/>
                </a:solidFill>
              </a:rPr>
              <a:t>13</a:t>
            </a:fld>
            <a:endParaRPr lang="en-US" sz="1800" b="1" dirty="0">
              <a:solidFill>
                <a:schemeClr val="bg1"/>
              </a:solidFill>
            </a:endParaRPr>
          </a:p>
        </p:txBody>
      </p:sp>
      <p:sp>
        <p:nvSpPr>
          <p:cNvPr id="6" name="Title 3"/>
          <p:cNvSpPr>
            <a:spLocks noGrp="1"/>
          </p:cNvSpPr>
          <p:nvPr>
            <p:ph type="title"/>
          </p:nvPr>
        </p:nvSpPr>
        <p:spPr>
          <a:xfrm>
            <a:off x="311973" y="365125"/>
            <a:ext cx="8203378" cy="839788"/>
          </a:xfrm>
          <a:solidFill>
            <a:srgbClr val="FFC000"/>
          </a:solidFill>
        </p:spPr>
        <p:txBody>
          <a:bodyPr>
            <a:normAutofit fontScale="90000"/>
          </a:bodyPr>
          <a:lstStyle/>
          <a:p>
            <a:pPr algn="ctr"/>
            <a:r>
              <a:rPr lang="en-US" b="1" dirty="0" smtClean="0">
                <a:solidFill>
                  <a:srgbClr val="005B83"/>
                </a:solidFill>
                <a:effectLst>
                  <a:outerShdw blurRad="38100" dist="38100" dir="2700000" algn="tl">
                    <a:srgbClr val="000000">
                      <a:alpha val="43137"/>
                    </a:srgbClr>
                  </a:outerShdw>
                </a:effectLst>
              </a:rPr>
              <a:t>Scenarios</a:t>
            </a:r>
            <a:r>
              <a:rPr lang="en-US" dirty="0">
                <a:solidFill>
                  <a:srgbClr val="005B83"/>
                </a:solidFill>
              </a:rPr>
              <a:t>:</a:t>
            </a:r>
            <a:r>
              <a:rPr lang="en-US" b="1" dirty="0" smtClean="0">
                <a:solidFill>
                  <a:srgbClr val="005B83"/>
                </a:solidFill>
                <a:effectLst>
                  <a:outerShdw blurRad="38100" dist="38100" dir="2700000" algn="tl">
                    <a:srgbClr val="000000">
                      <a:alpha val="43137"/>
                    </a:srgbClr>
                  </a:outerShdw>
                </a:effectLst>
              </a:rPr>
              <a:t> </a:t>
            </a:r>
            <a:r>
              <a:rPr lang="en-US" dirty="0">
                <a:solidFill>
                  <a:srgbClr val="005B83"/>
                </a:solidFill>
              </a:rPr>
              <a:t>Continuing Resident </a:t>
            </a:r>
            <a:r>
              <a:rPr lang="en-US" dirty="0" smtClean="0">
                <a:solidFill>
                  <a:srgbClr val="005B83"/>
                </a:solidFill>
              </a:rPr>
              <a:t>Status</a:t>
            </a:r>
            <a:endParaRPr lang="en-US" b="1" dirty="0">
              <a:solidFill>
                <a:srgbClr val="005B8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8629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1" y="1091682"/>
            <a:ext cx="8149590" cy="5061691"/>
          </a:xfrm>
        </p:spPr>
        <p:txBody>
          <a:bodyPr>
            <a:normAutofit/>
          </a:bodyPr>
          <a:lstStyle/>
          <a:p>
            <a:pPr marL="0" indent="0">
              <a:buNone/>
            </a:pPr>
            <a:endParaRPr lang="en-US" sz="1000" dirty="0" smtClean="0"/>
          </a:p>
          <a:p>
            <a:pPr marL="457200" lvl="1" indent="0">
              <a:buNone/>
            </a:pPr>
            <a:r>
              <a:rPr lang="en-US" b="1" dirty="0">
                <a:effectLst>
                  <a:outerShdw blurRad="38100" dist="38100" dir="2700000" algn="tl">
                    <a:srgbClr val="000000">
                      <a:alpha val="43137"/>
                    </a:srgbClr>
                  </a:outerShdw>
                </a:effectLst>
              </a:rPr>
              <a:t>19 TAC Sec. </a:t>
            </a:r>
            <a:r>
              <a:rPr lang="en-US" b="1" dirty="0" smtClean="0">
                <a:effectLst>
                  <a:outerShdw blurRad="38100" dist="38100" dir="2700000" algn="tl">
                    <a:srgbClr val="000000">
                      <a:alpha val="43137"/>
                    </a:srgbClr>
                  </a:outerShdw>
                </a:effectLst>
              </a:rPr>
              <a:t>21.26        </a:t>
            </a:r>
            <a:r>
              <a:rPr lang="en-US" b="1" dirty="0" smtClean="0"/>
              <a:t>Continuing </a:t>
            </a:r>
            <a:r>
              <a:rPr lang="en-US" b="1" dirty="0"/>
              <a:t>Resident Status</a:t>
            </a:r>
            <a:endParaRPr lang="en-US" dirty="0"/>
          </a:p>
          <a:p>
            <a:pPr marL="457200" lvl="1" indent="0">
              <a:buNone/>
            </a:pPr>
            <a:endParaRPr lang="en-US" dirty="0" smtClean="0"/>
          </a:p>
          <a:p>
            <a:pPr marL="457200" lvl="1" indent="0">
              <a:buNone/>
            </a:pPr>
            <a:r>
              <a:rPr lang="en-US" sz="2800" dirty="0"/>
              <a:t>(</a:t>
            </a:r>
            <a:r>
              <a:rPr lang="en-US" sz="2800" b="1" dirty="0"/>
              <a:t>b</a:t>
            </a:r>
            <a:r>
              <a:rPr lang="en-US" sz="2800" dirty="0"/>
              <a:t>) If a person is not enrolled in an institution of higher education </a:t>
            </a:r>
            <a:r>
              <a:rPr lang="en-US" sz="2800" dirty="0" smtClean="0"/>
              <a:t>for</a:t>
            </a:r>
            <a:r>
              <a:rPr lang="en-US" sz="2800" dirty="0" smtClean="0"/>
              <a:t>: </a:t>
            </a:r>
            <a:r>
              <a:rPr lang="en-US" sz="2800" b="1" dirty="0" smtClean="0"/>
              <a:t>two </a:t>
            </a:r>
            <a:r>
              <a:rPr lang="en-US" sz="2800" b="1" dirty="0"/>
              <a:t>or more consecutive regular semesters</a:t>
            </a:r>
            <a:r>
              <a:rPr lang="en-US" sz="2800" dirty="0"/>
              <a:t>,</a:t>
            </a:r>
            <a:r>
              <a:rPr lang="en-US" sz="2800" dirty="0">
                <a:solidFill>
                  <a:srgbClr val="FF0000"/>
                </a:solidFill>
              </a:rPr>
              <a:t> </a:t>
            </a:r>
            <a:r>
              <a:rPr lang="en-US" sz="2800" dirty="0" smtClean="0"/>
              <a:t>then </a:t>
            </a:r>
            <a:r>
              <a:rPr lang="en-US" sz="2800" dirty="0"/>
              <a:t>the person must reapply for resident status and shall submit the information required in §21.24 and §21.25 of this subchapter and satisfy all the applicable requirements to establish residency.</a:t>
            </a:r>
          </a:p>
        </p:txBody>
      </p:sp>
      <p:sp>
        <p:nvSpPr>
          <p:cNvPr id="2" name="Slide Number Placeholder 1"/>
          <p:cNvSpPr>
            <a:spLocks noGrp="1"/>
          </p:cNvSpPr>
          <p:nvPr>
            <p:ph type="sldNum" sz="quarter" idx="12"/>
          </p:nvPr>
        </p:nvSpPr>
        <p:spPr>
          <a:xfrm>
            <a:off x="8515350" y="6347020"/>
            <a:ext cx="435039" cy="365125"/>
          </a:xfrm>
        </p:spPr>
        <p:txBody>
          <a:bodyPr/>
          <a:lstStyle/>
          <a:p>
            <a:fld id="{42B960B7-1A5D-4A40-9C6E-0A7BBAA5F990}" type="slidenum">
              <a:rPr lang="en-US" sz="1800" b="1" smtClean="0">
                <a:solidFill>
                  <a:schemeClr val="bg1"/>
                </a:solidFill>
              </a:rPr>
              <a:t>14</a:t>
            </a:fld>
            <a:endParaRPr lang="en-US" sz="1800" b="1" dirty="0">
              <a:solidFill>
                <a:schemeClr val="bg1"/>
              </a:solidFill>
            </a:endParaRPr>
          </a:p>
        </p:txBody>
      </p:sp>
      <p:sp>
        <p:nvSpPr>
          <p:cNvPr id="6" name="Title 3"/>
          <p:cNvSpPr>
            <a:spLocks noGrp="1"/>
          </p:cNvSpPr>
          <p:nvPr>
            <p:ph type="title"/>
          </p:nvPr>
        </p:nvSpPr>
        <p:spPr>
          <a:xfrm>
            <a:off x="177282" y="300581"/>
            <a:ext cx="8773107" cy="595926"/>
          </a:xfrm>
          <a:solidFill>
            <a:srgbClr val="FFC000"/>
          </a:solidFill>
        </p:spPr>
        <p:txBody>
          <a:bodyPr>
            <a:normAutofit fontScale="90000"/>
          </a:bodyPr>
          <a:lstStyle/>
          <a:p>
            <a:pPr algn="ctr"/>
            <a:r>
              <a:rPr lang="en-US" b="1" dirty="0">
                <a:solidFill>
                  <a:srgbClr val="005B83"/>
                </a:solidFill>
              </a:rPr>
              <a:t>Scenarios: Continuing Resident Status</a:t>
            </a:r>
          </a:p>
        </p:txBody>
      </p:sp>
    </p:spTree>
    <p:extLst>
      <p:ext uri="{BB962C8B-B14F-4D97-AF65-F5344CB8AC3E}">
        <p14:creationId xmlns:p14="http://schemas.microsoft.com/office/powerpoint/2010/main" val="342478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283" y="312865"/>
            <a:ext cx="8773107" cy="1101238"/>
          </a:xfrm>
          <a:solidFill>
            <a:srgbClr val="FFC000"/>
          </a:solidFill>
        </p:spPr>
        <p:txBody>
          <a:bodyPr>
            <a:normAutofit fontScale="90000"/>
          </a:bodyPr>
          <a:lstStyle/>
          <a:p>
            <a:pPr algn="ctr"/>
            <a:r>
              <a:rPr lang="en-US" b="1" dirty="0">
                <a:solidFill>
                  <a:srgbClr val="005B83"/>
                </a:solidFill>
              </a:rPr>
              <a:t>Scenarios:</a:t>
            </a:r>
            <a:r>
              <a:rPr lang="en-US" dirty="0" smtClean="0">
                <a:effectLst>
                  <a:outerShdw blurRad="38100" dist="38100" dir="2700000" algn="tl">
                    <a:srgbClr val="000000">
                      <a:alpha val="43137"/>
                    </a:srgbClr>
                  </a:outerShdw>
                </a:effectLst>
              </a:rPr>
              <a:t> </a:t>
            </a:r>
            <a:r>
              <a:rPr lang="en-US" dirty="0">
                <a:solidFill>
                  <a:srgbClr val="005B83"/>
                </a:solidFill>
              </a:rPr>
              <a:t>Deferred Action for Childhood Arrivals (</a:t>
            </a:r>
            <a:r>
              <a:rPr lang="en-US" dirty="0" err="1">
                <a:solidFill>
                  <a:srgbClr val="005B83"/>
                </a:solidFill>
              </a:rPr>
              <a:t>DACA</a:t>
            </a:r>
            <a:r>
              <a:rPr lang="en-US" dirty="0">
                <a:solidFill>
                  <a:srgbClr val="005B83"/>
                </a:solidFill>
              </a:rPr>
              <a:t>)</a:t>
            </a:r>
          </a:p>
        </p:txBody>
      </p:sp>
      <p:sp>
        <p:nvSpPr>
          <p:cNvPr id="5" name="Content Placeholder 4"/>
          <p:cNvSpPr>
            <a:spLocks noGrp="1"/>
          </p:cNvSpPr>
          <p:nvPr>
            <p:ph sz="half" idx="1"/>
          </p:nvPr>
        </p:nvSpPr>
        <p:spPr>
          <a:xfrm>
            <a:off x="317132" y="1414103"/>
            <a:ext cx="8338068" cy="5115479"/>
          </a:xfrm>
        </p:spPr>
        <p:txBody>
          <a:bodyPr>
            <a:normAutofit/>
          </a:bodyPr>
          <a:lstStyle/>
          <a:p>
            <a:pPr marL="0" indent="0">
              <a:buNone/>
            </a:pPr>
            <a:endParaRPr lang="en-US" sz="1000" dirty="0" smtClean="0"/>
          </a:p>
          <a:p>
            <a:pPr marL="457200" lvl="1" indent="0">
              <a:buNone/>
            </a:pPr>
            <a:r>
              <a:rPr lang="en-US" sz="2800" dirty="0" smtClean="0"/>
              <a:t>I am having trouble filling </a:t>
            </a:r>
            <a:r>
              <a:rPr lang="en-US" sz="2800" dirty="0"/>
              <a:t>out </a:t>
            </a:r>
            <a:r>
              <a:rPr lang="en-US" sz="2800" dirty="0" smtClean="0"/>
              <a:t>my </a:t>
            </a:r>
            <a:r>
              <a:rPr lang="en-US" sz="2800" dirty="0"/>
              <a:t>application on </a:t>
            </a:r>
            <a:r>
              <a:rPr lang="en-US" sz="2800" dirty="0" smtClean="0"/>
              <a:t>ApplyTexas. I don’t understand the </a:t>
            </a:r>
            <a:r>
              <a:rPr lang="en-US" sz="2800" dirty="0"/>
              <a:t>part where </a:t>
            </a:r>
            <a:r>
              <a:rPr lang="en-US" sz="2800" dirty="0" smtClean="0"/>
              <a:t>it </a:t>
            </a:r>
            <a:r>
              <a:rPr lang="en-US" sz="2800" dirty="0"/>
              <a:t>asks about citizenship. I have a </a:t>
            </a:r>
            <a:r>
              <a:rPr lang="en-US" sz="2800" dirty="0" smtClean="0"/>
              <a:t>social </a:t>
            </a:r>
            <a:r>
              <a:rPr lang="en-US" sz="2800" dirty="0"/>
              <a:t>security and a temporary work permit because of </a:t>
            </a:r>
            <a:r>
              <a:rPr lang="en-US" sz="2800" dirty="0" smtClean="0">
                <a:solidFill>
                  <a:srgbClr val="FF0000"/>
                </a:solidFill>
              </a:rPr>
              <a:t>DACA</a:t>
            </a:r>
            <a:r>
              <a:rPr lang="en-US" sz="2800" dirty="0" smtClean="0"/>
              <a:t>. </a:t>
            </a:r>
            <a:r>
              <a:rPr lang="en-US" sz="2800" dirty="0"/>
              <a:t>I have lived in Texas since I was 7 years </a:t>
            </a:r>
            <a:r>
              <a:rPr lang="en-US" sz="2800" dirty="0" smtClean="0"/>
              <a:t>old. I </a:t>
            </a:r>
            <a:r>
              <a:rPr lang="en-US" sz="2800" dirty="0"/>
              <a:t>have proof of </a:t>
            </a:r>
            <a:r>
              <a:rPr lang="en-US" sz="2800" dirty="0" smtClean="0"/>
              <a:t>that. I </a:t>
            </a:r>
            <a:r>
              <a:rPr lang="en-US" sz="2800" dirty="0"/>
              <a:t>graduated from high school from Texas as well. I am currently attending a community college and am trying to transfer to a university. </a:t>
            </a:r>
            <a:r>
              <a:rPr lang="en-US" sz="2800" dirty="0" smtClean="0"/>
              <a:t>How </a:t>
            </a:r>
            <a:r>
              <a:rPr lang="en-US" sz="2800" dirty="0"/>
              <a:t>do I fill out the application since it is not </a:t>
            </a:r>
            <a:r>
              <a:rPr lang="en-US" sz="2800" dirty="0" smtClean="0"/>
              <a:t>clear. Also </a:t>
            </a:r>
            <a:r>
              <a:rPr lang="en-US" sz="2800" dirty="0"/>
              <a:t>will I get to pay residential tuition or will I have to pay non-residential tuition? Thank you so much for your time.</a:t>
            </a:r>
          </a:p>
        </p:txBody>
      </p:sp>
      <p:sp>
        <p:nvSpPr>
          <p:cNvPr id="2" name="Slide Number Placeholder 1"/>
          <p:cNvSpPr>
            <a:spLocks noGrp="1"/>
          </p:cNvSpPr>
          <p:nvPr>
            <p:ph type="sldNum" sz="quarter" idx="12"/>
          </p:nvPr>
        </p:nvSpPr>
        <p:spPr>
          <a:xfrm>
            <a:off x="8515350" y="6347020"/>
            <a:ext cx="435039" cy="365125"/>
          </a:xfrm>
        </p:spPr>
        <p:txBody>
          <a:bodyPr/>
          <a:lstStyle/>
          <a:p>
            <a:fld id="{42B960B7-1A5D-4A40-9C6E-0A7BBAA5F990}" type="slidenum">
              <a:rPr lang="en-US" sz="1800" b="1" smtClean="0">
                <a:solidFill>
                  <a:schemeClr val="bg1"/>
                </a:solidFill>
              </a:rPr>
              <a:t>15</a:t>
            </a:fld>
            <a:endParaRPr lang="en-US" sz="1800" b="1" dirty="0">
              <a:solidFill>
                <a:schemeClr val="bg1"/>
              </a:solidFill>
            </a:endParaRPr>
          </a:p>
        </p:txBody>
      </p:sp>
    </p:spTree>
    <p:extLst>
      <p:ext uri="{BB962C8B-B14F-4D97-AF65-F5344CB8AC3E}">
        <p14:creationId xmlns:p14="http://schemas.microsoft.com/office/powerpoint/2010/main" val="2988179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B960B7-1A5D-4A40-9C6E-0A7BBAA5F990}" type="slidenum">
              <a:rPr lang="en-US" smtClean="0"/>
              <a:t>16</a:t>
            </a:fld>
            <a:endParaRPr lang="en-US"/>
          </a:p>
        </p:txBody>
      </p:sp>
      <p:sp>
        <p:nvSpPr>
          <p:cNvPr id="4" name="Content Placeholder 3"/>
          <p:cNvSpPr>
            <a:spLocks noGrp="1"/>
          </p:cNvSpPr>
          <p:nvPr>
            <p:ph sz="half" idx="4294967295"/>
          </p:nvPr>
        </p:nvSpPr>
        <p:spPr>
          <a:xfrm>
            <a:off x="344245" y="1495313"/>
            <a:ext cx="8347933" cy="4294373"/>
          </a:xfrm>
        </p:spPr>
        <p:txBody>
          <a:bodyPr>
            <a:normAutofit fontScale="92500" lnSpcReduction="10000"/>
          </a:bodyPr>
          <a:lstStyle/>
          <a:p>
            <a:pPr marL="0" indent="0">
              <a:buNone/>
            </a:pPr>
            <a:r>
              <a:rPr lang="en-US" sz="3200" dirty="0" smtClean="0"/>
              <a:t>19 TAC Sec. 21.22(5)</a:t>
            </a:r>
          </a:p>
          <a:p>
            <a:pPr marL="0" indent="0">
              <a:buNone/>
            </a:pPr>
            <a:r>
              <a:rPr lang="en-US" sz="3200" dirty="0" smtClean="0"/>
              <a:t>Deferred action</a:t>
            </a:r>
          </a:p>
          <a:p>
            <a:pPr marL="0" indent="0">
              <a:buNone/>
            </a:pPr>
            <a:r>
              <a:rPr lang="en-US" sz="3200" dirty="0" smtClean="0"/>
              <a:t>Discretionary </a:t>
            </a:r>
            <a:r>
              <a:rPr lang="en-US" sz="3200" dirty="0"/>
              <a:t>determination to defer a removal action of an individual as an act of prosecutorial discretion. An individual who has received deferred action is authorized by Department of Homeland Security (DHS) to be present in the United States, and is therefore </a:t>
            </a:r>
            <a:r>
              <a:rPr lang="en-US" sz="3200" dirty="0" smtClean="0"/>
              <a:t>considered </a:t>
            </a:r>
            <a:r>
              <a:rPr lang="en-US" sz="3200" dirty="0"/>
              <a:t>by DHS to be lawfully present during the period deferred action is in effect.</a:t>
            </a:r>
            <a:endParaRPr lang="en-US" sz="3200" dirty="0" smtClean="0"/>
          </a:p>
          <a:p>
            <a:pPr marL="0" indent="0">
              <a:buNone/>
            </a:pPr>
            <a:endParaRPr lang="en-US" dirty="0" smtClean="0"/>
          </a:p>
          <a:p>
            <a:endParaRPr lang="en-US" dirty="0"/>
          </a:p>
          <a:p>
            <a:endParaRPr lang="en-US" dirty="0"/>
          </a:p>
          <a:p>
            <a:endParaRPr lang="en-US" dirty="0"/>
          </a:p>
        </p:txBody>
      </p:sp>
      <p:sp>
        <p:nvSpPr>
          <p:cNvPr id="6" name="Title 3"/>
          <p:cNvSpPr txBox="1">
            <a:spLocks/>
          </p:cNvSpPr>
          <p:nvPr/>
        </p:nvSpPr>
        <p:spPr>
          <a:xfrm>
            <a:off x="131657" y="318092"/>
            <a:ext cx="8773107" cy="595926"/>
          </a:xfrm>
          <a:prstGeom prst="rect">
            <a:avLst/>
          </a:prstGeom>
          <a:solidFill>
            <a:srgbClr val="FFC000"/>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solidFill>
                  <a:srgbClr val="005B83"/>
                </a:solidFill>
                <a:effectLst>
                  <a:outerShdw blurRad="38100" dist="38100" dir="2700000" algn="tl">
                    <a:srgbClr val="000000">
                      <a:alpha val="43137"/>
                    </a:srgbClr>
                  </a:outerShdw>
                </a:effectLst>
              </a:rPr>
              <a:t>DACA</a:t>
            </a:r>
            <a:r>
              <a:rPr lang="en-US" b="1" dirty="0" smtClean="0">
                <a:solidFill>
                  <a:srgbClr val="005B83"/>
                </a:solidFill>
                <a:effectLst>
                  <a:outerShdw blurRad="38100" dist="38100" dir="2700000" algn="tl">
                    <a:srgbClr val="000000">
                      <a:alpha val="43137"/>
                    </a:srgbClr>
                  </a:outerShdw>
                </a:effectLst>
              </a:rPr>
              <a:t>-</a:t>
            </a:r>
            <a:r>
              <a:rPr lang="en-US" dirty="0" smtClean="0">
                <a:solidFill>
                  <a:srgbClr val="005B83"/>
                </a:solidFill>
                <a:effectLst>
                  <a:outerShdw blurRad="38100" dist="38100" dir="2700000" algn="tl">
                    <a:srgbClr val="000000">
                      <a:alpha val="43137"/>
                    </a:srgbClr>
                  </a:outerShdw>
                </a:effectLst>
              </a:rPr>
              <a:t> </a:t>
            </a:r>
            <a:r>
              <a:rPr lang="en-US" dirty="0" smtClean="0">
                <a:solidFill>
                  <a:srgbClr val="005B83"/>
                </a:solidFill>
              </a:rPr>
              <a:t>Continued</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7303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B960B7-1A5D-4A40-9C6E-0A7BBAA5F990}" type="slidenum">
              <a:rPr lang="en-US" smtClean="0"/>
              <a:t>17</a:t>
            </a:fld>
            <a:endParaRPr lang="en-US"/>
          </a:p>
        </p:txBody>
      </p:sp>
      <p:sp>
        <p:nvSpPr>
          <p:cNvPr id="4" name="Content Placeholder 3"/>
          <p:cNvSpPr>
            <a:spLocks noGrp="1"/>
          </p:cNvSpPr>
          <p:nvPr>
            <p:ph sz="half" idx="4294967295"/>
          </p:nvPr>
        </p:nvSpPr>
        <p:spPr>
          <a:xfrm>
            <a:off x="344245" y="1495313"/>
            <a:ext cx="8347933" cy="4294373"/>
          </a:xfrm>
        </p:spPr>
        <p:txBody>
          <a:bodyPr>
            <a:normAutofit/>
          </a:bodyPr>
          <a:lstStyle/>
          <a:p>
            <a:pPr marL="0" indent="0">
              <a:buNone/>
            </a:pPr>
            <a:r>
              <a:rPr lang="en-US" sz="3200" dirty="0" smtClean="0">
                <a:hlinkClick r:id="rId2"/>
              </a:rPr>
              <a:t>DACA </a:t>
            </a:r>
            <a:r>
              <a:rPr lang="en-US" sz="3200" dirty="0" smtClean="0"/>
              <a:t>is one form of deferred action. Student </a:t>
            </a:r>
            <a:r>
              <a:rPr lang="en-US" sz="3200" dirty="0"/>
              <a:t>may request consideration of DACA if </a:t>
            </a:r>
            <a:r>
              <a:rPr lang="en-US" sz="3200" dirty="0" smtClean="0"/>
              <a:t>the student:</a:t>
            </a:r>
            <a:endParaRPr lang="en-US" sz="3200" dirty="0"/>
          </a:p>
          <a:p>
            <a:r>
              <a:rPr lang="en-US" dirty="0" smtClean="0"/>
              <a:t>Was under </a:t>
            </a:r>
            <a:r>
              <a:rPr lang="en-US" dirty="0"/>
              <a:t>the age of 31 as of June 15, 2012;</a:t>
            </a:r>
          </a:p>
          <a:p>
            <a:r>
              <a:rPr lang="en-US" dirty="0"/>
              <a:t>Came to the United States before reaching </a:t>
            </a:r>
            <a:r>
              <a:rPr lang="en-US" dirty="0" smtClean="0"/>
              <a:t>his 16th </a:t>
            </a:r>
            <a:r>
              <a:rPr lang="en-US" dirty="0"/>
              <a:t>birthday;</a:t>
            </a:r>
          </a:p>
          <a:p>
            <a:r>
              <a:rPr lang="en-US" dirty="0" smtClean="0"/>
              <a:t>Has </a:t>
            </a:r>
            <a:r>
              <a:rPr lang="en-US" dirty="0"/>
              <a:t>continuously resided in the United States since June 15, 2007, up to the present time</a:t>
            </a:r>
            <a:r>
              <a:rPr lang="en-US" dirty="0" smtClean="0"/>
              <a:t>;</a:t>
            </a:r>
          </a:p>
          <a:p>
            <a:endParaRPr lang="en-US" dirty="0"/>
          </a:p>
          <a:p>
            <a:endParaRPr lang="en-US" dirty="0"/>
          </a:p>
          <a:p>
            <a:endParaRPr lang="en-US" dirty="0"/>
          </a:p>
        </p:txBody>
      </p:sp>
      <p:sp>
        <p:nvSpPr>
          <p:cNvPr id="6" name="Title 3"/>
          <p:cNvSpPr txBox="1">
            <a:spLocks/>
          </p:cNvSpPr>
          <p:nvPr/>
        </p:nvSpPr>
        <p:spPr>
          <a:xfrm>
            <a:off x="131657" y="318092"/>
            <a:ext cx="8773107" cy="595926"/>
          </a:xfrm>
          <a:prstGeom prst="rect">
            <a:avLst/>
          </a:prstGeom>
          <a:solidFill>
            <a:srgbClr val="FFC000"/>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solidFill>
                  <a:srgbClr val="005B83"/>
                </a:solidFill>
                <a:effectLst>
                  <a:outerShdw blurRad="38100" dist="38100" dir="2700000" algn="tl">
                    <a:srgbClr val="000000">
                      <a:alpha val="43137"/>
                    </a:srgbClr>
                  </a:outerShdw>
                </a:effectLst>
              </a:rPr>
              <a:t>DACA</a:t>
            </a:r>
            <a:r>
              <a:rPr lang="en-US" b="1" dirty="0" smtClean="0">
                <a:solidFill>
                  <a:srgbClr val="005B83"/>
                </a:solidFill>
                <a:effectLst>
                  <a:outerShdw blurRad="38100" dist="38100" dir="2700000" algn="tl">
                    <a:srgbClr val="000000">
                      <a:alpha val="43137"/>
                    </a:srgbClr>
                  </a:outerShdw>
                </a:effectLst>
              </a:rPr>
              <a:t>-</a:t>
            </a:r>
            <a:r>
              <a:rPr lang="en-US" dirty="0" smtClean="0">
                <a:solidFill>
                  <a:srgbClr val="005B83"/>
                </a:solidFill>
                <a:effectLst>
                  <a:outerShdw blurRad="38100" dist="38100" dir="2700000" algn="tl">
                    <a:srgbClr val="000000">
                      <a:alpha val="43137"/>
                    </a:srgbClr>
                  </a:outerShdw>
                </a:effectLst>
              </a:rPr>
              <a:t> </a:t>
            </a:r>
            <a:r>
              <a:rPr lang="en-US" dirty="0" smtClean="0">
                <a:solidFill>
                  <a:srgbClr val="005B83"/>
                </a:solidFill>
              </a:rPr>
              <a:t>Continued</a:t>
            </a: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2901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B960B7-1A5D-4A40-9C6E-0A7BBAA5F990}" type="slidenum">
              <a:rPr lang="en-US" smtClean="0"/>
              <a:t>18</a:t>
            </a:fld>
            <a:endParaRPr lang="en-US"/>
          </a:p>
        </p:txBody>
      </p:sp>
      <p:sp>
        <p:nvSpPr>
          <p:cNvPr id="6" name="Rectangle 5"/>
          <p:cNvSpPr/>
          <p:nvPr/>
        </p:nvSpPr>
        <p:spPr>
          <a:xfrm>
            <a:off x="290456" y="1398494"/>
            <a:ext cx="8294147" cy="5262979"/>
          </a:xfrm>
          <a:prstGeom prst="rect">
            <a:avLst/>
          </a:prstGeom>
        </p:spPr>
        <p:txBody>
          <a:bodyPr wrap="square">
            <a:spAutoFit/>
          </a:bodyPr>
          <a:lstStyle/>
          <a:p>
            <a:pPr marL="457200" indent="-457200">
              <a:buFont typeface="Arial" panose="020B0604020202020204" pitchFamily="34" charset="0"/>
              <a:buChar char="•"/>
            </a:pPr>
            <a:r>
              <a:rPr lang="en-US" sz="2800" dirty="0" smtClean="0"/>
              <a:t>Was physically </a:t>
            </a:r>
            <a:r>
              <a:rPr lang="en-US" sz="2800" dirty="0"/>
              <a:t>present in the United States on June 15, 2012, and at the time of making your request for consideration of deferred action with USCIS; </a:t>
            </a:r>
            <a:endParaRPr lang="en-US" sz="2800" dirty="0" smtClean="0"/>
          </a:p>
          <a:p>
            <a:pPr marL="457200" indent="-457200">
              <a:buFont typeface="Arial" panose="020B0604020202020204" pitchFamily="34" charset="0"/>
              <a:buChar char="•"/>
            </a:pPr>
            <a:r>
              <a:rPr lang="en-US" sz="2800" dirty="0" smtClean="0"/>
              <a:t>Had </a:t>
            </a:r>
            <a:r>
              <a:rPr lang="en-US" sz="2800" dirty="0"/>
              <a:t>no lawful status on June 15, 2012, meaning that:</a:t>
            </a:r>
          </a:p>
          <a:p>
            <a:pPr marL="914400" lvl="1" indent="-457200">
              <a:buFont typeface="Arial" panose="020B0604020202020204" pitchFamily="34" charset="0"/>
              <a:buChar char="•"/>
            </a:pPr>
            <a:r>
              <a:rPr lang="en-US" sz="2800" dirty="0" smtClean="0"/>
              <a:t>He never </a:t>
            </a:r>
            <a:r>
              <a:rPr lang="en-US" sz="2800" dirty="0"/>
              <a:t>had a lawful immigration status on or before June 15, 2012, </a:t>
            </a:r>
            <a:r>
              <a:rPr lang="en-US" sz="2800" dirty="0" smtClean="0"/>
              <a:t>or</a:t>
            </a:r>
          </a:p>
          <a:p>
            <a:pPr marL="914400" lvl="1" indent="-457200">
              <a:buFont typeface="Arial" panose="020B0604020202020204" pitchFamily="34" charset="0"/>
              <a:buChar char="•"/>
            </a:pPr>
            <a:r>
              <a:rPr lang="en-US" sz="2800" dirty="0" smtClean="0"/>
              <a:t>Any </a:t>
            </a:r>
            <a:r>
              <a:rPr lang="en-US" sz="2800" dirty="0"/>
              <a:t>lawful immigration status or parole that </a:t>
            </a:r>
            <a:r>
              <a:rPr lang="en-US" sz="2800" dirty="0" smtClean="0"/>
              <a:t>he obtained </a:t>
            </a:r>
            <a:r>
              <a:rPr lang="en-US" sz="2800" dirty="0"/>
              <a:t>prior to June 15, 2012, had expired as of June 15, 2012;</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sp>
        <p:nvSpPr>
          <p:cNvPr id="8" name="Title 3"/>
          <p:cNvSpPr txBox="1">
            <a:spLocks/>
          </p:cNvSpPr>
          <p:nvPr/>
        </p:nvSpPr>
        <p:spPr>
          <a:xfrm>
            <a:off x="177282" y="300581"/>
            <a:ext cx="8773107" cy="595926"/>
          </a:xfrm>
          <a:prstGeom prst="rect">
            <a:avLst/>
          </a:prstGeom>
          <a:solidFill>
            <a:srgbClr val="FFC000"/>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005B83"/>
                </a:solidFill>
                <a:effectLst>
                  <a:outerShdw blurRad="38100" dist="38100" dir="2700000" algn="tl">
                    <a:srgbClr val="000000">
                      <a:alpha val="43137"/>
                    </a:srgbClr>
                  </a:outerShdw>
                </a:effectLst>
              </a:rPr>
              <a:t>DACA</a:t>
            </a:r>
            <a:r>
              <a:rPr lang="en-US" b="1" dirty="0">
                <a:solidFill>
                  <a:srgbClr val="005B83"/>
                </a:solidFill>
                <a:effectLst>
                  <a:outerShdw blurRad="38100" dist="38100" dir="2700000" algn="tl">
                    <a:srgbClr val="000000">
                      <a:alpha val="43137"/>
                    </a:srgbClr>
                  </a:outerShdw>
                </a:effectLst>
              </a:rPr>
              <a:t>-</a:t>
            </a:r>
            <a:r>
              <a:rPr lang="en-US" dirty="0">
                <a:solidFill>
                  <a:srgbClr val="005B83"/>
                </a:solidFill>
                <a:effectLst>
                  <a:outerShdw blurRad="38100" dist="38100" dir="2700000" algn="tl">
                    <a:srgbClr val="000000">
                      <a:alpha val="43137"/>
                    </a:srgbClr>
                  </a:outerShdw>
                </a:effectLst>
              </a:rPr>
              <a:t> </a:t>
            </a:r>
            <a:r>
              <a:rPr lang="en-US" dirty="0">
                <a:solidFill>
                  <a:srgbClr val="005B83"/>
                </a:solidFill>
              </a:rPr>
              <a:t>Continued </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2279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B960B7-1A5D-4A40-9C6E-0A7BBAA5F990}" type="slidenum">
              <a:rPr lang="en-US" smtClean="0"/>
              <a:t>19</a:t>
            </a:fld>
            <a:endParaRPr lang="en-US"/>
          </a:p>
        </p:txBody>
      </p:sp>
      <p:pic>
        <p:nvPicPr>
          <p:cNvPr id="6" name="950FEA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98811" y="-136524"/>
            <a:ext cx="8316913" cy="6858000"/>
          </a:xfrm>
          <a:prstGeom prst="rect">
            <a:avLst/>
          </a:prstGeom>
        </p:spPr>
      </p:pic>
    </p:spTree>
    <p:extLst>
      <p:ext uri="{BB962C8B-B14F-4D97-AF65-F5344CB8AC3E}">
        <p14:creationId xmlns:p14="http://schemas.microsoft.com/office/powerpoint/2010/main" val="13774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65126"/>
            <a:ext cx="9144000" cy="754547"/>
          </a:xfrm>
          <a:solidFill>
            <a:srgbClr val="FFC000"/>
          </a:solidFill>
        </p:spPr>
        <p:txBody>
          <a:bodyPr/>
          <a:lstStyle/>
          <a:p>
            <a:pPr algn="ctr"/>
            <a:r>
              <a:rPr lang="en-US" b="1" dirty="0" smtClean="0">
                <a:solidFill>
                  <a:srgbClr val="005B83"/>
                </a:solidFill>
                <a:effectLst>
                  <a:outerShdw blurRad="38100" dist="38100" dir="2700000" algn="tl">
                    <a:srgbClr val="000000">
                      <a:alpha val="43137"/>
                    </a:srgbClr>
                  </a:outerShdw>
                </a:effectLst>
              </a:rPr>
              <a:t>Residency Overview</a:t>
            </a:r>
            <a:endParaRPr lang="en-US" b="1" dirty="0">
              <a:solidFill>
                <a:srgbClr val="005B83"/>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592520" y="1119673"/>
            <a:ext cx="7627750" cy="4612790"/>
          </a:xfrm>
        </p:spPr>
        <p:txBody>
          <a:bodyPr/>
          <a:lstStyle/>
          <a:p>
            <a:endParaRPr lang="en-US" sz="1000" dirty="0" smtClean="0"/>
          </a:p>
          <a:p>
            <a:pPr marL="0" indent="0" algn="ctr">
              <a:buNone/>
            </a:pPr>
            <a:r>
              <a:rPr lang="en-US" dirty="0" smtClean="0"/>
              <a:t>Most Recent Rule Changes--October 2016</a:t>
            </a:r>
          </a:p>
          <a:p>
            <a:pPr marL="0" indent="0" algn="ctr">
              <a:buNone/>
            </a:pPr>
            <a:endParaRPr lang="en-US" dirty="0"/>
          </a:p>
          <a:p>
            <a:r>
              <a:rPr lang="en-US" dirty="0" smtClean="0"/>
              <a:t>Determination of Residency </a:t>
            </a:r>
            <a:r>
              <a:rPr lang="en-US" dirty="0"/>
              <a:t>Status </a:t>
            </a:r>
            <a:r>
              <a:rPr lang="en-US" dirty="0" smtClean="0"/>
              <a:t>Chart</a:t>
            </a:r>
          </a:p>
          <a:p>
            <a:r>
              <a:rPr lang="en-US" dirty="0" smtClean="0"/>
              <a:t>Definition of “Erroneously Classifies a Person as a Nonresident</a:t>
            </a:r>
            <a:r>
              <a:rPr lang="en-US" dirty="0"/>
              <a:t>” </a:t>
            </a:r>
            <a:r>
              <a:rPr lang="en-US" dirty="0" smtClean="0"/>
              <a:t>repealed</a:t>
            </a:r>
          </a:p>
          <a:p>
            <a:r>
              <a:rPr lang="en-US" dirty="0" smtClean="0"/>
              <a:t>Definition </a:t>
            </a:r>
            <a:r>
              <a:rPr lang="en-US" dirty="0"/>
              <a:t>of Deferred Action </a:t>
            </a:r>
            <a:r>
              <a:rPr lang="en-US" dirty="0" smtClean="0"/>
              <a:t>added</a:t>
            </a:r>
          </a:p>
          <a:p>
            <a:r>
              <a:rPr lang="en-US" dirty="0" smtClean="0"/>
              <a:t>Clarified</a:t>
            </a:r>
          </a:p>
          <a:p>
            <a:pPr lvl="1"/>
            <a:r>
              <a:rPr lang="en-US" dirty="0" smtClean="0"/>
              <a:t>“Temporary absence” and “Habitable real property” </a:t>
            </a:r>
          </a:p>
          <a:p>
            <a:pPr algn="ctr"/>
            <a:endParaRPr lang="en-US" dirty="0" smtClean="0"/>
          </a:p>
          <a:p>
            <a:pPr algn="ctr"/>
            <a:endParaRPr lang="en-US" dirty="0" smtClean="0"/>
          </a:p>
          <a:p>
            <a:pPr marL="0" indent="0" algn="ctr">
              <a:buNone/>
            </a:pPr>
            <a:endParaRPr lang="en-US" dirty="0" smtClean="0"/>
          </a:p>
          <a:p>
            <a:pPr marL="0" indent="0">
              <a:buNone/>
            </a:pPr>
            <a:endParaRPr lang="en-US" dirty="0"/>
          </a:p>
        </p:txBody>
      </p:sp>
      <p:sp>
        <p:nvSpPr>
          <p:cNvPr id="8" name="Slide Number Placeholder 7"/>
          <p:cNvSpPr>
            <a:spLocks noGrp="1"/>
          </p:cNvSpPr>
          <p:nvPr>
            <p:ph type="sldNum" sz="quarter" idx="12"/>
          </p:nvPr>
        </p:nvSpPr>
        <p:spPr/>
        <p:txBody>
          <a:bodyPr/>
          <a:lstStyle/>
          <a:p>
            <a:fld id="{42B960B7-1A5D-4A40-9C6E-0A7BBAA5F990}" type="slidenum">
              <a:rPr lang="en-US" sz="1800" smtClean="0">
                <a:solidFill>
                  <a:schemeClr val="bg1"/>
                </a:solidFill>
              </a:rPr>
              <a:t>2</a:t>
            </a:fld>
            <a:endParaRPr lang="en-US" sz="1800" dirty="0">
              <a:solidFill>
                <a:schemeClr val="bg1"/>
              </a:solidFill>
            </a:endParaRPr>
          </a:p>
        </p:txBody>
      </p:sp>
      <p:sp>
        <p:nvSpPr>
          <p:cNvPr id="2" name="TextBox 1"/>
          <p:cNvSpPr txBox="1"/>
          <p:nvPr/>
        </p:nvSpPr>
        <p:spPr>
          <a:xfrm>
            <a:off x="8515350" y="6356351"/>
            <a:ext cx="401217" cy="369332"/>
          </a:xfrm>
          <a:prstGeom prst="rect">
            <a:avLst/>
          </a:prstGeom>
          <a:noFill/>
        </p:spPr>
        <p:txBody>
          <a:bodyPr wrap="square" rtlCol="0">
            <a:spAutoFit/>
          </a:bodyPr>
          <a:lstStyle/>
          <a:p>
            <a:r>
              <a:rPr lang="en-US" dirty="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1795517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B960B7-1A5D-4A40-9C6E-0A7BBAA5F990}" type="slidenum">
              <a:rPr lang="en-US" smtClean="0"/>
              <a:t>20</a:t>
            </a:fld>
            <a:endParaRPr lang="en-US"/>
          </a:p>
        </p:txBody>
      </p:sp>
      <p:sp>
        <p:nvSpPr>
          <p:cNvPr id="3" name="Rectangle 2"/>
          <p:cNvSpPr/>
          <p:nvPr/>
        </p:nvSpPr>
        <p:spPr>
          <a:xfrm>
            <a:off x="419549" y="1355464"/>
            <a:ext cx="8498540" cy="4401205"/>
          </a:xfrm>
          <a:prstGeom prst="rect">
            <a:avLst/>
          </a:prstGeom>
        </p:spPr>
        <p:txBody>
          <a:bodyPr wrap="square">
            <a:spAutoFit/>
          </a:bodyPr>
          <a:lstStyle/>
          <a:p>
            <a:pPr marL="285750" indent="-285750">
              <a:buFont typeface="Arial" panose="020B0604020202020204" pitchFamily="34" charset="0"/>
              <a:buChar char="•"/>
            </a:pPr>
            <a:r>
              <a:rPr lang="en-US" sz="2800" dirty="0"/>
              <a:t>Are currently in school, have graduated or obtained a certificate of completion from high school, have obtained a General Educational Development (GED) certificate, or are an honorably discharged veteran of the Coast Guard or Armed Forces of the United States; and </a:t>
            </a:r>
            <a:endParaRPr lang="en-US" sz="2800" dirty="0" smtClean="0"/>
          </a:p>
          <a:p>
            <a:pPr marL="285750" indent="-285750">
              <a:buFont typeface="Arial" panose="020B0604020202020204" pitchFamily="34" charset="0"/>
              <a:buChar char="•"/>
            </a:pPr>
            <a:r>
              <a:rPr lang="en-US" sz="2800" dirty="0" smtClean="0"/>
              <a:t>Has not </a:t>
            </a:r>
            <a:r>
              <a:rPr lang="en-US" sz="2800" dirty="0"/>
              <a:t>been convicted of a felony, a significant misdemeanor, three or more other misdemeanors, and do not otherwise pose a threat to national security or public safety.</a:t>
            </a:r>
          </a:p>
        </p:txBody>
      </p:sp>
      <p:sp>
        <p:nvSpPr>
          <p:cNvPr id="5" name="Title 3"/>
          <p:cNvSpPr txBox="1">
            <a:spLocks/>
          </p:cNvSpPr>
          <p:nvPr/>
        </p:nvSpPr>
        <p:spPr>
          <a:xfrm>
            <a:off x="177282" y="300581"/>
            <a:ext cx="8773107" cy="595926"/>
          </a:xfrm>
          <a:prstGeom prst="rect">
            <a:avLst/>
          </a:prstGeom>
          <a:solidFill>
            <a:srgbClr val="FFC000"/>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005B83"/>
                </a:solidFill>
                <a:effectLst>
                  <a:outerShdw blurRad="38100" dist="38100" dir="2700000" algn="tl">
                    <a:srgbClr val="000000">
                      <a:alpha val="43137"/>
                    </a:srgbClr>
                  </a:outerShdw>
                </a:effectLst>
              </a:rPr>
              <a:t>DACA</a:t>
            </a:r>
            <a:r>
              <a:rPr lang="en-US" b="1" dirty="0">
                <a:solidFill>
                  <a:srgbClr val="005B83"/>
                </a:solidFill>
                <a:effectLst>
                  <a:outerShdw blurRad="38100" dist="38100" dir="2700000" algn="tl">
                    <a:srgbClr val="000000">
                      <a:alpha val="43137"/>
                    </a:srgbClr>
                  </a:outerShdw>
                </a:effectLst>
              </a:rPr>
              <a:t>-</a:t>
            </a:r>
            <a:r>
              <a:rPr lang="en-US" dirty="0">
                <a:solidFill>
                  <a:srgbClr val="005B83"/>
                </a:solidFill>
                <a:effectLst>
                  <a:outerShdw blurRad="38100" dist="38100" dir="2700000" algn="tl">
                    <a:srgbClr val="000000">
                      <a:alpha val="43137"/>
                    </a:srgbClr>
                  </a:outerShdw>
                </a:effectLst>
              </a:rPr>
              <a:t> </a:t>
            </a:r>
            <a:r>
              <a:rPr lang="en-US" dirty="0">
                <a:solidFill>
                  <a:srgbClr val="005B83"/>
                </a:solidFill>
              </a:rPr>
              <a:t>Continued </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4" name="TextBox 3"/>
          <p:cNvSpPr txBox="1"/>
          <p:nvPr/>
        </p:nvSpPr>
        <p:spPr>
          <a:xfrm>
            <a:off x="5723792" y="967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39035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B960B7-1A5D-4A40-9C6E-0A7BBAA5F990}" type="slidenum">
              <a:rPr lang="en-US" smtClean="0"/>
              <a:t>21</a:t>
            </a:fld>
            <a:endParaRPr lang="en-US"/>
          </a:p>
        </p:txBody>
      </p:sp>
      <p:sp>
        <p:nvSpPr>
          <p:cNvPr id="3" name="Rectangle 2"/>
          <p:cNvSpPr/>
          <p:nvPr/>
        </p:nvSpPr>
        <p:spPr>
          <a:xfrm>
            <a:off x="419549" y="1355464"/>
            <a:ext cx="8498540" cy="5262979"/>
          </a:xfrm>
          <a:prstGeom prst="rect">
            <a:avLst/>
          </a:prstGeom>
        </p:spPr>
        <p:txBody>
          <a:bodyPr wrap="square">
            <a:spAutoFit/>
          </a:bodyPr>
          <a:lstStyle/>
          <a:p>
            <a:pPr marL="285750" indent="-285750">
              <a:buFont typeface="Arial" panose="020B0604020202020204" pitchFamily="34" charset="0"/>
              <a:buChar char="•"/>
            </a:pPr>
            <a:r>
              <a:rPr lang="en-US" sz="2800" dirty="0" smtClean="0"/>
              <a:t>May establish domicile in the United States. </a:t>
            </a:r>
          </a:p>
          <a:p>
            <a:endParaRPr lang="en-US" sz="2800" dirty="0"/>
          </a:p>
          <a:p>
            <a:pPr marL="285750" indent="-285750">
              <a:buFont typeface="Arial" panose="020B0604020202020204" pitchFamily="34" charset="0"/>
              <a:buChar char="•"/>
            </a:pPr>
            <a:r>
              <a:rPr lang="en-US" sz="2800" dirty="0" smtClean="0"/>
              <a:t>NOT an automatic grant of in-state tuition. Student must provide sufficient documentation to support the objective indicia of domiciliary intent listed in Texas rules.</a:t>
            </a:r>
          </a:p>
          <a:p>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sz="2800" dirty="0"/>
          </a:p>
        </p:txBody>
      </p:sp>
      <p:sp>
        <p:nvSpPr>
          <p:cNvPr id="5" name="Title 3"/>
          <p:cNvSpPr txBox="1">
            <a:spLocks/>
          </p:cNvSpPr>
          <p:nvPr/>
        </p:nvSpPr>
        <p:spPr>
          <a:xfrm>
            <a:off x="216696" y="213872"/>
            <a:ext cx="8773107" cy="595926"/>
          </a:xfrm>
          <a:prstGeom prst="rect">
            <a:avLst/>
          </a:prstGeom>
          <a:solidFill>
            <a:srgbClr val="FFC000"/>
          </a:solidFill>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005B83"/>
                </a:solidFill>
              </a:rPr>
              <a:t>DACA FACTS</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161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a:xfrm>
            <a:off x="454510" y="3428777"/>
            <a:ext cx="3913094" cy="1655762"/>
          </a:xfrm>
        </p:spPr>
        <p:txBody>
          <a:bodyPr>
            <a:normAutofit fontScale="92500" lnSpcReduction="20000"/>
          </a:bodyPr>
          <a:lstStyle/>
          <a:p>
            <a:endParaRPr lang="en-US" sz="2400" dirty="0" smtClean="0"/>
          </a:p>
          <a:p>
            <a:pPr algn="ctr">
              <a:lnSpc>
                <a:spcPct val="100000"/>
              </a:lnSpc>
              <a:spcBef>
                <a:spcPts val="0"/>
              </a:spcBef>
            </a:pPr>
            <a:r>
              <a:rPr lang="en-US" sz="2200" dirty="0" smtClean="0">
                <a:ea typeface="Tahoma" panose="020B0604030504040204" pitchFamily="34" charset="0"/>
                <a:cs typeface="Tahoma" panose="020B0604030504040204" pitchFamily="34" charset="0"/>
              </a:rPr>
              <a:t>Kathy Cordova</a:t>
            </a:r>
          </a:p>
          <a:p>
            <a:pPr algn="ctr">
              <a:lnSpc>
                <a:spcPct val="100000"/>
              </a:lnSpc>
              <a:spcBef>
                <a:spcPts val="0"/>
              </a:spcBef>
            </a:pPr>
            <a:r>
              <a:rPr lang="en-US" sz="2200" dirty="0" smtClean="0"/>
              <a:t>Assistant </a:t>
            </a:r>
            <a:r>
              <a:rPr lang="en-US" sz="2200" dirty="0"/>
              <a:t>General Counsel </a:t>
            </a:r>
            <a:br>
              <a:rPr lang="en-US" sz="2200" dirty="0"/>
            </a:br>
            <a:r>
              <a:rPr lang="en-US" sz="2200" dirty="0" smtClean="0">
                <a:ea typeface="Tahoma" panose="020B0604030504040204" pitchFamily="34" charset="0"/>
                <a:cs typeface="Tahoma" panose="020B0604030504040204" pitchFamily="34" charset="0"/>
              </a:rPr>
              <a:t>THECB</a:t>
            </a:r>
          </a:p>
          <a:p>
            <a:pPr algn="ctr">
              <a:lnSpc>
                <a:spcPct val="100000"/>
              </a:lnSpc>
              <a:spcBef>
                <a:spcPts val="0"/>
              </a:spcBef>
            </a:pPr>
            <a:r>
              <a:rPr lang="en-US" sz="2200" dirty="0" smtClean="0">
                <a:ea typeface="Tahoma" panose="020B0604030504040204" pitchFamily="34" charset="0"/>
                <a:cs typeface="Tahoma" panose="020B0604030504040204" pitchFamily="34" charset="0"/>
                <a:hlinkClick r:id="rId3"/>
              </a:rPr>
              <a:t>Kathy.Cordova@thecb.state.tx.us</a:t>
            </a:r>
            <a:endParaRPr lang="en-US" sz="2200" dirty="0" smtClean="0">
              <a:ea typeface="Tahoma" panose="020B0604030504040204" pitchFamily="34" charset="0"/>
              <a:cs typeface="Tahoma" panose="020B0604030504040204" pitchFamily="34" charset="0"/>
            </a:endParaRPr>
          </a:p>
          <a:p>
            <a:pPr algn="ctr">
              <a:lnSpc>
                <a:spcPct val="100000"/>
              </a:lnSpc>
              <a:spcBef>
                <a:spcPts val="0"/>
              </a:spcBef>
            </a:pPr>
            <a:r>
              <a:rPr lang="en-US" sz="2200" dirty="0" smtClean="0">
                <a:ea typeface="Tahoma" panose="020B0604030504040204" pitchFamily="34" charset="0"/>
                <a:cs typeface="Tahoma" panose="020B0604030504040204" pitchFamily="34" charset="0"/>
              </a:rPr>
              <a:t>512-427-6144</a:t>
            </a:r>
          </a:p>
          <a:p>
            <a:endParaRPr lang="en-US" sz="2400" dirty="0"/>
          </a:p>
        </p:txBody>
      </p:sp>
      <p:sp>
        <p:nvSpPr>
          <p:cNvPr id="2" name="Slide Number Placeholder 1"/>
          <p:cNvSpPr>
            <a:spLocks noGrp="1"/>
          </p:cNvSpPr>
          <p:nvPr>
            <p:ph type="sldNum" sz="quarter" idx="12"/>
          </p:nvPr>
        </p:nvSpPr>
        <p:spPr/>
        <p:txBody>
          <a:bodyPr/>
          <a:lstStyle/>
          <a:p>
            <a:fld id="{42B960B7-1A5D-4A40-9C6E-0A7BBAA5F990}" type="slidenum">
              <a:rPr lang="en-US" sz="1800" smtClean="0">
                <a:solidFill>
                  <a:schemeClr val="bg1"/>
                </a:solidFill>
              </a:rPr>
              <a:t>22</a:t>
            </a:fld>
            <a:endParaRPr lang="en-US" sz="1800" dirty="0">
              <a:solidFill>
                <a:schemeClr val="bg1"/>
              </a:solidFill>
            </a:endParaRPr>
          </a:p>
        </p:txBody>
      </p:sp>
      <p:sp>
        <p:nvSpPr>
          <p:cNvPr id="3" name="TextBox 2"/>
          <p:cNvSpPr txBox="1"/>
          <p:nvPr/>
        </p:nvSpPr>
        <p:spPr>
          <a:xfrm>
            <a:off x="262890" y="712801"/>
            <a:ext cx="4481232" cy="2308324"/>
          </a:xfrm>
          <a:prstGeom prst="rect">
            <a:avLst/>
          </a:prstGeom>
          <a:noFill/>
        </p:spPr>
        <p:txBody>
          <a:bodyPr wrap="square" rtlCol="0">
            <a:spAutoFit/>
          </a:bodyPr>
          <a:lstStyle/>
          <a:p>
            <a:pPr algn="ctr"/>
            <a:r>
              <a:rPr lang="en-US" sz="3600" dirty="0" smtClean="0"/>
              <a:t>Thank you for serving Texas students! </a:t>
            </a:r>
          </a:p>
          <a:p>
            <a:pPr algn="ctr"/>
            <a:endParaRPr lang="en-US" sz="3600" dirty="0" smtClean="0"/>
          </a:p>
          <a:p>
            <a:pPr algn="ctr"/>
            <a:r>
              <a:rPr lang="en-US" sz="3600" dirty="0" smtClean="0"/>
              <a:t>Questions?</a:t>
            </a:r>
            <a:endParaRPr lang="en-US" sz="3600" dirty="0"/>
          </a:p>
        </p:txBody>
      </p:sp>
    </p:spTree>
    <p:extLst>
      <p:ext uri="{BB962C8B-B14F-4D97-AF65-F5344CB8AC3E}">
        <p14:creationId xmlns:p14="http://schemas.microsoft.com/office/powerpoint/2010/main" val="642343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621" y="365126"/>
            <a:ext cx="8791768" cy="679903"/>
          </a:xfrm>
          <a:solidFill>
            <a:srgbClr val="FFC000"/>
          </a:solidFill>
        </p:spPr>
        <p:txBody>
          <a:bodyPr>
            <a:normAutofit fontScale="90000"/>
          </a:bodyPr>
          <a:lstStyle/>
          <a:p>
            <a:pPr algn="ctr"/>
            <a:r>
              <a:rPr lang="en-US" b="1" dirty="0" smtClean="0">
                <a:solidFill>
                  <a:srgbClr val="005B83"/>
                </a:solidFill>
                <a:effectLst>
                  <a:outerShdw blurRad="38100" dist="38100" dir="2700000" algn="tl">
                    <a:srgbClr val="000000">
                      <a:alpha val="43137"/>
                    </a:srgbClr>
                  </a:outerShdw>
                </a:effectLst>
              </a:rPr>
              <a:t>Highlights of Changes</a:t>
            </a:r>
            <a:endParaRPr lang="en-US" b="1" dirty="0">
              <a:solidFill>
                <a:srgbClr val="005B83"/>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476443" y="1045029"/>
            <a:ext cx="8473946" cy="5043799"/>
          </a:xfrm>
        </p:spPr>
        <p:txBody>
          <a:bodyPr>
            <a:normAutofit fontScale="92500"/>
          </a:bodyPr>
          <a:lstStyle/>
          <a:p>
            <a:pPr marL="514350" indent="-514350">
              <a:buFont typeface="+mj-lt"/>
              <a:buAutoNum type="arabicPeriod" startAt="2"/>
            </a:pPr>
            <a:endParaRPr lang="en-US" sz="1000" dirty="0" smtClean="0"/>
          </a:p>
          <a:p>
            <a:pPr>
              <a:lnSpc>
                <a:spcPct val="110000"/>
              </a:lnSpc>
              <a:spcBef>
                <a:spcPts val="0"/>
              </a:spcBef>
            </a:pPr>
            <a:r>
              <a:rPr lang="en-US" dirty="0" smtClean="0"/>
              <a:t>Definition Repealed: </a:t>
            </a:r>
          </a:p>
          <a:p>
            <a:pPr marL="0" indent="0">
              <a:lnSpc>
                <a:spcPct val="110000"/>
              </a:lnSpc>
              <a:spcBef>
                <a:spcPts val="0"/>
              </a:spcBef>
              <a:buNone/>
            </a:pPr>
            <a:r>
              <a:rPr lang="en-US" dirty="0"/>
              <a:t> </a:t>
            </a:r>
            <a:r>
              <a:rPr lang="en-US" dirty="0" smtClean="0"/>
              <a:t>   </a:t>
            </a:r>
            <a:r>
              <a:rPr lang="en-US" strike="sngStrike" dirty="0" smtClean="0"/>
              <a:t>Erroneously </a:t>
            </a:r>
            <a:r>
              <a:rPr lang="en-US" strike="sngStrike" dirty="0"/>
              <a:t>classifies a person as a nonresident</a:t>
            </a:r>
            <a:endParaRPr lang="en-US" dirty="0" smtClean="0">
              <a:solidFill>
                <a:srgbClr val="C00000"/>
              </a:solidFill>
            </a:endParaRPr>
          </a:p>
          <a:p>
            <a:pPr marL="0" indent="0">
              <a:lnSpc>
                <a:spcPct val="110000"/>
              </a:lnSpc>
              <a:spcBef>
                <a:spcPts val="0"/>
              </a:spcBef>
              <a:buNone/>
            </a:pPr>
            <a:endParaRPr lang="en-US" b="1" dirty="0" smtClean="0">
              <a:solidFill>
                <a:srgbClr val="C00000"/>
              </a:solidFill>
            </a:endParaRPr>
          </a:p>
          <a:p>
            <a:pPr>
              <a:lnSpc>
                <a:spcPct val="110000"/>
              </a:lnSpc>
              <a:spcBef>
                <a:spcPts val="0"/>
              </a:spcBef>
            </a:pPr>
            <a:r>
              <a:rPr lang="en-US" dirty="0" smtClean="0"/>
              <a:t>Change in Interpretation of TEC Sec. 54.056(b): </a:t>
            </a:r>
            <a:endParaRPr lang="en-US" sz="2600" i="1" dirty="0"/>
          </a:p>
          <a:p>
            <a:pPr marL="0" indent="0">
              <a:buNone/>
            </a:pPr>
            <a:r>
              <a:rPr lang="en-US" b="1" dirty="0"/>
              <a:t>(b) </a:t>
            </a:r>
            <a:r>
              <a:rPr lang="en-US" dirty="0"/>
              <a:t> </a:t>
            </a:r>
            <a:r>
              <a:rPr lang="en-US" dirty="0">
                <a:solidFill>
                  <a:srgbClr val="C00000"/>
                </a:solidFill>
              </a:rPr>
              <a:t>Regardless of the reason for the error</a:t>
            </a:r>
            <a:r>
              <a:rPr lang="en-US" dirty="0"/>
              <a:t>, if an institution of higher education erroneously classifies a person as a nonresident of this state, the institution shall charge resident tuition to the person beginning with the academic term in which the institution discovers the error. The institution immediately shall refund to the person the amount of tuition the person paid in excess of resident tuition.</a:t>
            </a:r>
            <a:br>
              <a:rPr lang="en-US" dirty="0"/>
            </a:br>
            <a:endParaRPr lang="en-US" dirty="0" smtClean="0"/>
          </a:p>
          <a:p>
            <a:pPr marL="514350" indent="-514350">
              <a:buFont typeface="+mj-lt"/>
              <a:buAutoNum type="arabicPeriod" startAt="2"/>
            </a:pPr>
            <a:endParaRPr lang="en-US" sz="1000" dirty="0" smtClean="0"/>
          </a:p>
          <a:p>
            <a:pPr marL="0" indent="0">
              <a:buNone/>
            </a:pPr>
            <a:endParaRPr lang="en-US" dirty="0"/>
          </a:p>
          <a:p>
            <a:pPr marL="457200" lvl="1" indent="0">
              <a:buNone/>
            </a:pPr>
            <a:endParaRPr lang="en-US" dirty="0" smtClean="0"/>
          </a:p>
          <a:p>
            <a:pPr lvl="1"/>
            <a:endParaRPr lang="en-US" dirty="0" smtClean="0"/>
          </a:p>
          <a:p>
            <a:endParaRPr lang="en-US" dirty="0"/>
          </a:p>
        </p:txBody>
      </p:sp>
      <p:sp>
        <p:nvSpPr>
          <p:cNvPr id="2" name="Slide Number Placeholder 1"/>
          <p:cNvSpPr>
            <a:spLocks noGrp="1"/>
          </p:cNvSpPr>
          <p:nvPr>
            <p:ph type="sldNum" sz="quarter" idx="12"/>
          </p:nvPr>
        </p:nvSpPr>
        <p:spPr>
          <a:xfrm>
            <a:off x="8515350" y="6347020"/>
            <a:ext cx="435039" cy="365125"/>
          </a:xfrm>
        </p:spPr>
        <p:txBody>
          <a:bodyPr/>
          <a:lstStyle/>
          <a:p>
            <a:fld id="{42B960B7-1A5D-4A40-9C6E-0A7BBAA5F990}" type="slidenum">
              <a:rPr lang="en-US" sz="1800" b="1" smtClean="0">
                <a:solidFill>
                  <a:schemeClr val="bg1"/>
                </a:solidFill>
              </a:rPr>
              <a:t>3</a:t>
            </a:fld>
            <a:endParaRPr lang="en-US" sz="1800" b="1" dirty="0">
              <a:solidFill>
                <a:schemeClr val="bg1"/>
              </a:solidFill>
            </a:endParaRPr>
          </a:p>
        </p:txBody>
      </p:sp>
    </p:spTree>
    <p:extLst>
      <p:ext uri="{BB962C8B-B14F-4D97-AF65-F5344CB8AC3E}">
        <p14:creationId xmlns:p14="http://schemas.microsoft.com/office/powerpoint/2010/main" val="2338654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611" y="365127"/>
            <a:ext cx="8763777" cy="642580"/>
          </a:xfrm>
          <a:solidFill>
            <a:srgbClr val="FFC000"/>
          </a:solidFill>
        </p:spPr>
        <p:txBody>
          <a:bodyPr>
            <a:normAutofit fontScale="90000"/>
          </a:bodyPr>
          <a:lstStyle/>
          <a:p>
            <a:pPr algn="ctr"/>
            <a:r>
              <a:rPr lang="en-US" b="1" dirty="0" smtClean="0">
                <a:solidFill>
                  <a:srgbClr val="005B83"/>
                </a:solidFill>
                <a:effectLst>
                  <a:outerShdw blurRad="38100" dist="38100" dir="2700000" algn="tl">
                    <a:srgbClr val="000000">
                      <a:alpha val="43137"/>
                    </a:srgbClr>
                  </a:outerShdw>
                </a:effectLst>
              </a:rPr>
              <a:t>Highlights of Changes</a:t>
            </a:r>
            <a:endParaRPr lang="en-US" b="1" dirty="0">
              <a:solidFill>
                <a:srgbClr val="005B83"/>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541041" y="1136807"/>
            <a:ext cx="8054916" cy="5210213"/>
          </a:xfrm>
        </p:spPr>
        <p:txBody>
          <a:bodyPr>
            <a:normAutofit/>
          </a:bodyPr>
          <a:lstStyle/>
          <a:p>
            <a:pPr marL="0" indent="0">
              <a:buNone/>
            </a:pPr>
            <a:r>
              <a:rPr lang="en-US" dirty="0" smtClean="0">
                <a:effectLst>
                  <a:outerShdw blurRad="38100" dist="38100" dir="2700000" algn="tl">
                    <a:srgbClr val="000000">
                      <a:alpha val="43137"/>
                    </a:srgbClr>
                  </a:outerShdw>
                </a:effectLst>
              </a:rPr>
              <a:t>Current </a:t>
            </a:r>
            <a:r>
              <a:rPr lang="en-US" dirty="0">
                <a:effectLst>
                  <a:outerShdw blurRad="38100" dist="38100" dir="2700000" algn="tl">
                    <a:srgbClr val="000000">
                      <a:alpha val="43137"/>
                    </a:srgbClr>
                  </a:outerShdw>
                </a:effectLst>
              </a:rPr>
              <a:t>19 TAC Sec. </a:t>
            </a:r>
            <a:r>
              <a:rPr lang="en-US" dirty="0" smtClean="0">
                <a:effectLst>
                  <a:outerShdw blurRad="38100" dist="38100" dir="2700000" algn="tl">
                    <a:srgbClr val="000000">
                      <a:alpha val="43137"/>
                    </a:srgbClr>
                  </a:outerShdw>
                </a:effectLst>
              </a:rPr>
              <a:t>21.28(b)</a:t>
            </a:r>
          </a:p>
          <a:p>
            <a:pPr marL="0" indent="0">
              <a:buNone/>
            </a:pPr>
            <a:r>
              <a:rPr lang="en-US" dirty="0"/>
              <a:t>(b) If an institution erroneously classified a person as a nonresident of this state under this subchapter and the person is entitled or permitted to pay resident tuition, the institution shall charge resident tuition to the person beginning with the semester in which the institution discovered the error. </a:t>
            </a:r>
            <a:r>
              <a:rPr lang="en-US" dirty="0">
                <a:solidFill>
                  <a:srgbClr val="C00000"/>
                </a:solidFill>
              </a:rPr>
              <a:t>Regardless of the reason for the error, the institution shall immediately refund to the person the amount of tuition the person paid in excess of resident tuition.</a:t>
            </a:r>
          </a:p>
          <a:p>
            <a:pPr marL="0" indent="0">
              <a:buNone/>
            </a:pP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a:xfrm>
            <a:off x="8515350" y="6347020"/>
            <a:ext cx="435039" cy="365125"/>
          </a:xfrm>
        </p:spPr>
        <p:txBody>
          <a:bodyPr/>
          <a:lstStyle/>
          <a:p>
            <a:fld id="{42B960B7-1A5D-4A40-9C6E-0A7BBAA5F990}" type="slidenum">
              <a:rPr lang="en-US" sz="1800" b="1" smtClean="0">
                <a:solidFill>
                  <a:schemeClr val="bg1"/>
                </a:solidFill>
              </a:rPr>
              <a:t>4</a:t>
            </a:fld>
            <a:endParaRPr lang="en-US" sz="1800" b="1" dirty="0">
              <a:solidFill>
                <a:schemeClr val="bg1"/>
              </a:solidFill>
            </a:endParaRPr>
          </a:p>
        </p:txBody>
      </p:sp>
    </p:spTree>
    <p:extLst>
      <p:ext uri="{BB962C8B-B14F-4D97-AF65-F5344CB8AC3E}">
        <p14:creationId xmlns:p14="http://schemas.microsoft.com/office/powerpoint/2010/main" val="3612498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1000" dirty="0" smtClean="0"/>
          </a:p>
          <a:p>
            <a:pPr lvl="2"/>
            <a:endParaRPr lang="en-US" sz="1000" dirty="0"/>
          </a:p>
          <a:p>
            <a:pPr marL="457200" lvl="1" indent="0" algn="ctr">
              <a:buNone/>
            </a:pPr>
            <a:r>
              <a:rPr lang="en-US" sz="4800" dirty="0" smtClean="0"/>
              <a:t>How can I tell if I am an</a:t>
            </a:r>
          </a:p>
          <a:p>
            <a:pPr marL="457200" lvl="1" indent="0" algn="ctr">
              <a:buNone/>
            </a:pPr>
            <a:r>
              <a:rPr lang="en-US" sz="4800" b="1" dirty="0" smtClean="0">
                <a:solidFill>
                  <a:srgbClr val="005B83"/>
                </a:solidFill>
              </a:rPr>
              <a:t>INDEPENDENT</a:t>
            </a:r>
            <a:r>
              <a:rPr lang="en-US" sz="4800" dirty="0" smtClean="0">
                <a:solidFill>
                  <a:srgbClr val="005B83"/>
                </a:solidFill>
              </a:rPr>
              <a:t> </a:t>
            </a:r>
          </a:p>
          <a:p>
            <a:pPr marL="457200" lvl="1" indent="0" algn="ctr">
              <a:buNone/>
            </a:pPr>
            <a:r>
              <a:rPr lang="en-US" sz="4800" dirty="0" smtClean="0"/>
              <a:t>or </a:t>
            </a:r>
            <a:r>
              <a:rPr lang="en-US" sz="4800" b="1" dirty="0" smtClean="0">
                <a:solidFill>
                  <a:srgbClr val="005B83"/>
                </a:solidFill>
              </a:rPr>
              <a:t>DEPENDENT</a:t>
            </a:r>
            <a:r>
              <a:rPr lang="en-US" sz="4800" dirty="0" smtClean="0"/>
              <a:t> </a:t>
            </a:r>
            <a:r>
              <a:rPr lang="en-US" sz="4800" dirty="0" smtClean="0"/>
              <a:t>student</a:t>
            </a:r>
          </a:p>
          <a:p>
            <a:pPr marL="457200" lvl="1" indent="0" algn="ctr">
              <a:buNone/>
            </a:pPr>
            <a:endParaRPr lang="en-US" sz="4800" dirty="0"/>
          </a:p>
          <a:p>
            <a:endParaRPr lang="en-US" dirty="0"/>
          </a:p>
        </p:txBody>
      </p:sp>
      <p:sp>
        <p:nvSpPr>
          <p:cNvPr id="2" name="Slide Number Placeholder 1"/>
          <p:cNvSpPr>
            <a:spLocks noGrp="1"/>
          </p:cNvSpPr>
          <p:nvPr>
            <p:ph type="sldNum" sz="quarter" idx="12"/>
          </p:nvPr>
        </p:nvSpPr>
        <p:spPr/>
        <p:txBody>
          <a:bodyPr/>
          <a:lstStyle/>
          <a:p>
            <a:fld id="{42B960B7-1A5D-4A40-9C6E-0A7BBAA5F990}" type="slidenum">
              <a:rPr lang="en-US" sz="1800" b="1" smtClean="0">
                <a:solidFill>
                  <a:schemeClr val="bg1"/>
                </a:solidFill>
              </a:rPr>
              <a:t>5</a:t>
            </a:fld>
            <a:endParaRPr lang="en-US" sz="1800" b="1" dirty="0">
              <a:solidFill>
                <a:schemeClr val="bg1"/>
              </a:solidFill>
            </a:endParaRPr>
          </a:p>
        </p:txBody>
      </p:sp>
      <p:sp>
        <p:nvSpPr>
          <p:cNvPr id="4" name="Title 3"/>
          <p:cNvSpPr>
            <a:spLocks noGrp="1"/>
          </p:cNvSpPr>
          <p:nvPr>
            <p:ph type="title"/>
          </p:nvPr>
        </p:nvSpPr>
        <p:spPr>
          <a:solidFill>
            <a:srgbClr val="FFC000"/>
          </a:solidFill>
        </p:spPr>
        <p:txBody>
          <a:bodyPr>
            <a:normAutofit fontScale="90000"/>
          </a:bodyPr>
          <a:lstStyle/>
          <a:p>
            <a:pPr algn="ct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Scenarios</a:t>
            </a:r>
            <a:r>
              <a:rPr lang="en-US" dirty="0"/>
              <a:t>:</a:t>
            </a:r>
            <a:r>
              <a:rPr lang="en-US" b="1" dirty="0" smtClean="0">
                <a:effectLst>
                  <a:outerShdw blurRad="38100" dist="38100" dir="2700000" algn="tl">
                    <a:srgbClr val="000000">
                      <a:alpha val="43137"/>
                    </a:srgbClr>
                  </a:outerShdw>
                </a:effectLst>
              </a:rPr>
              <a:t> </a:t>
            </a:r>
            <a:r>
              <a:rPr lang="en-US" dirty="0"/>
              <a:t>Independent vs. Dependent</a:t>
            </a:r>
            <a:r>
              <a:rPr lang="en-US" b="1" dirty="0"/>
              <a:t/>
            </a:r>
            <a:br>
              <a:rPr lang="en-US" b="1" dirty="0"/>
            </a:b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342"/>
          <a:stretch/>
        </p:blipFill>
        <p:spPr>
          <a:xfrm>
            <a:off x="7433321" y="2350234"/>
            <a:ext cx="1159699" cy="1672814"/>
          </a:xfrm>
          <a:prstGeom prst="rect">
            <a:avLst/>
          </a:prstGeom>
        </p:spPr>
      </p:pic>
    </p:spTree>
    <p:extLst>
      <p:ext uri="{BB962C8B-B14F-4D97-AF65-F5344CB8AC3E}">
        <p14:creationId xmlns:p14="http://schemas.microsoft.com/office/powerpoint/2010/main" val="3986833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1000" dirty="0" smtClean="0"/>
          </a:p>
          <a:p>
            <a:pPr lvl="2"/>
            <a:endParaRPr lang="en-US" sz="1000" dirty="0"/>
          </a:p>
          <a:p>
            <a:pPr marL="457200" lvl="1" indent="0" algn="ctr">
              <a:buNone/>
            </a:pPr>
            <a:r>
              <a:rPr lang="en-US" sz="4800" dirty="0" smtClean="0"/>
              <a:t>Presumed to be independent </a:t>
            </a:r>
          </a:p>
          <a:p>
            <a:pPr marL="457200" lvl="1" indent="0" algn="ctr">
              <a:buNone/>
            </a:pPr>
            <a:r>
              <a:rPr lang="en-US" sz="4800" dirty="0" smtClean="0"/>
              <a:t>If: </a:t>
            </a:r>
            <a:endParaRPr lang="en-US" sz="4800" dirty="0" smtClean="0"/>
          </a:p>
          <a:p>
            <a:pPr marL="457200" lvl="1" indent="0" algn="ctr">
              <a:buNone/>
            </a:pPr>
            <a:endParaRPr lang="en-US" sz="4800" dirty="0"/>
          </a:p>
          <a:p>
            <a:endParaRPr lang="en-US" dirty="0"/>
          </a:p>
        </p:txBody>
      </p:sp>
      <p:sp>
        <p:nvSpPr>
          <p:cNvPr id="2" name="Slide Number Placeholder 1"/>
          <p:cNvSpPr>
            <a:spLocks noGrp="1"/>
          </p:cNvSpPr>
          <p:nvPr>
            <p:ph type="sldNum" sz="quarter" idx="12"/>
          </p:nvPr>
        </p:nvSpPr>
        <p:spPr/>
        <p:txBody>
          <a:bodyPr/>
          <a:lstStyle/>
          <a:p>
            <a:fld id="{42B960B7-1A5D-4A40-9C6E-0A7BBAA5F990}" type="slidenum">
              <a:rPr lang="en-US" sz="1800" b="1" smtClean="0">
                <a:solidFill>
                  <a:schemeClr val="bg1"/>
                </a:solidFill>
              </a:rPr>
              <a:t>6</a:t>
            </a:fld>
            <a:endParaRPr lang="en-US" sz="1800" b="1" dirty="0">
              <a:solidFill>
                <a:schemeClr val="bg1"/>
              </a:solidFill>
            </a:endParaRPr>
          </a:p>
        </p:txBody>
      </p:sp>
      <p:sp>
        <p:nvSpPr>
          <p:cNvPr id="4" name="Title 3"/>
          <p:cNvSpPr>
            <a:spLocks noGrp="1"/>
          </p:cNvSpPr>
          <p:nvPr>
            <p:ph type="title"/>
          </p:nvPr>
        </p:nvSpPr>
        <p:spPr>
          <a:solidFill>
            <a:srgbClr val="FFC000"/>
          </a:solidFill>
        </p:spPr>
        <p:txBody>
          <a:bodyPr>
            <a:normAutofit fontScale="90000"/>
          </a:bodyPr>
          <a:lstStyle/>
          <a:p>
            <a:pPr algn="ct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Scenarios</a:t>
            </a:r>
            <a:r>
              <a:rPr lang="en-US" dirty="0"/>
              <a:t>:</a:t>
            </a:r>
            <a:r>
              <a:rPr lang="en-US" b="1" dirty="0" smtClean="0">
                <a:effectLst>
                  <a:outerShdw blurRad="38100" dist="38100" dir="2700000" algn="tl">
                    <a:srgbClr val="000000">
                      <a:alpha val="43137"/>
                    </a:srgbClr>
                  </a:outerShdw>
                </a:effectLst>
              </a:rPr>
              <a:t> </a:t>
            </a:r>
            <a:r>
              <a:rPr lang="en-US" dirty="0"/>
              <a:t>Independent vs. Dependent</a:t>
            </a:r>
            <a:r>
              <a:rPr lang="en-US" b="1" dirty="0"/>
              <a:t/>
            </a:r>
            <a:br>
              <a:rPr lang="en-US" b="1" dirty="0"/>
            </a:b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342"/>
          <a:stretch/>
        </p:blipFill>
        <p:spPr>
          <a:xfrm>
            <a:off x="7433321" y="2350234"/>
            <a:ext cx="1159699" cy="1672814"/>
          </a:xfrm>
          <a:prstGeom prst="rect">
            <a:avLst/>
          </a:prstGeom>
        </p:spPr>
      </p:pic>
    </p:spTree>
    <p:extLst>
      <p:ext uri="{BB962C8B-B14F-4D97-AF65-F5344CB8AC3E}">
        <p14:creationId xmlns:p14="http://schemas.microsoft.com/office/powerpoint/2010/main" val="539184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44907" y="1826980"/>
            <a:ext cx="3868340" cy="3684588"/>
          </a:xfrm>
        </p:spPr>
        <p:txBody>
          <a:bodyPr>
            <a:normAutofit/>
          </a:bodyPr>
          <a:lstStyle/>
          <a:p>
            <a:r>
              <a:rPr lang="en-US" dirty="0" smtClean="0"/>
              <a:t>24 </a:t>
            </a:r>
            <a:r>
              <a:rPr lang="en-US" dirty="0" err="1" smtClean="0"/>
              <a:t>yrs</a:t>
            </a:r>
            <a:r>
              <a:rPr lang="en-US" dirty="0" smtClean="0"/>
              <a:t> or older by first day of class</a:t>
            </a:r>
          </a:p>
          <a:p>
            <a:r>
              <a:rPr lang="en-US" dirty="0" smtClean="0"/>
              <a:t>Married</a:t>
            </a:r>
          </a:p>
          <a:p>
            <a:r>
              <a:rPr lang="en-US" dirty="0" smtClean="0"/>
              <a:t>Provides more than half of support to own child or other dependents</a:t>
            </a:r>
          </a:p>
          <a:p>
            <a:r>
              <a:rPr lang="en-US" dirty="0" smtClean="0"/>
              <a:t> Is a veteran of US Armed Forces </a:t>
            </a:r>
            <a:endParaRPr lang="en-US" dirty="0"/>
          </a:p>
        </p:txBody>
      </p:sp>
      <p:sp>
        <p:nvSpPr>
          <p:cNvPr id="10" name="Content Placeholder 9"/>
          <p:cNvSpPr>
            <a:spLocks noGrp="1"/>
          </p:cNvSpPr>
          <p:nvPr>
            <p:ph sz="quarter" idx="4"/>
          </p:nvPr>
        </p:nvSpPr>
        <p:spPr>
          <a:xfrm>
            <a:off x="4514254" y="1826980"/>
            <a:ext cx="3887391" cy="3684588"/>
          </a:xfrm>
        </p:spPr>
        <p:txBody>
          <a:bodyPr>
            <a:normAutofit lnSpcReduction="10000"/>
          </a:bodyPr>
          <a:lstStyle/>
          <a:p>
            <a:r>
              <a:rPr lang="en-US" dirty="0" smtClean="0"/>
              <a:t>Both parents are deceased or the student is a ward of court</a:t>
            </a:r>
          </a:p>
          <a:p>
            <a:r>
              <a:rPr lang="en-US" dirty="0" smtClean="0"/>
              <a:t>Working on a master’s or doctoral degree </a:t>
            </a:r>
          </a:p>
          <a:p>
            <a:r>
              <a:rPr lang="en-US" dirty="0" smtClean="0"/>
              <a:t>Classified as an independent by Financial </a:t>
            </a:r>
            <a:r>
              <a:rPr lang="en-US" dirty="0" smtClean="0"/>
              <a:t>Aid Office</a:t>
            </a:r>
          </a:p>
        </p:txBody>
      </p:sp>
      <p:sp>
        <p:nvSpPr>
          <p:cNvPr id="5" name="Slide Number Placeholder 4"/>
          <p:cNvSpPr>
            <a:spLocks noGrp="1"/>
          </p:cNvSpPr>
          <p:nvPr>
            <p:ph type="sldNum" sz="quarter" idx="12"/>
          </p:nvPr>
        </p:nvSpPr>
        <p:spPr/>
        <p:txBody>
          <a:bodyPr/>
          <a:lstStyle/>
          <a:p>
            <a:fld id="{42B960B7-1A5D-4A40-9C6E-0A7BBAA5F990}" type="slidenum">
              <a:rPr lang="en-US" smtClean="0"/>
              <a:t>7</a:t>
            </a:fld>
            <a:endParaRPr lang="en-US"/>
          </a:p>
        </p:txBody>
      </p:sp>
      <p:sp>
        <p:nvSpPr>
          <p:cNvPr id="14" name="Title 3"/>
          <p:cNvSpPr>
            <a:spLocks noGrp="1"/>
          </p:cNvSpPr>
          <p:nvPr>
            <p:ph type="title"/>
          </p:nvPr>
        </p:nvSpPr>
        <p:spPr>
          <a:solidFill>
            <a:srgbClr val="FFC000"/>
          </a:solidFill>
        </p:spPr>
        <p:txBody>
          <a:bodyPr>
            <a:normAutofit/>
          </a:bodyPr>
          <a:lstStyle/>
          <a:p>
            <a:pPr algn="ctr"/>
            <a:r>
              <a:rPr lang="en-US" b="1" dirty="0" smtClean="0">
                <a:solidFill>
                  <a:srgbClr val="005B83"/>
                </a:solidFill>
              </a:rPr>
              <a:t>Independent Student Criteria	</a:t>
            </a:r>
            <a:endParaRPr lang="en-US" b="1" dirty="0">
              <a:solidFill>
                <a:srgbClr val="005B83"/>
              </a:solidFill>
            </a:endParaRPr>
          </a:p>
        </p:txBody>
      </p:sp>
    </p:spTree>
    <p:extLst>
      <p:ext uri="{BB962C8B-B14F-4D97-AF65-F5344CB8AC3E}">
        <p14:creationId xmlns:p14="http://schemas.microsoft.com/office/powerpoint/2010/main" val="611003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buNone/>
            </a:pPr>
            <a:endParaRPr lang="en-US" sz="1000" dirty="0" smtClean="0"/>
          </a:p>
          <a:p>
            <a:pPr lvl="2"/>
            <a:endParaRPr lang="en-US" sz="1000" dirty="0"/>
          </a:p>
          <a:p>
            <a:pPr marL="457200" lvl="1" indent="0" algn="ctr">
              <a:buNone/>
            </a:pPr>
            <a:r>
              <a:rPr lang="en-US" sz="4800" dirty="0" smtClean="0"/>
              <a:t>But Can Be Rebutted If Parent Claimed Student On Income Tax Form</a:t>
            </a:r>
          </a:p>
          <a:p>
            <a:pPr marL="457200" lvl="1" indent="0" algn="ctr">
              <a:buNone/>
            </a:pPr>
            <a:endParaRPr lang="en-US" sz="4800" dirty="0"/>
          </a:p>
          <a:p>
            <a:endParaRPr lang="en-US" dirty="0"/>
          </a:p>
        </p:txBody>
      </p:sp>
      <p:sp>
        <p:nvSpPr>
          <p:cNvPr id="2" name="Slide Number Placeholder 1"/>
          <p:cNvSpPr>
            <a:spLocks noGrp="1"/>
          </p:cNvSpPr>
          <p:nvPr>
            <p:ph type="sldNum" sz="quarter" idx="12"/>
          </p:nvPr>
        </p:nvSpPr>
        <p:spPr/>
        <p:txBody>
          <a:bodyPr/>
          <a:lstStyle/>
          <a:p>
            <a:fld id="{42B960B7-1A5D-4A40-9C6E-0A7BBAA5F990}" type="slidenum">
              <a:rPr lang="en-US" sz="1800" b="1" smtClean="0">
                <a:solidFill>
                  <a:schemeClr val="bg1"/>
                </a:solidFill>
              </a:rPr>
              <a:t>8</a:t>
            </a:fld>
            <a:endParaRPr lang="en-US" sz="1800" b="1" dirty="0">
              <a:solidFill>
                <a:schemeClr val="bg1"/>
              </a:solidFill>
            </a:endParaRPr>
          </a:p>
        </p:txBody>
      </p:sp>
      <p:sp>
        <p:nvSpPr>
          <p:cNvPr id="4" name="Title 3"/>
          <p:cNvSpPr>
            <a:spLocks noGrp="1"/>
          </p:cNvSpPr>
          <p:nvPr>
            <p:ph type="title"/>
          </p:nvPr>
        </p:nvSpPr>
        <p:spPr>
          <a:solidFill>
            <a:srgbClr val="FFC000"/>
          </a:solidFill>
        </p:spPr>
        <p:txBody>
          <a:bodyPr>
            <a:normAutofit fontScale="90000"/>
          </a:bodyPr>
          <a:lstStyle/>
          <a:p>
            <a:pPr algn="ct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Scenarios</a:t>
            </a:r>
            <a:r>
              <a:rPr lang="en-US" dirty="0"/>
              <a:t>:</a:t>
            </a:r>
            <a:r>
              <a:rPr lang="en-US" b="1" dirty="0" smtClean="0">
                <a:effectLst>
                  <a:outerShdw blurRad="38100" dist="38100" dir="2700000" algn="tl">
                    <a:srgbClr val="000000">
                      <a:alpha val="43137"/>
                    </a:srgbClr>
                  </a:outerShdw>
                </a:effectLst>
              </a:rPr>
              <a:t> </a:t>
            </a:r>
            <a:r>
              <a:rPr lang="en-US" dirty="0"/>
              <a:t>Independent vs. Dependent</a:t>
            </a:r>
            <a:r>
              <a:rPr lang="en-US" b="1" dirty="0"/>
              <a:t/>
            </a:r>
            <a:br>
              <a:rPr lang="en-US" b="1" dirty="0"/>
            </a:b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876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282" y="300581"/>
            <a:ext cx="8773107" cy="595926"/>
          </a:xfrm>
          <a:solidFill>
            <a:srgbClr val="FFC000"/>
          </a:solidFill>
        </p:spPr>
        <p:txBody>
          <a:bodyPr>
            <a:normAutofit fontScale="90000"/>
          </a:bodyPr>
          <a:lstStyle/>
          <a:p>
            <a:pPr algn="ctr"/>
            <a:r>
              <a:rPr lang="en-US" b="1" dirty="0" smtClean="0">
                <a:solidFill>
                  <a:srgbClr val="005B83"/>
                </a:solidFill>
                <a:effectLst>
                  <a:outerShdw blurRad="38100" dist="38100" dir="2700000" algn="tl">
                    <a:srgbClr val="000000">
                      <a:alpha val="43137"/>
                    </a:srgbClr>
                  </a:outerShdw>
                </a:effectLst>
              </a:rPr>
              <a:t>Scenarios</a:t>
            </a:r>
            <a:r>
              <a:rPr lang="en-US" dirty="0">
                <a:solidFill>
                  <a:srgbClr val="005B83"/>
                </a:solidFill>
              </a:rPr>
              <a:t>:</a:t>
            </a:r>
            <a:r>
              <a:rPr lang="en-US" dirty="0" smtClean="0">
                <a:solidFill>
                  <a:srgbClr val="005B83"/>
                </a:solidFill>
                <a:effectLst>
                  <a:outerShdw blurRad="38100" dist="38100" dir="2700000" algn="tl">
                    <a:srgbClr val="000000">
                      <a:alpha val="43137"/>
                    </a:srgbClr>
                  </a:outerShdw>
                </a:effectLst>
              </a:rPr>
              <a:t> </a:t>
            </a:r>
            <a:r>
              <a:rPr lang="en-US" dirty="0">
                <a:solidFill>
                  <a:srgbClr val="005B83"/>
                </a:solidFill>
              </a:rPr>
              <a:t>High School Transcript</a:t>
            </a:r>
            <a:r>
              <a:rPr lang="en-US" b="1" dirty="0" smtClean="0">
                <a:effectLst>
                  <a:outerShdw blurRad="38100" dist="38100" dir="2700000" algn="tl">
                    <a:srgbClr val="000000">
                      <a:alpha val="43137"/>
                    </a:srgbClr>
                  </a:outerShdw>
                </a:effectLst>
              </a:rPr>
              <a:t>	</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a:xfrm>
            <a:off x="679384" y="1123956"/>
            <a:ext cx="7768901" cy="4351338"/>
          </a:xfrm>
        </p:spPr>
        <p:txBody>
          <a:bodyPr>
            <a:normAutofit/>
          </a:bodyPr>
          <a:lstStyle/>
          <a:p>
            <a:pPr marL="0" indent="0">
              <a:buNone/>
            </a:pPr>
            <a:endParaRPr lang="en-US" sz="1000" dirty="0" smtClean="0"/>
          </a:p>
          <a:p>
            <a:pPr lvl="2"/>
            <a:endParaRPr lang="en-US" sz="1000" dirty="0"/>
          </a:p>
          <a:p>
            <a:pPr marL="457200" lvl="1" indent="0" algn="ctr">
              <a:buNone/>
            </a:pPr>
            <a:r>
              <a:rPr lang="en-US" sz="4800" b="1" dirty="0" smtClean="0">
                <a:solidFill>
                  <a:srgbClr val="005B83"/>
                </a:solidFill>
              </a:rPr>
              <a:t>High School Graduation </a:t>
            </a:r>
          </a:p>
          <a:p>
            <a:pPr marL="457200" lvl="1" indent="0" algn="ctr">
              <a:buNone/>
            </a:pPr>
            <a:r>
              <a:rPr lang="en-US" sz="4800" b="1" dirty="0" smtClean="0">
                <a:solidFill>
                  <a:srgbClr val="005B83"/>
                </a:solidFill>
              </a:rPr>
              <a:t>or GED </a:t>
            </a:r>
          </a:p>
          <a:p>
            <a:pPr lvl="1"/>
            <a:endParaRPr lang="en-US" dirty="0" smtClean="0"/>
          </a:p>
          <a:p>
            <a:pPr marL="457200" lvl="1" indent="0" algn="ctr">
              <a:buNone/>
            </a:pPr>
            <a:r>
              <a:rPr lang="en-US" sz="2800" dirty="0" smtClean="0"/>
              <a:t>Do </a:t>
            </a:r>
            <a:r>
              <a:rPr lang="en-US" sz="2800" dirty="0"/>
              <a:t>I have to get my transcripts or eventually my high school graduation diploma accredited or approved by the state of Texas? If so how?</a:t>
            </a:r>
          </a:p>
          <a:p>
            <a:endParaRPr lang="en-US" dirty="0"/>
          </a:p>
        </p:txBody>
      </p:sp>
      <p:sp>
        <p:nvSpPr>
          <p:cNvPr id="2" name="Slide Number Placeholder 1"/>
          <p:cNvSpPr>
            <a:spLocks noGrp="1"/>
          </p:cNvSpPr>
          <p:nvPr>
            <p:ph type="sldNum" sz="quarter" idx="12"/>
          </p:nvPr>
        </p:nvSpPr>
        <p:spPr>
          <a:xfrm>
            <a:off x="8515350" y="6347020"/>
            <a:ext cx="435039" cy="365125"/>
          </a:xfrm>
        </p:spPr>
        <p:txBody>
          <a:bodyPr/>
          <a:lstStyle/>
          <a:p>
            <a:fld id="{42B960B7-1A5D-4A40-9C6E-0A7BBAA5F990}" type="slidenum">
              <a:rPr lang="en-US" sz="1800" b="1" smtClean="0">
                <a:solidFill>
                  <a:schemeClr val="bg1"/>
                </a:solidFill>
              </a:rPr>
              <a:t>9</a:t>
            </a:fld>
            <a:endParaRPr lang="en-US" sz="180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8221" y="4571112"/>
            <a:ext cx="2663862" cy="1453170"/>
          </a:xfrm>
          <a:prstGeom prst="rect">
            <a:avLst/>
          </a:prstGeom>
        </p:spPr>
      </p:pic>
    </p:spTree>
    <p:extLst>
      <p:ext uri="{BB962C8B-B14F-4D97-AF65-F5344CB8AC3E}">
        <p14:creationId xmlns:p14="http://schemas.microsoft.com/office/powerpoint/2010/main" val="3619884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2723</TotalTime>
  <Words>1450</Words>
  <Application>Microsoft Office PowerPoint</Application>
  <PresentationFormat>On-screen Show (4:3)</PresentationFormat>
  <Paragraphs>196</Paragraphs>
  <Slides>22</Slides>
  <Notes>16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Tahoma</vt:lpstr>
      <vt:lpstr>Times New Roman</vt:lpstr>
      <vt:lpstr>Office Theme</vt:lpstr>
      <vt:lpstr>Residency</vt:lpstr>
      <vt:lpstr>Residency Overview</vt:lpstr>
      <vt:lpstr>Highlights of Changes</vt:lpstr>
      <vt:lpstr>Highlights of Changes</vt:lpstr>
      <vt:lpstr> Scenarios: Independent vs. Dependent  </vt:lpstr>
      <vt:lpstr> Scenarios: Independent vs. Dependent  </vt:lpstr>
      <vt:lpstr>Independent Student Criteria </vt:lpstr>
      <vt:lpstr> Scenarios: Independent vs. Dependent  </vt:lpstr>
      <vt:lpstr>Scenarios: High School Transcript </vt:lpstr>
      <vt:lpstr>Scenarios: Durational Requirement </vt:lpstr>
      <vt:lpstr>Scenarios: Continuing Resident Status</vt:lpstr>
      <vt:lpstr>PowerPoint Presentation</vt:lpstr>
      <vt:lpstr>Scenarios: Continuing Resident Status</vt:lpstr>
      <vt:lpstr>Scenarios: Continuing Resident Status</vt:lpstr>
      <vt:lpstr>Scenarios: Deferred Action for Childhood Arrivals (DACA)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THECB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Sophia</dc:creator>
  <cp:lastModifiedBy>Cordova, K</cp:lastModifiedBy>
  <cp:revision>198</cp:revision>
  <cp:lastPrinted>2016-07-11T17:52:38Z</cp:lastPrinted>
  <dcterms:created xsi:type="dcterms:W3CDTF">2015-09-21T17:58:58Z</dcterms:created>
  <dcterms:modified xsi:type="dcterms:W3CDTF">2017-07-20T20:42:59Z</dcterms:modified>
</cp:coreProperties>
</file>