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11.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4.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Layouts/slideLayout4.xml" ContentType="application/vnd.openxmlformats-officedocument.presentationml.slideLayout+xml"/>
  <Override PartName="/ppt/notesSlides/notesSlide7.xml" ContentType="application/vnd.openxmlformats-officedocument.presentationml.notesSlide+xml"/>
  <Override PartName="/ppt/notesSlides/notesSlide6.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13"/>
  </p:notesMasterIdLst>
  <p:sldIdLst>
    <p:sldId id="263" r:id="rId2"/>
    <p:sldId id="264" r:id="rId3"/>
    <p:sldId id="265" r:id="rId4"/>
    <p:sldId id="266" r:id="rId5"/>
    <p:sldId id="267" r:id="rId6"/>
    <p:sldId id="268" r:id="rId7"/>
    <p:sldId id="269" r:id="rId8"/>
    <p:sldId id="270" r:id="rId9"/>
    <p:sldId id="272" r:id="rId10"/>
    <p:sldId id="273" r:id="rId11"/>
    <p:sldId id="27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B83"/>
    <a:srgbClr val="A62242"/>
    <a:srgbClr val="242B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743" autoAdjust="0"/>
    <p:restoredTop sz="75297" autoAdjust="0"/>
  </p:normalViewPr>
  <p:slideViewPr>
    <p:cSldViewPr snapToGrid="0">
      <p:cViewPr varScale="1">
        <p:scale>
          <a:sx n="61" d="100"/>
          <a:sy n="61" d="100"/>
        </p:scale>
        <p:origin x="111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364D48-0C95-4FB6-8CE9-7EA5F69F50DC}" type="datetimeFigureOut">
              <a:rPr lang="en-US" smtClean="0"/>
              <a:t>7/18/2017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2C798A-60EA-4F3C-B644-E6CB0105F259}" type="slidenum">
              <a:rPr lang="en-US" smtClean="0"/>
              <a:t>‹#›</a:t>
            </a:fld>
            <a:endParaRPr lang="en-US"/>
          </a:p>
        </p:txBody>
      </p:sp>
    </p:spTree>
    <p:extLst>
      <p:ext uri="{BB962C8B-B14F-4D97-AF65-F5344CB8AC3E}">
        <p14:creationId xmlns:p14="http://schemas.microsoft.com/office/powerpoint/2010/main" val="1386364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Jenna</a:t>
            </a:r>
          </a:p>
        </p:txBody>
      </p:sp>
      <p:sp>
        <p:nvSpPr>
          <p:cNvPr id="4" name="Slide Number Placeholder 3"/>
          <p:cNvSpPr>
            <a:spLocks noGrp="1"/>
          </p:cNvSpPr>
          <p:nvPr>
            <p:ph type="sldNum" sz="quarter" idx="10"/>
          </p:nvPr>
        </p:nvSpPr>
        <p:spPr/>
        <p:txBody>
          <a:bodyPr/>
          <a:lstStyle/>
          <a:p>
            <a:fld id="{3D4019E6-48A4-4DFB-975C-E7D6D3AE52AE}" type="slidenum">
              <a:rPr lang="en-US" smtClean="0"/>
              <a:pPr/>
              <a:t>1</a:t>
            </a:fld>
            <a:endParaRPr lang="en-US" dirty="0"/>
          </a:p>
        </p:txBody>
      </p:sp>
    </p:spTree>
    <p:extLst>
      <p:ext uri="{BB962C8B-B14F-4D97-AF65-F5344CB8AC3E}">
        <p14:creationId xmlns:p14="http://schemas.microsoft.com/office/powerpoint/2010/main" val="4314939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•HB 29 – Garry</a:t>
            </a:r>
          </a:p>
          <a:p>
            <a:r>
              <a:rPr lang="en-US" sz="1100" dirty="0"/>
              <a:t>SB 1782 - Jenna</a:t>
            </a:r>
          </a:p>
          <a:p>
            <a:endParaRPr lang="en-US" sz="1100" dirty="0"/>
          </a:p>
        </p:txBody>
      </p:sp>
      <p:sp>
        <p:nvSpPr>
          <p:cNvPr id="4" name="Slide Number Placeholder 3"/>
          <p:cNvSpPr>
            <a:spLocks noGrp="1"/>
          </p:cNvSpPr>
          <p:nvPr>
            <p:ph type="sldNum" sz="quarter" idx="10"/>
          </p:nvPr>
        </p:nvSpPr>
        <p:spPr/>
        <p:txBody>
          <a:bodyPr/>
          <a:lstStyle/>
          <a:p>
            <a:fld id="{3D4019E6-48A4-4DFB-975C-E7D6D3AE52AE}" type="slidenum">
              <a:rPr lang="en-US" smtClean="0"/>
              <a:pPr/>
              <a:t>10</a:t>
            </a:fld>
            <a:endParaRPr lang="en-US" dirty="0"/>
          </a:p>
        </p:txBody>
      </p:sp>
    </p:spTree>
    <p:extLst>
      <p:ext uri="{BB962C8B-B14F-4D97-AF65-F5344CB8AC3E}">
        <p14:creationId xmlns:p14="http://schemas.microsoft.com/office/powerpoint/2010/main" val="8194694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•Garry</a:t>
            </a:r>
          </a:p>
          <a:p>
            <a:endParaRPr lang="en-US" sz="1100" dirty="0"/>
          </a:p>
        </p:txBody>
      </p:sp>
      <p:sp>
        <p:nvSpPr>
          <p:cNvPr id="4" name="Slide Number Placeholder 3"/>
          <p:cNvSpPr>
            <a:spLocks noGrp="1"/>
          </p:cNvSpPr>
          <p:nvPr>
            <p:ph type="sldNum" sz="quarter" idx="10"/>
          </p:nvPr>
        </p:nvSpPr>
        <p:spPr/>
        <p:txBody>
          <a:bodyPr/>
          <a:lstStyle/>
          <a:p>
            <a:fld id="{3D4019E6-48A4-4DFB-975C-E7D6D3AE52AE}" type="slidenum">
              <a:rPr lang="en-US" smtClean="0"/>
              <a:pPr/>
              <a:t>11</a:t>
            </a:fld>
            <a:endParaRPr lang="en-US" dirty="0"/>
          </a:p>
        </p:txBody>
      </p:sp>
    </p:spTree>
    <p:extLst>
      <p:ext uri="{BB962C8B-B14F-4D97-AF65-F5344CB8AC3E}">
        <p14:creationId xmlns:p14="http://schemas.microsoft.com/office/powerpoint/2010/main" val="426893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Jenna</a:t>
            </a:r>
          </a:p>
        </p:txBody>
      </p:sp>
      <p:sp>
        <p:nvSpPr>
          <p:cNvPr id="4" name="Slide Number Placeholder 3"/>
          <p:cNvSpPr>
            <a:spLocks noGrp="1"/>
          </p:cNvSpPr>
          <p:nvPr>
            <p:ph type="sldNum" sz="quarter" idx="10"/>
          </p:nvPr>
        </p:nvSpPr>
        <p:spPr/>
        <p:txBody>
          <a:bodyPr/>
          <a:lstStyle/>
          <a:p>
            <a:fld id="{2B2C798A-60EA-4F3C-B644-E6CB0105F259}" type="slidenum">
              <a:rPr lang="en-US" smtClean="0"/>
              <a:t>2</a:t>
            </a:fld>
            <a:endParaRPr lang="en-US"/>
          </a:p>
        </p:txBody>
      </p:sp>
    </p:spTree>
    <p:extLst>
      <p:ext uri="{BB962C8B-B14F-4D97-AF65-F5344CB8AC3E}">
        <p14:creationId xmlns:p14="http://schemas.microsoft.com/office/powerpoint/2010/main" val="2569980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Jenna</a:t>
            </a:r>
          </a:p>
        </p:txBody>
      </p:sp>
      <p:sp>
        <p:nvSpPr>
          <p:cNvPr id="4" name="Slide Number Placeholder 3"/>
          <p:cNvSpPr>
            <a:spLocks noGrp="1"/>
          </p:cNvSpPr>
          <p:nvPr>
            <p:ph type="sldNum" sz="quarter" idx="10"/>
          </p:nvPr>
        </p:nvSpPr>
        <p:spPr/>
        <p:txBody>
          <a:bodyPr/>
          <a:lstStyle/>
          <a:p>
            <a:fld id="{3D4019E6-48A4-4DFB-975C-E7D6D3AE52AE}" type="slidenum">
              <a:rPr lang="en-US" smtClean="0"/>
              <a:pPr/>
              <a:t>3</a:t>
            </a:fld>
            <a:endParaRPr lang="en-US" dirty="0"/>
          </a:p>
        </p:txBody>
      </p:sp>
    </p:spTree>
    <p:extLst>
      <p:ext uri="{BB962C8B-B14F-4D97-AF65-F5344CB8AC3E}">
        <p14:creationId xmlns:p14="http://schemas.microsoft.com/office/powerpoint/2010/main" val="1981730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Jenna</a:t>
            </a:r>
          </a:p>
          <a:p>
            <a:endParaRPr lang="en-US" dirty="0"/>
          </a:p>
        </p:txBody>
      </p:sp>
      <p:sp>
        <p:nvSpPr>
          <p:cNvPr id="4" name="Slide Number Placeholder 3"/>
          <p:cNvSpPr>
            <a:spLocks noGrp="1"/>
          </p:cNvSpPr>
          <p:nvPr>
            <p:ph type="sldNum" sz="quarter" idx="10"/>
          </p:nvPr>
        </p:nvSpPr>
        <p:spPr/>
        <p:txBody>
          <a:bodyPr/>
          <a:lstStyle/>
          <a:p>
            <a:fld id="{3D4019E6-48A4-4DFB-975C-E7D6D3AE52AE}" type="slidenum">
              <a:rPr lang="en-US" smtClean="0"/>
              <a:pPr/>
              <a:t>4</a:t>
            </a:fld>
            <a:endParaRPr lang="en-US" dirty="0"/>
          </a:p>
        </p:txBody>
      </p:sp>
    </p:spTree>
    <p:extLst>
      <p:ext uri="{BB962C8B-B14F-4D97-AF65-F5344CB8AC3E}">
        <p14:creationId xmlns:p14="http://schemas.microsoft.com/office/powerpoint/2010/main" val="3814613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•Garry</a:t>
            </a:r>
          </a:p>
          <a:p>
            <a:endParaRPr lang="en-US" sz="1100" dirty="0"/>
          </a:p>
        </p:txBody>
      </p:sp>
      <p:sp>
        <p:nvSpPr>
          <p:cNvPr id="4" name="Slide Number Placeholder 3"/>
          <p:cNvSpPr>
            <a:spLocks noGrp="1"/>
          </p:cNvSpPr>
          <p:nvPr>
            <p:ph type="sldNum" sz="quarter" idx="10"/>
          </p:nvPr>
        </p:nvSpPr>
        <p:spPr/>
        <p:txBody>
          <a:bodyPr/>
          <a:lstStyle/>
          <a:p>
            <a:fld id="{3D4019E6-48A4-4DFB-975C-E7D6D3AE52AE}" type="slidenum">
              <a:rPr lang="en-US" smtClean="0"/>
              <a:pPr/>
              <a:t>5</a:t>
            </a:fld>
            <a:endParaRPr lang="en-US" dirty="0"/>
          </a:p>
        </p:txBody>
      </p:sp>
    </p:spTree>
    <p:extLst>
      <p:ext uri="{BB962C8B-B14F-4D97-AF65-F5344CB8AC3E}">
        <p14:creationId xmlns:p14="http://schemas.microsoft.com/office/powerpoint/2010/main" val="3379494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•Garry</a:t>
            </a:r>
          </a:p>
          <a:p>
            <a:endParaRPr lang="en-US" sz="1100" dirty="0"/>
          </a:p>
        </p:txBody>
      </p:sp>
      <p:sp>
        <p:nvSpPr>
          <p:cNvPr id="4" name="Slide Number Placeholder 3"/>
          <p:cNvSpPr>
            <a:spLocks noGrp="1"/>
          </p:cNvSpPr>
          <p:nvPr>
            <p:ph type="sldNum" sz="quarter" idx="10"/>
          </p:nvPr>
        </p:nvSpPr>
        <p:spPr/>
        <p:txBody>
          <a:bodyPr/>
          <a:lstStyle/>
          <a:p>
            <a:fld id="{3D4019E6-48A4-4DFB-975C-E7D6D3AE52AE}" type="slidenum">
              <a:rPr lang="en-US" smtClean="0"/>
              <a:pPr/>
              <a:t>6</a:t>
            </a:fld>
            <a:endParaRPr lang="en-US" dirty="0"/>
          </a:p>
        </p:txBody>
      </p:sp>
    </p:spTree>
    <p:extLst>
      <p:ext uri="{BB962C8B-B14F-4D97-AF65-F5344CB8AC3E}">
        <p14:creationId xmlns:p14="http://schemas.microsoft.com/office/powerpoint/2010/main" val="12354376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•Garry</a:t>
            </a:r>
          </a:p>
          <a:p>
            <a:endParaRPr lang="en-US" sz="1100" dirty="0"/>
          </a:p>
        </p:txBody>
      </p:sp>
      <p:sp>
        <p:nvSpPr>
          <p:cNvPr id="4" name="Slide Number Placeholder 3"/>
          <p:cNvSpPr>
            <a:spLocks noGrp="1"/>
          </p:cNvSpPr>
          <p:nvPr>
            <p:ph type="sldNum" sz="quarter" idx="10"/>
          </p:nvPr>
        </p:nvSpPr>
        <p:spPr/>
        <p:txBody>
          <a:bodyPr/>
          <a:lstStyle/>
          <a:p>
            <a:fld id="{3D4019E6-48A4-4DFB-975C-E7D6D3AE52AE}" type="slidenum">
              <a:rPr lang="en-US" smtClean="0"/>
              <a:pPr/>
              <a:t>7</a:t>
            </a:fld>
            <a:endParaRPr lang="en-US" dirty="0"/>
          </a:p>
        </p:txBody>
      </p:sp>
    </p:spTree>
    <p:extLst>
      <p:ext uri="{BB962C8B-B14F-4D97-AF65-F5344CB8AC3E}">
        <p14:creationId xmlns:p14="http://schemas.microsoft.com/office/powerpoint/2010/main" val="37538078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•Kristen</a:t>
            </a:r>
          </a:p>
        </p:txBody>
      </p:sp>
      <p:sp>
        <p:nvSpPr>
          <p:cNvPr id="4" name="Slide Number Placeholder 3"/>
          <p:cNvSpPr>
            <a:spLocks noGrp="1"/>
          </p:cNvSpPr>
          <p:nvPr>
            <p:ph type="sldNum" sz="quarter" idx="10"/>
          </p:nvPr>
        </p:nvSpPr>
        <p:spPr/>
        <p:txBody>
          <a:bodyPr/>
          <a:lstStyle/>
          <a:p>
            <a:fld id="{3D4019E6-48A4-4DFB-975C-E7D6D3AE52AE}" type="slidenum">
              <a:rPr lang="en-US" smtClean="0"/>
              <a:pPr/>
              <a:t>8</a:t>
            </a:fld>
            <a:endParaRPr lang="en-US" dirty="0"/>
          </a:p>
        </p:txBody>
      </p:sp>
    </p:spTree>
    <p:extLst>
      <p:ext uri="{BB962C8B-B14F-4D97-AF65-F5344CB8AC3E}">
        <p14:creationId xmlns:p14="http://schemas.microsoft.com/office/powerpoint/2010/main" val="24624501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•HB 493 – Garry?</a:t>
            </a:r>
          </a:p>
          <a:p>
            <a:r>
              <a:rPr lang="en-US" sz="1100" dirty="0"/>
              <a:t>SB 634 – Garry?</a:t>
            </a:r>
          </a:p>
        </p:txBody>
      </p:sp>
      <p:sp>
        <p:nvSpPr>
          <p:cNvPr id="4" name="Slide Number Placeholder 3"/>
          <p:cNvSpPr>
            <a:spLocks noGrp="1"/>
          </p:cNvSpPr>
          <p:nvPr>
            <p:ph type="sldNum" sz="quarter" idx="10"/>
          </p:nvPr>
        </p:nvSpPr>
        <p:spPr/>
        <p:txBody>
          <a:bodyPr/>
          <a:lstStyle/>
          <a:p>
            <a:fld id="{3D4019E6-48A4-4DFB-975C-E7D6D3AE52AE}" type="slidenum">
              <a:rPr lang="en-US" smtClean="0"/>
              <a:pPr/>
              <a:t>9</a:t>
            </a:fld>
            <a:endParaRPr lang="en-US" dirty="0"/>
          </a:p>
        </p:txBody>
      </p:sp>
    </p:spTree>
    <p:extLst>
      <p:ext uri="{BB962C8B-B14F-4D97-AF65-F5344CB8AC3E}">
        <p14:creationId xmlns:p14="http://schemas.microsoft.com/office/powerpoint/2010/main" val="41569407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458FC1-F8C8-41D1-8EAB-28A27F4E1556}" type="datetime1">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42B960B7-1A5D-4A40-9C6E-0A7BBAA5F990}" type="slidenum">
              <a:rPr lang="en-US" smtClean="0"/>
              <a:pPr/>
              <a:t>‹#›</a:t>
            </a:fld>
            <a:endParaRPr lang="en-US" dirty="0"/>
          </a:p>
        </p:txBody>
      </p:sp>
      <p:sp>
        <p:nvSpPr>
          <p:cNvPr id="8" name="Text Box 7"/>
          <p:cNvSpPr txBox="1"/>
          <p:nvPr userDrawn="1"/>
        </p:nvSpPr>
        <p:spPr>
          <a:xfrm>
            <a:off x="4936495" y="3133305"/>
            <a:ext cx="3907416" cy="128201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0000"/>
              </a:lnSpc>
              <a:spcBef>
                <a:spcPts val="0"/>
              </a:spcBef>
              <a:spcAft>
                <a:spcPts val="0"/>
              </a:spcAft>
            </a:pPr>
            <a:r>
              <a:rPr lang="en-US" sz="3000" b="1" baseline="0" dirty="0">
                <a:solidFill>
                  <a:srgbClr val="A6A6A6"/>
                </a:solidFill>
                <a:effectLst/>
                <a:ea typeface="Calibri" panose="020F0502020204030204" pitchFamily="34" charset="0"/>
                <a:cs typeface="Times New Roman" panose="02020603050405020304" pitchFamily="18" charset="0"/>
              </a:rPr>
              <a:t>Texas Higher Education</a:t>
            </a:r>
            <a:endParaRPr lang="en-US" sz="3000" baseline="0" dirty="0">
              <a:effectLst/>
              <a:ea typeface="Calibri" panose="020F0502020204030204" pitchFamily="34" charset="0"/>
              <a:cs typeface="Times New Roman" panose="02020603050405020304" pitchFamily="18" charset="0"/>
            </a:endParaRPr>
          </a:p>
          <a:p>
            <a:pPr marL="0" marR="0" algn="ctr">
              <a:lnSpc>
                <a:spcPct val="100000"/>
              </a:lnSpc>
              <a:spcBef>
                <a:spcPts val="0"/>
              </a:spcBef>
              <a:spcAft>
                <a:spcPts val="0"/>
              </a:spcAft>
            </a:pPr>
            <a:r>
              <a:rPr lang="en-US" sz="3000" b="1" baseline="0" dirty="0">
                <a:solidFill>
                  <a:srgbClr val="A6A6A6"/>
                </a:solidFill>
                <a:effectLst/>
                <a:ea typeface="Calibri" panose="020F0502020204030204" pitchFamily="34" charset="0"/>
                <a:cs typeface="Times New Roman" panose="02020603050405020304" pitchFamily="18" charset="0"/>
              </a:rPr>
              <a:t>Coordinating Board</a:t>
            </a:r>
            <a:endParaRPr lang="en-US" sz="3000" baseline="0" dirty="0">
              <a:effectLst/>
              <a:ea typeface="Calibri" panose="020F0502020204030204" pitchFamily="34" charset="0"/>
              <a:cs typeface="Times New Roman" panose="02020603050405020304" pitchFamily="18" charset="0"/>
            </a:endParaRPr>
          </a:p>
        </p:txBody>
      </p:sp>
      <p:pic>
        <p:nvPicPr>
          <p:cNvPr id="9" name="Content Placeholder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36495" y="1734432"/>
            <a:ext cx="3840480" cy="1398873"/>
          </a:xfrm>
          <a:prstGeom prst="rect">
            <a:avLst/>
          </a:prstGeom>
        </p:spPr>
      </p:pic>
    </p:spTree>
    <p:extLst>
      <p:ext uri="{BB962C8B-B14F-4D97-AF65-F5344CB8AC3E}">
        <p14:creationId xmlns:p14="http://schemas.microsoft.com/office/powerpoint/2010/main" val="676563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22D20B-9627-4ACA-A581-0A59FC76EABB}" type="datetime1">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654839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6F62AC-092A-4C54-AB98-BAF81A9F464D}" type="datetime1">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18713533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C0ABB-9B14-4413-9BE6-9D87ABBD946C}" type="datetime1">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400544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9DE5B03C-E61A-4556-ABA9-E4D97D5BD3AA}" type="datetime1">
              <a:rPr lang="en-US" smtClean="0"/>
              <a:t>7/18/2017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960B7-1A5D-4A40-9C6E-0A7BBAA5F990}" type="slidenum">
              <a:rPr lang="en-US" smtClean="0"/>
              <a:t>‹#›</a:t>
            </a:fld>
            <a:endParaRPr lang="en-US"/>
          </a:p>
        </p:txBody>
      </p:sp>
      <p:sp>
        <p:nvSpPr>
          <p:cNvPr id="8" name="Title 7"/>
          <p:cNvSpPr>
            <a:spLocks noGrp="1"/>
          </p:cNvSpPr>
          <p:nvPr>
            <p:ph type="title"/>
          </p:nvPr>
        </p:nvSpPr>
        <p:spPr>
          <a:xfrm>
            <a:off x="628650" y="538929"/>
            <a:ext cx="7886700" cy="701731"/>
          </a:xfrm>
          <a:solidFill>
            <a:srgbClr val="005B83"/>
          </a:solidFill>
        </p:spPr>
        <p:txBody>
          <a:bodyPr>
            <a:spAutoFit/>
          </a:bodyPr>
          <a:lstStyle>
            <a:lvl1pPr algn="ct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1782906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681163"/>
            <a:ext cx="3868340" cy="823912"/>
          </a:xfrm>
          <a:solidFill>
            <a:srgbClr val="005B83"/>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solidFill>
            <a:srgbClr val="005B83"/>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DF07ED-CF37-4D94-B59C-E3C984ECACB2}" type="datetime1">
              <a:rPr lang="en-US" smtClean="0"/>
              <a:t>7/18/2017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B960B7-1A5D-4A40-9C6E-0A7BBAA5F990}" type="slidenum">
              <a:rPr lang="en-US" smtClean="0"/>
              <a:t>‹#›</a:t>
            </a:fld>
            <a:endParaRPr lang="en-US" dirty="0"/>
          </a:p>
        </p:txBody>
      </p:sp>
      <p:sp>
        <p:nvSpPr>
          <p:cNvPr id="10" name="Title 9"/>
          <p:cNvSpPr>
            <a:spLocks noGrp="1"/>
          </p:cNvSpPr>
          <p:nvPr>
            <p:ph type="title"/>
          </p:nvPr>
        </p:nvSpPr>
        <p:spPr>
          <a:xfrm>
            <a:off x="628650" y="365126"/>
            <a:ext cx="7886700" cy="1149351"/>
          </a:xfrm>
        </p:spPr>
        <p:txBody>
          <a:bodyPr/>
          <a:lstStyle/>
          <a:p>
            <a:r>
              <a:rPr lang="en-US" dirty="0"/>
              <a:t>Click to edit Master title style</a:t>
            </a:r>
          </a:p>
        </p:txBody>
      </p:sp>
    </p:spTree>
    <p:extLst>
      <p:ext uri="{BB962C8B-B14F-4D97-AF65-F5344CB8AC3E}">
        <p14:creationId xmlns:p14="http://schemas.microsoft.com/office/powerpoint/2010/main" val="9315604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A64B7C3-C31F-4F34-89D7-18366AE55CF6}" type="datetime1">
              <a:rPr lang="en-US" smtClean="0"/>
              <a:t>7/18/2017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387470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9C981A-55FF-4F91-ABE5-3C4766D61789}" type="datetime1">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1298313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4C7F74-63C9-4AA7-9C52-F3588D71B927}" type="datetime1">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2459197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1CEFE0-AAD3-40A9-86A1-C65D59368D62}" type="datetime1">
              <a:rPr lang="en-US" smtClean="0"/>
              <a:t>7/18/2017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3345589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D208075-6DEC-4183-A7F5-24B3C01629A3}" type="datetime1">
              <a:rPr lang="en-US" smtClean="0"/>
              <a:t>7/18/2017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B960B7-1A5D-4A40-9C6E-0A7BBAA5F990}" type="slidenum">
              <a:rPr lang="en-US" smtClean="0"/>
              <a:t>‹#›</a:t>
            </a:fld>
            <a:endParaRPr lang="en-US" dirty="0"/>
          </a:p>
        </p:txBody>
      </p:sp>
    </p:spTree>
    <p:extLst>
      <p:ext uri="{BB962C8B-B14F-4D97-AF65-F5344CB8AC3E}">
        <p14:creationId xmlns:p14="http://schemas.microsoft.com/office/powerpoint/2010/main" val="3305709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C94DF-5859-41F0-A3A3-C133ACD3C839}" type="datetime1">
              <a:rPr lang="en-US" smtClean="0"/>
              <a:t>7/18/2017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4236496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9D280F-7FF3-442C-8B23-B6C08430036C}" type="datetime1">
              <a:rPr lang="en-US" smtClean="0"/>
              <a:t>7/18/2017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B960B7-1A5D-4A40-9C6E-0A7BBAA5F990}" type="slidenum">
              <a:rPr lang="en-US" smtClean="0"/>
              <a:t>‹#›</a:t>
            </a:fld>
            <a:endParaRPr lang="en-US"/>
          </a:p>
        </p:txBody>
      </p:sp>
      <p:sp>
        <p:nvSpPr>
          <p:cNvPr id="5" name="TextBox 4"/>
          <p:cNvSpPr txBox="1"/>
          <p:nvPr userDrawn="1"/>
        </p:nvSpPr>
        <p:spPr>
          <a:xfrm>
            <a:off x="0" y="355138"/>
            <a:ext cx="9144000" cy="730712"/>
          </a:xfrm>
          <a:prstGeom prst="rect">
            <a:avLst/>
          </a:prstGeom>
          <a:solidFill>
            <a:srgbClr val="FFC000"/>
          </a:solidFill>
        </p:spPr>
        <p:txBody>
          <a:bodyPr wrap="none" rtlCol="0">
            <a:noAutofit/>
          </a:bodyPr>
          <a:lstStyle/>
          <a:p>
            <a:endParaRPr lang="en-US" sz="1350" dirty="0">
              <a:solidFill>
                <a:schemeClr val="bg1"/>
              </a:solidFill>
            </a:endParaRPr>
          </a:p>
        </p:txBody>
      </p:sp>
    </p:spTree>
    <p:extLst>
      <p:ext uri="{BB962C8B-B14F-4D97-AF65-F5344CB8AC3E}">
        <p14:creationId xmlns:p14="http://schemas.microsoft.com/office/powerpoint/2010/main" val="3351402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93C185-6130-4C9E-808D-DA44F3DF74EB}" type="datetime1">
              <a:rPr lang="en-US" smtClean="0"/>
              <a:t>7/18/2017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3050403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EFA93B-71DF-4652-BAB3-6140CB129F36}" type="datetime1">
              <a:rPr lang="en-US" smtClean="0"/>
              <a:t>7/18/2017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1255292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8C052B-8ED7-4757-9A71-39A5137BB16D}" type="datetime1">
              <a:rPr lang="en-US" smtClean="0"/>
              <a:t>7/18/2017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960B7-1A5D-4A40-9C6E-0A7BBAA5F990}" type="slidenum">
              <a:rPr lang="en-US" smtClean="0"/>
              <a:t>‹#›</a:t>
            </a:fld>
            <a:endParaRPr lang="en-US"/>
          </a:p>
        </p:txBody>
      </p:sp>
      <p:sp>
        <p:nvSpPr>
          <p:cNvPr id="7" name="Rectangle 6"/>
          <p:cNvSpPr/>
          <p:nvPr userDrawn="1"/>
        </p:nvSpPr>
        <p:spPr>
          <a:xfrm>
            <a:off x="0" y="6259591"/>
            <a:ext cx="9144000" cy="612541"/>
          </a:xfrm>
          <a:prstGeom prst="rect">
            <a:avLst/>
          </a:prstGeom>
          <a:solidFill>
            <a:srgbClr val="A622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3200" b="1" dirty="0">
              <a:solidFill>
                <a:prstClr val="white"/>
              </a:solidFill>
            </a:endParaRPr>
          </a:p>
        </p:txBody>
      </p:sp>
      <p:sp>
        <p:nvSpPr>
          <p:cNvPr id="8" name="Rectangle 7"/>
          <p:cNvSpPr/>
          <p:nvPr userDrawn="1"/>
        </p:nvSpPr>
        <p:spPr>
          <a:xfrm>
            <a:off x="0" y="0"/>
            <a:ext cx="9144000" cy="230188"/>
          </a:xfrm>
          <a:prstGeom prst="rect">
            <a:avLst/>
          </a:prstGeom>
          <a:solidFill>
            <a:srgbClr val="005B8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800" dirty="0">
              <a:solidFill>
                <a:prstClr val="white"/>
              </a:solidFill>
            </a:endParaRPr>
          </a:p>
        </p:txBody>
      </p:sp>
      <p:pic>
        <p:nvPicPr>
          <p:cNvPr id="10" name="Picture 9"/>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101359" y="6315290"/>
            <a:ext cx="1219200" cy="487680"/>
          </a:xfrm>
          <a:prstGeom prst="rect">
            <a:avLst/>
          </a:prstGeom>
        </p:spPr>
      </p:pic>
    </p:spTree>
    <p:extLst>
      <p:ext uri="{BB962C8B-B14F-4D97-AF65-F5344CB8AC3E}">
        <p14:creationId xmlns:p14="http://schemas.microsoft.com/office/powerpoint/2010/main" val="25616195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50" r:id="rId12"/>
    <p:sldLayoutId id="2147483652" r:id="rId13"/>
    <p:sldLayoutId id="2147483653" r:id="rId14"/>
    <p:sldLayoutId id="2147483654"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88374" y="1981200"/>
            <a:ext cx="4635541" cy="2307143"/>
          </a:xfrm>
        </p:spPr>
        <p:txBody>
          <a:bodyPr>
            <a:normAutofit/>
          </a:bodyPr>
          <a:lstStyle/>
          <a:p>
            <a:r>
              <a:rPr lang="en-US" sz="3200" dirty="0"/>
              <a:t>Outcomes of the 85th Texas Legislature (Regular Session)</a:t>
            </a:r>
          </a:p>
        </p:txBody>
      </p:sp>
      <p:sp>
        <p:nvSpPr>
          <p:cNvPr id="5" name="Subtitle 4"/>
          <p:cNvSpPr>
            <a:spLocks noGrp="1"/>
          </p:cNvSpPr>
          <p:nvPr>
            <p:ph type="subTitle" idx="1"/>
          </p:nvPr>
        </p:nvSpPr>
        <p:spPr>
          <a:xfrm>
            <a:off x="488374" y="4800600"/>
            <a:ext cx="4635541" cy="1258011"/>
          </a:xfrm>
        </p:spPr>
        <p:txBody>
          <a:bodyPr>
            <a:normAutofit/>
          </a:bodyPr>
          <a:lstStyle/>
          <a:p>
            <a:pPr>
              <a:spcBef>
                <a:spcPts val="0"/>
              </a:spcBef>
            </a:pPr>
            <a:r>
              <a:rPr lang="en-US" sz="2400" dirty="0"/>
              <a:t>Jenna Cullinane Hege, Kristen Kramer, Garry Tomerlin</a:t>
            </a:r>
          </a:p>
          <a:p>
            <a:pPr>
              <a:spcBef>
                <a:spcPts val="0"/>
              </a:spcBef>
            </a:pPr>
            <a:r>
              <a:rPr lang="en-US" sz="2400" dirty="0"/>
              <a:t>Deputy Assistant Commissioners</a:t>
            </a:r>
          </a:p>
        </p:txBody>
      </p:sp>
      <p:sp>
        <p:nvSpPr>
          <p:cNvPr id="6" name="Subtitle 4"/>
          <p:cNvSpPr txBox="1">
            <a:spLocks/>
          </p:cNvSpPr>
          <p:nvPr/>
        </p:nvSpPr>
        <p:spPr>
          <a:xfrm>
            <a:off x="5731497" y="4585354"/>
            <a:ext cx="2749932" cy="125801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2000" dirty="0"/>
              <a:t>TACRAO – Community College Issues Meeting</a:t>
            </a:r>
          </a:p>
          <a:p>
            <a:pPr>
              <a:spcBef>
                <a:spcPts val="0"/>
              </a:spcBef>
            </a:pPr>
            <a:r>
              <a:rPr lang="en-US" sz="2000" dirty="0"/>
              <a:t>July 20, 2017</a:t>
            </a:r>
          </a:p>
        </p:txBody>
      </p:sp>
    </p:spTree>
    <p:extLst>
      <p:ext uri="{BB962C8B-B14F-4D97-AF65-F5344CB8AC3E}">
        <p14:creationId xmlns:p14="http://schemas.microsoft.com/office/powerpoint/2010/main" val="3712468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44562"/>
          </a:xfrm>
        </p:spPr>
        <p:txBody>
          <a:bodyPr>
            <a:noAutofit/>
          </a:bodyPr>
          <a:lstStyle/>
          <a:p>
            <a:r>
              <a:rPr lang="en-US" sz="4400" b="1" dirty="0">
                <a:solidFill>
                  <a:srgbClr val="A91E22"/>
                </a:solidFill>
              </a:rPr>
              <a:t>Policy Outcomes</a:t>
            </a:r>
            <a:endParaRPr lang="en-US" sz="4400" b="1" dirty="0"/>
          </a:p>
        </p:txBody>
      </p:sp>
      <p:sp>
        <p:nvSpPr>
          <p:cNvPr id="3" name="Content Placeholder 2"/>
          <p:cNvSpPr>
            <a:spLocks noGrp="1"/>
          </p:cNvSpPr>
          <p:nvPr>
            <p:ph idx="1"/>
          </p:nvPr>
        </p:nvSpPr>
        <p:spPr>
          <a:xfrm>
            <a:off x="685800" y="1524000"/>
            <a:ext cx="7646276" cy="4525963"/>
          </a:xfrm>
        </p:spPr>
        <p:txBody>
          <a:bodyPr>
            <a:normAutofit/>
          </a:bodyPr>
          <a:lstStyle/>
          <a:p>
            <a:pPr marL="0" indent="0">
              <a:buNone/>
            </a:pPr>
            <a:r>
              <a:rPr lang="en-US" sz="2000" b="1" dirty="0">
                <a:solidFill>
                  <a:schemeClr val="tx2"/>
                </a:solidFill>
              </a:rPr>
              <a:t>Other Legislation</a:t>
            </a:r>
          </a:p>
          <a:p>
            <a:endParaRPr lang="en-US" sz="1050" dirty="0"/>
          </a:p>
          <a:p>
            <a:r>
              <a:rPr lang="en-US" sz="2000" dirty="0"/>
              <a:t>HB 29/SB 128 require the Coordinating Board to rules requiring public junior colleges that offer CDL training programs to include training on the recognition and prevention of human trafficking.</a:t>
            </a:r>
          </a:p>
          <a:p>
            <a:pPr lvl="1"/>
            <a:r>
              <a:rPr lang="en-US" sz="1600" dirty="0"/>
              <a:t>Status:  HB 29 signed by the Governor on June 12/SB 128 signed on May 18.</a:t>
            </a:r>
          </a:p>
          <a:p>
            <a:r>
              <a:rPr lang="en-US" sz="2000" dirty="0"/>
              <a:t>SB1782 - Allows students who have accrued at least 50 SCH and stopped-out for 24 months one-time exemptions from the six-drop and three-peat rules, and a 15 SCH exemption from the 30-/45-hour rule. </a:t>
            </a:r>
          </a:p>
          <a:p>
            <a:pPr lvl="1"/>
            <a:r>
              <a:rPr lang="en-US" sz="1600" dirty="0"/>
              <a:t>Status: Signed by Governor June 15. </a:t>
            </a:r>
          </a:p>
          <a:p>
            <a:endParaRPr lang="en-US" sz="2000" dirty="0"/>
          </a:p>
          <a:p>
            <a:endParaRPr lang="en-US" sz="2000" dirty="0"/>
          </a:p>
          <a:p>
            <a:pPr lvl="1"/>
            <a:endParaRPr lang="en-US" sz="1600" dirty="0"/>
          </a:p>
        </p:txBody>
      </p:sp>
      <p:sp>
        <p:nvSpPr>
          <p:cNvPr id="4" name="TextBox 3"/>
          <p:cNvSpPr txBox="1"/>
          <p:nvPr/>
        </p:nvSpPr>
        <p:spPr>
          <a:xfrm>
            <a:off x="7086600" y="6324600"/>
            <a:ext cx="1600200" cy="276999"/>
          </a:xfrm>
          <a:prstGeom prst="rect">
            <a:avLst/>
          </a:prstGeom>
          <a:noFill/>
        </p:spPr>
        <p:txBody>
          <a:bodyPr wrap="square" rtlCol="0">
            <a:spAutoFit/>
          </a:bodyPr>
          <a:lstStyle/>
          <a:p>
            <a:pPr algn="r"/>
            <a:r>
              <a:rPr lang="en-US" sz="1200" b="1" dirty="0">
                <a:solidFill>
                  <a:schemeClr val="bg1"/>
                </a:solidFill>
              </a:rPr>
              <a:t>9</a:t>
            </a:r>
          </a:p>
        </p:txBody>
      </p:sp>
    </p:spTree>
    <p:extLst>
      <p:ext uri="{BB962C8B-B14F-4D97-AF65-F5344CB8AC3E}">
        <p14:creationId xmlns:p14="http://schemas.microsoft.com/office/powerpoint/2010/main" val="42715214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44562"/>
          </a:xfrm>
        </p:spPr>
        <p:txBody>
          <a:bodyPr>
            <a:noAutofit/>
          </a:bodyPr>
          <a:lstStyle/>
          <a:p>
            <a:r>
              <a:rPr lang="en-US" sz="4400" b="1" dirty="0">
                <a:solidFill>
                  <a:srgbClr val="A91E22"/>
                </a:solidFill>
              </a:rPr>
              <a:t>Policy Outcomes</a:t>
            </a:r>
            <a:endParaRPr lang="en-US" sz="4400" b="1" dirty="0"/>
          </a:p>
        </p:txBody>
      </p:sp>
      <p:sp>
        <p:nvSpPr>
          <p:cNvPr id="3" name="Content Placeholder 2"/>
          <p:cNvSpPr>
            <a:spLocks noGrp="1"/>
          </p:cNvSpPr>
          <p:nvPr>
            <p:ph idx="1"/>
          </p:nvPr>
        </p:nvSpPr>
        <p:spPr>
          <a:xfrm>
            <a:off x="685800" y="1524000"/>
            <a:ext cx="7646276" cy="4525963"/>
          </a:xfrm>
        </p:spPr>
        <p:txBody>
          <a:bodyPr>
            <a:normAutofit/>
          </a:bodyPr>
          <a:lstStyle/>
          <a:p>
            <a:pPr marL="0" indent="0">
              <a:buNone/>
            </a:pPr>
            <a:r>
              <a:rPr lang="en-US" sz="2000" b="1" dirty="0">
                <a:solidFill>
                  <a:schemeClr val="tx2"/>
                </a:solidFill>
              </a:rPr>
              <a:t>Legislation NOT Adopted by the 85th Legislature:</a:t>
            </a:r>
          </a:p>
          <a:p>
            <a:pPr marL="0" indent="0">
              <a:buNone/>
            </a:pPr>
            <a:endParaRPr lang="en-US" sz="1000" b="1" dirty="0"/>
          </a:p>
          <a:p>
            <a:r>
              <a:rPr lang="en-US" sz="2000" b="1" dirty="0"/>
              <a:t>Transfer Bills</a:t>
            </a:r>
            <a:r>
              <a:rPr lang="en-US" sz="2000" dirty="0"/>
              <a:t>:  Legislation developed by Senate Finance Workgroup on Transferability</a:t>
            </a:r>
          </a:p>
          <a:p>
            <a:pPr lvl="1"/>
            <a:r>
              <a:rPr lang="en-US" sz="1800" dirty="0"/>
              <a:t>SB 2086 would have required the formation of regional consortia for transfer compacts</a:t>
            </a:r>
          </a:p>
          <a:p>
            <a:pPr lvl="1"/>
            <a:r>
              <a:rPr lang="en-US" sz="1800" dirty="0"/>
              <a:t>SB 2122 would have required the CB to identify the top 25 transfer majors and required universities to identify courses in those majors in the ACGM. </a:t>
            </a:r>
          </a:p>
          <a:p>
            <a:pPr lvl="1"/>
            <a:r>
              <a:rPr lang="en-US" sz="1800" dirty="0"/>
              <a:t>SB 2131 would have required counselors to provide increased information regarding transfer to high school students. </a:t>
            </a:r>
          </a:p>
          <a:p>
            <a:r>
              <a:rPr lang="en-US" sz="2000" b="1" dirty="0"/>
              <a:t>TEOG</a:t>
            </a:r>
            <a:r>
              <a:rPr lang="en-US" sz="2000" dirty="0"/>
              <a:t>:  SB 886 would have enacted CB recommendation on TEOG for community college baccalaureate students.  HB 653 would have enacted all CB recommendations.</a:t>
            </a:r>
          </a:p>
        </p:txBody>
      </p:sp>
      <p:sp>
        <p:nvSpPr>
          <p:cNvPr id="4" name="TextBox 3"/>
          <p:cNvSpPr txBox="1"/>
          <p:nvPr/>
        </p:nvSpPr>
        <p:spPr>
          <a:xfrm>
            <a:off x="7086600" y="6324600"/>
            <a:ext cx="1600200" cy="276999"/>
          </a:xfrm>
          <a:prstGeom prst="rect">
            <a:avLst/>
          </a:prstGeom>
          <a:noFill/>
        </p:spPr>
        <p:txBody>
          <a:bodyPr wrap="square" rtlCol="0">
            <a:spAutoFit/>
          </a:bodyPr>
          <a:lstStyle/>
          <a:p>
            <a:pPr algn="r"/>
            <a:r>
              <a:rPr lang="en-US" sz="1200" b="1" dirty="0">
                <a:solidFill>
                  <a:schemeClr val="bg1"/>
                </a:solidFill>
              </a:rPr>
              <a:t>10</a:t>
            </a:r>
          </a:p>
        </p:txBody>
      </p:sp>
    </p:spTree>
    <p:extLst>
      <p:ext uri="{BB962C8B-B14F-4D97-AF65-F5344CB8AC3E}">
        <p14:creationId xmlns:p14="http://schemas.microsoft.com/office/powerpoint/2010/main" val="41020713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A91E22"/>
                </a:solidFill>
              </a:rPr>
              <a:t>Status of the 85th Legislature </a:t>
            </a:r>
            <a:endParaRPr lang="en-US" dirty="0"/>
          </a:p>
        </p:txBody>
      </p:sp>
      <p:sp>
        <p:nvSpPr>
          <p:cNvPr id="3" name="Content Placeholder 2"/>
          <p:cNvSpPr>
            <a:spLocks noGrp="1"/>
          </p:cNvSpPr>
          <p:nvPr>
            <p:ph idx="1"/>
          </p:nvPr>
        </p:nvSpPr>
        <p:spPr/>
        <p:txBody>
          <a:bodyPr/>
          <a:lstStyle/>
          <a:p>
            <a:r>
              <a:rPr lang="en-US" dirty="0"/>
              <a:t>The 85th Texas Legislature ended its Regular Session on, May 29. </a:t>
            </a:r>
          </a:p>
          <a:p>
            <a:endParaRPr lang="en-US" dirty="0"/>
          </a:p>
          <a:p>
            <a:r>
              <a:rPr lang="en-US" dirty="0"/>
              <a:t>THECB tracked over 500 bills, 90 of which were signed in to law by Governor Abbott.</a:t>
            </a:r>
          </a:p>
          <a:p>
            <a:endParaRPr lang="en-US" dirty="0"/>
          </a:p>
          <a:p>
            <a:r>
              <a:rPr lang="en-US" dirty="0"/>
              <a:t>Special session began July 18.</a:t>
            </a:r>
          </a:p>
        </p:txBody>
      </p:sp>
      <p:sp>
        <p:nvSpPr>
          <p:cNvPr id="4" name="TextBox 3"/>
          <p:cNvSpPr txBox="1"/>
          <p:nvPr/>
        </p:nvSpPr>
        <p:spPr>
          <a:xfrm>
            <a:off x="7086600" y="6324600"/>
            <a:ext cx="1600200" cy="276999"/>
          </a:xfrm>
          <a:prstGeom prst="rect">
            <a:avLst/>
          </a:prstGeom>
          <a:noFill/>
        </p:spPr>
        <p:txBody>
          <a:bodyPr wrap="square" rtlCol="0">
            <a:spAutoFit/>
          </a:bodyPr>
          <a:lstStyle/>
          <a:p>
            <a:pPr algn="r"/>
            <a:r>
              <a:rPr lang="en-US" sz="1200" b="1" dirty="0">
                <a:solidFill>
                  <a:schemeClr val="bg1"/>
                </a:solidFill>
              </a:rPr>
              <a:t>2</a:t>
            </a:r>
          </a:p>
        </p:txBody>
      </p:sp>
    </p:spTree>
    <p:extLst>
      <p:ext uri="{BB962C8B-B14F-4D97-AF65-F5344CB8AC3E}">
        <p14:creationId xmlns:p14="http://schemas.microsoft.com/office/powerpoint/2010/main" val="18962337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rgbClr val="A91E22"/>
                </a:solidFill>
              </a:rPr>
              <a:t>Budget Outcomes</a:t>
            </a:r>
            <a:endParaRPr lang="en-US" sz="4400" dirty="0"/>
          </a:p>
        </p:txBody>
      </p:sp>
      <p:graphicFrame>
        <p:nvGraphicFramePr>
          <p:cNvPr id="5" name="Content Placeholder 4"/>
          <p:cNvGraphicFramePr>
            <a:graphicFrameLocks noGrp="1"/>
          </p:cNvGraphicFramePr>
          <p:nvPr>
            <p:ph idx="1"/>
            <p:extLst/>
          </p:nvPr>
        </p:nvGraphicFramePr>
        <p:xfrm>
          <a:off x="457200" y="1937826"/>
          <a:ext cx="8229600" cy="2865120"/>
        </p:xfrm>
        <a:graphic>
          <a:graphicData uri="http://schemas.openxmlformats.org/drawingml/2006/table">
            <a:tbl>
              <a:tblPr firstRow="1" bandRow="1">
                <a:tableStyleId>{5C22544A-7EE6-4342-B048-85BDC9FD1C3A}</a:tableStyleId>
              </a:tblPr>
              <a:tblGrid>
                <a:gridCol w="2209800">
                  <a:extLst>
                    <a:ext uri="{9D8B030D-6E8A-4147-A177-3AD203B41FA5}">
                      <a16:colId xmlns:a16="http://schemas.microsoft.com/office/drawing/2014/main" val="827638009"/>
                    </a:ext>
                  </a:extLst>
                </a:gridCol>
                <a:gridCol w="1905000">
                  <a:extLst>
                    <a:ext uri="{9D8B030D-6E8A-4147-A177-3AD203B41FA5}">
                      <a16:colId xmlns:a16="http://schemas.microsoft.com/office/drawing/2014/main" val="2075415137"/>
                    </a:ext>
                  </a:extLst>
                </a:gridCol>
                <a:gridCol w="2057400">
                  <a:extLst>
                    <a:ext uri="{9D8B030D-6E8A-4147-A177-3AD203B41FA5}">
                      <a16:colId xmlns:a16="http://schemas.microsoft.com/office/drawing/2014/main" val="1674723632"/>
                    </a:ext>
                  </a:extLst>
                </a:gridCol>
                <a:gridCol w="2057400">
                  <a:extLst>
                    <a:ext uri="{9D8B030D-6E8A-4147-A177-3AD203B41FA5}">
                      <a16:colId xmlns:a16="http://schemas.microsoft.com/office/drawing/2014/main" val="2420537808"/>
                    </a:ext>
                  </a:extLst>
                </a:gridCol>
              </a:tblGrid>
              <a:tr h="370840">
                <a:tc>
                  <a:txBody>
                    <a:bodyPr/>
                    <a:lstStyle/>
                    <a:p>
                      <a:pPr algn="ctr"/>
                      <a:r>
                        <a:rPr lang="en-US" dirty="0"/>
                        <a:t>Program</a:t>
                      </a:r>
                    </a:p>
                  </a:txBody>
                  <a:tcPr/>
                </a:tc>
                <a:tc>
                  <a:txBody>
                    <a:bodyPr/>
                    <a:lstStyle/>
                    <a:p>
                      <a:pPr algn="ctr"/>
                      <a:r>
                        <a:rPr lang="en-US" dirty="0"/>
                        <a:t>FY16-17</a:t>
                      </a:r>
                    </a:p>
                  </a:txBody>
                  <a:tcPr/>
                </a:tc>
                <a:tc>
                  <a:txBody>
                    <a:bodyPr/>
                    <a:lstStyle/>
                    <a:p>
                      <a:pPr algn="ctr"/>
                      <a:r>
                        <a:rPr lang="en-US" dirty="0"/>
                        <a:t>FY18-19</a:t>
                      </a:r>
                    </a:p>
                  </a:txBody>
                  <a:tcPr/>
                </a:tc>
                <a:tc>
                  <a:txBody>
                    <a:bodyPr/>
                    <a:lstStyle/>
                    <a:p>
                      <a:pPr algn="ctr"/>
                      <a:r>
                        <a:rPr lang="en-US" dirty="0"/>
                        <a:t>Difference</a:t>
                      </a:r>
                    </a:p>
                  </a:txBody>
                  <a:tcPr/>
                </a:tc>
                <a:extLst>
                  <a:ext uri="{0D108BD9-81ED-4DB2-BD59-A6C34878D82A}">
                    <a16:rowId xmlns:a16="http://schemas.microsoft.com/office/drawing/2014/main" val="2847802651"/>
                  </a:ext>
                </a:extLst>
              </a:tr>
              <a:tr h="370840">
                <a:tc>
                  <a:txBody>
                    <a:bodyPr/>
                    <a:lstStyle/>
                    <a:p>
                      <a:r>
                        <a:rPr lang="en-US" b="1" dirty="0"/>
                        <a:t>TEOG (CC)</a:t>
                      </a:r>
                    </a:p>
                  </a:txBody>
                  <a:tcPr/>
                </a:tc>
                <a:tc>
                  <a:txBody>
                    <a:bodyPr/>
                    <a:lstStyle/>
                    <a:p>
                      <a:pPr algn="r"/>
                      <a:r>
                        <a:rPr lang="en-US" dirty="0"/>
                        <a:t>$86.47M</a:t>
                      </a:r>
                    </a:p>
                  </a:txBody>
                  <a:tcPr anchor="ctr"/>
                </a:tc>
                <a:tc>
                  <a:txBody>
                    <a:bodyPr/>
                    <a:lstStyle/>
                    <a:p>
                      <a:pPr algn="r"/>
                      <a:r>
                        <a:rPr lang="en-US" dirty="0"/>
                        <a:t>$88.47M</a:t>
                      </a:r>
                    </a:p>
                  </a:txBody>
                  <a:tcPr anchor="ctr"/>
                </a:tc>
                <a:tc>
                  <a:txBody>
                    <a:bodyPr/>
                    <a:lstStyle/>
                    <a:p>
                      <a:pPr algn="r"/>
                      <a:r>
                        <a:rPr lang="en-US" dirty="0"/>
                        <a:t>$2.0M</a:t>
                      </a:r>
                    </a:p>
                  </a:txBody>
                  <a:tcPr anchor="ctr"/>
                </a:tc>
                <a:extLst>
                  <a:ext uri="{0D108BD9-81ED-4DB2-BD59-A6C34878D82A}">
                    <a16:rowId xmlns:a16="http://schemas.microsoft.com/office/drawing/2014/main" val="3696411946"/>
                  </a:ext>
                </a:extLst>
              </a:tr>
              <a:tr h="370840">
                <a:tc>
                  <a:txBody>
                    <a:bodyPr/>
                    <a:lstStyle/>
                    <a:p>
                      <a:r>
                        <a:rPr lang="en-US" b="1" dirty="0"/>
                        <a:t>TEOG (State/Tech)</a:t>
                      </a:r>
                    </a:p>
                  </a:txBody>
                  <a:tcPr/>
                </a:tc>
                <a:tc>
                  <a:txBody>
                    <a:bodyPr/>
                    <a:lstStyle/>
                    <a:p>
                      <a:pPr algn="r"/>
                      <a:r>
                        <a:rPr lang="en-US" dirty="0"/>
                        <a:t>$7.52M</a:t>
                      </a:r>
                    </a:p>
                  </a:txBody>
                  <a:tcPr anchor="ctr"/>
                </a:tc>
                <a:tc>
                  <a:txBody>
                    <a:bodyPr/>
                    <a:lstStyle/>
                    <a:p>
                      <a:pPr algn="r"/>
                      <a:r>
                        <a:rPr lang="en-US" dirty="0"/>
                        <a:t>$7.52M</a:t>
                      </a:r>
                    </a:p>
                  </a:txBody>
                  <a:tcPr anchor="ctr"/>
                </a:tc>
                <a:tc>
                  <a:txBody>
                    <a:bodyPr/>
                    <a:lstStyle/>
                    <a:p>
                      <a:pPr algn="r"/>
                      <a:r>
                        <a:rPr lang="en-US" dirty="0"/>
                        <a:t>$0</a:t>
                      </a:r>
                    </a:p>
                  </a:txBody>
                  <a:tcPr anchor="ctr"/>
                </a:tc>
                <a:extLst>
                  <a:ext uri="{0D108BD9-81ED-4DB2-BD59-A6C34878D82A}">
                    <a16:rowId xmlns:a16="http://schemas.microsoft.com/office/drawing/2014/main" val="2316426950"/>
                  </a:ext>
                </a:extLst>
              </a:tr>
              <a:tr h="370840">
                <a:tc>
                  <a:txBody>
                    <a:bodyPr/>
                    <a:lstStyle/>
                    <a:p>
                      <a:r>
                        <a:rPr lang="en-US" b="1" dirty="0"/>
                        <a:t>Developmental Education Program</a:t>
                      </a:r>
                    </a:p>
                  </a:txBody>
                  <a:tcPr/>
                </a:tc>
                <a:tc>
                  <a:txBody>
                    <a:bodyPr/>
                    <a:lstStyle/>
                    <a:p>
                      <a:pPr algn="r"/>
                      <a:r>
                        <a:rPr lang="en-US" dirty="0"/>
                        <a:t>$2.65M*</a:t>
                      </a:r>
                    </a:p>
                  </a:txBody>
                  <a:tcPr anchor="ctr"/>
                </a:tc>
                <a:tc>
                  <a:txBody>
                    <a:bodyPr/>
                    <a:lstStyle/>
                    <a:p>
                      <a:pPr algn="r"/>
                      <a:r>
                        <a:rPr lang="en-US" dirty="0"/>
                        <a:t>$3.65M*</a:t>
                      </a:r>
                    </a:p>
                  </a:txBody>
                  <a:tcPr anchor="ctr"/>
                </a:tc>
                <a:tc>
                  <a:txBody>
                    <a:bodyPr/>
                    <a:lstStyle/>
                    <a:p>
                      <a:pPr algn="r"/>
                      <a:r>
                        <a:rPr lang="en-US" dirty="0"/>
                        <a:t>$1M*</a:t>
                      </a:r>
                    </a:p>
                  </a:txBody>
                  <a:tcPr anchor="ctr"/>
                </a:tc>
                <a:extLst>
                  <a:ext uri="{0D108BD9-81ED-4DB2-BD59-A6C34878D82A}">
                    <a16:rowId xmlns:a16="http://schemas.microsoft.com/office/drawing/2014/main" val="3568618811"/>
                  </a:ext>
                </a:extLst>
              </a:tr>
              <a:tr h="370840">
                <a:tc>
                  <a:txBody>
                    <a:bodyPr/>
                    <a:lstStyle/>
                    <a:p>
                      <a:r>
                        <a:rPr lang="en-US" b="1" dirty="0"/>
                        <a:t>Accelerate Texas</a:t>
                      </a:r>
                    </a:p>
                  </a:txBody>
                  <a:tcPr/>
                </a:tc>
                <a:tc>
                  <a:txBody>
                    <a:bodyPr/>
                    <a:lstStyle/>
                    <a:p>
                      <a:pPr algn="r"/>
                      <a:r>
                        <a:rPr lang="en-US" dirty="0"/>
                        <a:t>$4M</a:t>
                      </a:r>
                    </a:p>
                  </a:txBody>
                  <a:tcPr anchor="ctr"/>
                </a:tc>
                <a:tc>
                  <a:txBody>
                    <a:bodyPr/>
                    <a:lstStyle/>
                    <a:p>
                      <a:pPr algn="r"/>
                      <a:r>
                        <a:rPr lang="en-US" dirty="0"/>
                        <a:t>$0</a:t>
                      </a:r>
                    </a:p>
                  </a:txBody>
                  <a:tcPr anchor="ctr"/>
                </a:tc>
                <a:tc>
                  <a:txBody>
                    <a:bodyPr/>
                    <a:lstStyle/>
                    <a:p>
                      <a:pPr algn="r"/>
                      <a:r>
                        <a:rPr lang="en-US" dirty="0"/>
                        <a:t>-$4M</a:t>
                      </a:r>
                    </a:p>
                  </a:txBody>
                  <a:tcPr anchor="ctr"/>
                </a:tc>
                <a:extLst>
                  <a:ext uri="{0D108BD9-81ED-4DB2-BD59-A6C34878D82A}">
                    <a16:rowId xmlns:a16="http://schemas.microsoft.com/office/drawing/2014/main" val="3638620452"/>
                  </a:ext>
                </a:extLst>
              </a:tr>
              <a:tr h="370840">
                <a:tc>
                  <a:txBody>
                    <a:bodyPr/>
                    <a:lstStyle/>
                    <a:p>
                      <a:r>
                        <a:rPr lang="en-US" b="1" dirty="0"/>
                        <a:t>Fields</a:t>
                      </a:r>
                      <a:r>
                        <a:rPr lang="en-US" b="1" baseline="0" dirty="0"/>
                        <a:t> of Study</a:t>
                      </a:r>
                      <a:endParaRPr lang="en-US" b="1" dirty="0"/>
                    </a:p>
                  </a:txBody>
                  <a:tcPr/>
                </a:tc>
                <a:tc>
                  <a:txBody>
                    <a:bodyPr/>
                    <a:lstStyle/>
                    <a:p>
                      <a:pPr algn="r"/>
                      <a:r>
                        <a:rPr lang="en-US" dirty="0"/>
                        <a:t>$0</a:t>
                      </a:r>
                    </a:p>
                  </a:txBody>
                  <a:tcPr anchor="ctr"/>
                </a:tc>
                <a:tc>
                  <a:txBody>
                    <a:bodyPr/>
                    <a:lstStyle/>
                    <a:p>
                      <a:pPr algn="r"/>
                      <a:r>
                        <a:rPr lang="en-US" dirty="0"/>
                        <a:t>$376K</a:t>
                      </a:r>
                    </a:p>
                  </a:txBody>
                  <a:tcPr anchor="ctr"/>
                </a:tc>
                <a:tc>
                  <a:txBody>
                    <a:bodyPr/>
                    <a:lstStyle/>
                    <a:p>
                      <a:pPr algn="r"/>
                      <a:r>
                        <a:rPr lang="en-US" dirty="0"/>
                        <a:t>$376K</a:t>
                      </a:r>
                    </a:p>
                  </a:txBody>
                  <a:tcPr anchor="ctr"/>
                </a:tc>
                <a:extLst>
                  <a:ext uri="{0D108BD9-81ED-4DB2-BD59-A6C34878D82A}">
                    <a16:rowId xmlns:a16="http://schemas.microsoft.com/office/drawing/2014/main" val="3027955442"/>
                  </a:ext>
                </a:extLst>
              </a:tr>
              <a:tr h="370840">
                <a:tc>
                  <a:txBody>
                    <a:bodyPr/>
                    <a:lstStyle/>
                    <a:p>
                      <a:r>
                        <a:rPr lang="en-US" b="1" dirty="0"/>
                        <a:t>Dual Credit Study</a:t>
                      </a:r>
                    </a:p>
                  </a:txBody>
                  <a:tcPr/>
                </a:tc>
                <a:tc>
                  <a:txBody>
                    <a:bodyPr/>
                    <a:lstStyle/>
                    <a:p>
                      <a:pPr algn="r"/>
                      <a:r>
                        <a:rPr lang="en-US" dirty="0"/>
                        <a:t>$0</a:t>
                      </a:r>
                    </a:p>
                  </a:txBody>
                  <a:tcPr anchor="ctr"/>
                </a:tc>
                <a:tc>
                  <a:txBody>
                    <a:bodyPr/>
                    <a:lstStyle/>
                    <a:p>
                      <a:pPr algn="r"/>
                      <a:r>
                        <a:rPr lang="en-US" dirty="0"/>
                        <a:t>$140K</a:t>
                      </a:r>
                    </a:p>
                  </a:txBody>
                  <a:tcPr anchor="ctr"/>
                </a:tc>
                <a:tc>
                  <a:txBody>
                    <a:bodyPr/>
                    <a:lstStyle/>
                    <a:p>
                      <a:pPr algn="r"/>
                      <a:r>
                        <a:rPr lang="en-US" dirty="0"/>
                        <a:t>$140K</a:t>
                      </a:r>
                    </a:p>
                  </a:txBody>
                  <a:tcPr anchor="ctr"/>
                </a:tc>
                <a:extLst>
                  <a:ext uri="{0D108BD9-81ED-4DB2-BD59-A6C34878D82A}">
                    <a16:rowId xmlns:a16="http://schemas.microsoft.com/office/drawing/2014/main" val="2239714847"/>
                  </a:ext>
                </a:extLst>
              </a:tr>
            </a:tbl>
          </a:graphicData>
        </a:graphic>
      </p:graphicFrame>
      <p:sp>
        <p:nvSpPr>
          <p:cNvPr id="6" name="TextBox 5"/>
          <p:cNvSpPr txBox="1"/>
          <p:nvPr/>
        </p:nvSpPr>
        <p:spPr>
          <a:xfrm>
            <a:off x="457200" y="5486400"/>
            <a:ext cx="8223422" cy="584775"/>
          </a:xfrm>
          <a:prstGeom prst="rect">
            <a:avLst/>
          </a:prstGeom>
          <a:noFill/>
        </p:spPr>
        <p:txBody>
          <a:bodyPr wrap="square" rtlCol="0">
            <a:spAutoFit/>
          </a:bodyPr>
          <a:lstStyle/>
          <a:p>
            <a:r>
              <a:rPr lang="en-US" sz="1600" dirty="0"/>
              <a:t>*Reduces the funds transferred to UT Austin’s Dana Center for the New Mathways Project from $2.4M to $400K</a:t>
            </a:r>
          </a:p>
        </p:txBody>
      </p:sp>
      <p:sp>
        <p:nvSpPr>
          <p:cNvPr id="7" name="TextBox 6"/>
          <p:cNvSpPr txBox="1"/>
          <p:nvPr/>
        </p:nvSpPr>
        <p:spPr>
          <a:xfrm>
            <a:off x="7086600" y="6324600"/>
            <a:ext cx="1600200" cy="276999"/>
          </a:xfrm>
          <a:prstGeom prst="rect">
            <a:avLst/>
          </a:prstGeom>
          <a:noFill/>
        </p:spPr>
        <p:txBody>
          <a:bodyPr wrap="square" rtlCol="0">
            <a:spAutoFit/>
          </a:bodyPr>
          <a:lstStyle/>
          <a:p>
            <a:pPr algn="r"/>
            <a:r>
              <a:rPr lang="en-US" sz="1200" b="1" dirty="0">
                <a:solidFill>
                  <a:schemeClr val="bg1"/>
                </a:solidFill>
              </a:rPr>
              <a:t>3</a:t>
            </a:r>
          </a:p>
        </p:txBody>
      </p:sp>
    </p:spTree>
    <p:extLst>
      <p:ext uri="{BB962C8B-B14F-4D97-AF65-F5344CB8AC3E}">
        <p14:creationId xmlns:p14="http://schemas.microsoft.com/office/powerpoint/2010/main" val="37010147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rgbClr val="A91E22"/>
                </a:solidFill>
              </a:rPr>
              <a:t>Budget Outcomes</a:t>
            </a:r>
            <a:endParaRPr lang="en-US" sz="4400" dirty="0"/>
          </a:p>
        </p:txBody>
      </p:sp>
      <p:sp>
        <p:nvSpPr>
          <p:cNvPr id="7" name="TextBox 6"/>
          <p:cNvSpPr txBox="1"/>
          <p:nvPr/>
        </p:nvSpPr>
        <p:spPr>
          <a:xfrm>
            <a:off x="7086600" y="6324600"/>
            <a:ext cx="1600200" cy="276999"/>
          </a:xfrm>
          <a:prstGeom prst="rect">
            <a:avLst/>
          </a:prstGeom>
          <a:noFill/>
        </p:spPr>
        <p:txBody>
          <a:bodyPr wrap="square" rtlCol="0">
            <a:spAutoFit/>
          </a:bodyPr>
          <a:lstStyle/>
          <a:p>
            <a:pPr algn="r"/>
            <a:r>
              <a:rPr lang="en-US" sz="1200" b="1" dirty="0">
                <a:solidFill>
                  <a:schemeClr val="bg1"/>
                </a:solidFill>
              </a:rPr>
              <a:t>4</a:t>
            </a:r>
          </a:p>
        </p:txBody>
      </p:sp>
      <p:sp>
        <p:nvSpPr>
          <p:cNvPr id="8" name="Content Placeholder 7"/>
          <p:cNvSpPr>
            <a:spLocks noGrp="1"/>
          </p:cNvSpPr>
          <p:nvPr>
            <p:ph idx="1"/>
          </p:nvPr>
        </p:nvSpPr>
        <p:spPr>
          <a:xfrm>
            <a:off x="457200" y="1600201"/>
            <a:ext cx="8229600" cy="3657600"/>
          </a:xfrm>
        </p:spPr>
        <p:txBody>
          <a:bodyPr/>
          <a:lstStyle/>
          <a:p>
            <a:pPr marL="0" indent="0">
              <a:buNone/>
            </a:pPr>
            <a:r>
              <a:rPr lang="en-US" b="1" dirty="0"/>
              <a:t>Formula Funding</a:t>
            </a:r>
          </a:p>
          <a:p>
            <a:pPr lvl="1"/>
            <a:r>
              <a:rPr lang="en-US" dirty="0"/>
              <a:t>Formula funding for the public community colleges includes an additional $18.0 million in General Revenue Funds for core operations and an additional $10.8 million in General Revenue Funds for success points funding. </a:t>
            </a:r>
          </a:p>
          <a:p>
            <a:pPr lvl="1"/>
            <a:r>
              <a:rPr lang="en-US" dirty="0"/>
              <a:t>The contact hour rate increased to $2.70 from the 2016–17 biennial rate of $2.69. </a:t>
            </a:r>
          </a:p>
          <a:p>
            <a:pPr marL="457200" lvl="1" indent="0">
              <a:buNone/>
            </a:pPr>
            <a:endParaRPr lang="en-US" dirty="0"/>
          </a:p>
        </p:txBody>
      </p:sp>
      <p:sp>
        <p:nvSpPr>
          <p:cNvPr id="9" name="TextBox 8"/>
          <p:cNvSpPr txBox="1"/>
          <p:nvPr/>
        </p:nvSpPr>
        <p:spPr>
          <a:xfrm>
            <a:off x="434547" y="5315636"/>
            <a:ext cx="8252254" cy="923330"/>
          </a:xfrm>
          <a:prstGeom prst="rect">
            <a:avLst/>
          </a:prstGeom>
          <a:noFill/>
        </p:spPr>
        <p:txBody>
          <a:bodyPr wrap="square" rtlCol="0">
            <a:spAutoFit/>
          </a:bodyPr>
          <a:lstStyle/>
          <a:p>
            <a:r>
              <a:rPr lang="en-US" i="1" dirty="0"/>
              <a:t>Source:  Summary of Conference Committee Report for Senate Bill 1 Appropriations for the 2018–19 Biennium, Legislative Budget Board</a:t>
            </a:r>
          </a:p>
          <a:p>
            <a:endParaRPr lang="en-US" i="1" dirty="0"/>
          </a:p>
        </p:txBody>
      </p:sp>
    </p:spTree>
    <p:extLst>
      <p:ext uri="{BB962C8B-B14F-4D97-AF65-F5344CB8AC3E}">
        <p14:creationId xmlns:p14="http://schemas.microsoft.com/office/powerpoint/2010/main" val="29941457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44562"/>
          </a:xfrm>
        </p:spPr>
        <p:txBody>
          <a:bodyPr>
            <a:noAutofit/>
          </a:bodyPr>
          <a:lstStyle/>
          <a:p>
            <a:r>
              <a:rPr lang="en-US" sz="4400" b="1" dirty="0">
                <a:solidFill>
                  <a:srgbClr val="A91E22"/>
                </a:solidFill>
              </a:rPr>
              <a:t>Policy Outcomes</a:t>
            </a:r>
            <a:endParaRPr lang="en-US" sz="4400" b="1" dirty="0"/>
          </a:p>
        </p:txBody>
      </p:sp>
      <p:sp>
        <p:nvSpPr>
          <p:cNvPr id="3" name="Content Placeholder 2"/>
          <p:cNvSpPr>
            <a:spLocks noGrp="1"/>
          </p:cNvSpPr>
          <p:nvPr>
            <p:ph idx="1"/>
          </p:nvPr>
        </p:nvSpPr>
        <p:spPr>
          <a:xfrm>
            <a:off x="685800" y="1524000"/>
            <a:ext cx="7646276" cy="4525963"/>
          </a:xfrm>
        </p:spPr>
        <p:txBody>
          <a:bodyPr>
            <a:normAutofit/>
          </a:bodyPr>
          <a:lstStyle/>
          <a:p>
            <a:pPr marL="0" indent="0">
              <a:buNone/>
            </a:pPr>
            <a:r>
              <a:rPr lang="en-US" sz="2000" b="1" dirty="0">
                <a:solidFill>
                  <a:schemeClr val="tx2"/>
                </a:solidFill>
              </a:rPr>
              <a:t>Community College Baccalaureate Programs</a:t>
            </a:r>
          </a:p>
          <a:p>
            <a:endParaRPr lang="en-US" sz="1100" b="1" dirty="0"/>
          </a:p>
          <a:p>
            <a:r>
              <a:rPr lang="en-US" sz="2000" dirty="0"/>
              <a:t>SB 2118 authorizes the Coordinating Board to review and approve baccalaureate programs in applied science, applied technology and nursing at eligible public community colleges.</a:t>
            </a:r>
          </a:p>
          <a:p>
            <a:r>
              <a:rPr lang="en-US" sz="2000" dirty="0"/>
              <a:t>Requires community college to have $6 billion in taxable valuation.</a:t>
            </a:r>
          </a:p>
          <a:p>
            <a:r>
              <a:rPr lang="en-US" sz="2000" dirty="0"/>
              <a:t>Colleges are limited to no more than three baccalaureate programs (those previously allowed to offer five programs are exempted). </a:t>
            </a:r>
          </a:p>
          <a:p>
            <a:r>
              <a:rPr lang="en-US" sz="2000" dirty="0"/>
              <a:t>Coordinating Board must use same criteria as if the program were offered at a university, and also consider whether an associate degree program offered by the junior college in the same field has been successful.</a:t>
            </a:r>
          </a:p>
          <a:p>
            <a:r>
              <a:rPr lang="en-US" sz="2000" dirty="0"/>
              <a:t>Status:  Signed by Governor on June 12</a:t>
            </a:r>
          </a:p>
          <a:p>
            <a:endParaRPr lang="en-US" sz="1600" dirty="0"/>
          </a:p>
        </p:txBody>
      </p:sp>
      <p:sp>
        <p:nvSpPr>
          <p:cNvPr id="4" name="TextBox 3"/>
          <p:cNvSpPr txBox="1"/>
          <p:nvPr/>
        </p:nvSpPr>
        <p:spPr>
          <a:xfrm>
            <a:off x="7086600" y="6324600"/>
            <a:ext cx="1600200" cy="276999"/>
          </a:xfrm>
          <a:prstGeom prst="rect">
            <a:avLst/>
          </a:prstGeom>
          <a:noFill/>
        </p:spPr>
        <p:txBody>
          <a:bodyPr wrap="square" rtlCol="0">
            <a:spAutoFit/>
          </a:bodyPr>
          <a:lstStyle/>
          <a:p>
            <a:pPr algn="r"/>
            <a:r>
              <a:rPr lang="en-US" sz="1200" b="1" dirty="0">
                <a:solidFill>
                  <a:schemeClr val="bg1"/>
                </a:solidFill>
              </a:rPr>
              <a:t>5</a:t>
            </a:r>
          </a:p>
        </p:txBody>
      </p:sp>
    </p:spTree>
    <p:extLst>
      <p:ext uri="{BB962C8B-B14F-4D97-AF65-F5344CB8AC3E}">
        <p14:creationId xmlns:p14="http://schemas.microsoft.com/office/powerpoint/2010/main" val="36165261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44562"/>
          </a:xfrm>
        </p:spPr>
        <p:txBody>
          <a:bodyPr>
            <a:noAutofit/>
          </a:bodyPr>
          <a:lstStyle/>
          <a:p>
            <a:r>
              <a:rPr lang="en-US" sz="4400" b="1" dirty="0">
                <a:solidFill>
                  <a:srgbClr val="A91E22"/>
                </a:solidFill>
              </a:rPr>
              <a:t>Policy Outcomes</a:t>
            </a:r>
            <a:endParaRPr lang="en-US" sz="4400" b="1" dirty="0"/>
          </a:p>
        </p:txBody>
      </p:sp>
      <p:sp>
        <p:nvSpPr>
          <p:cNvPr id="3" name="Content Placeholder 2"/>
          <p:cNvSpPr>
            <a:spLocks noGrp="1"/>
          </p:cNvSpPr>
          <p:nvPr>
            <p:ph idx="1"/>
          </p:nvPr>
        </p:nvSpPr>
        <p:spPr>
          <a:xfrm>
            <a:off x="685800" y="1524000"/>
            <a:ext cx="7646276" cy="4525963"/>
          </a:xfrm>
        </p:spPr>
        <p:txBody>
          <a:bodyPr>
            <a:normAutofit lnSpcReduction="10000"/>
          </a:bodyPr>
          <a:lstStyle/>
          <a:p>
            <a:pPr marL="0" indent="0">
              <a:buNone/>
            </a:pPr>
            <a:r>
              <a:rPr lang="en-US" sz="2000" b="1" dirty="0">
                <a:solidFill>
                  <a:schemeClr val="tx2"/>
                </a:solidFill>
              </a:rPr>
              <a:t>Dual Credit</a:t>
            </a:r>
          </a:p>
          <a:p>
            <a:pPr marL="0" indent="0">
              <a:buNone/>
            </a:pPr>
            <a:endParaRPr lang="en-US" sz="1000" b="1" dirty="0"/>
          </a:p>
          <a:p>
            <a:r>
              <a:rPr lang="en-US" sz="2000" dirty="0"/>
              <a:t>SB 1091 limits dual credit to core curriculum, CTE and foreign language.  Exempts early college high schools and other programs to help students earn an associates degree in high school (as defined by rulemaking).</a:t>
            </a:r>
          </a:p>
          <a:p>
            <a:pPr lvl="1"/>
            <a:r>
              <a:rPr lang="en-US" sz="1600" dirty="0"/>
              <a:t>Status:  Signed by Governor June 12.</a:t>
            </a:r>
          </a:p>
          <a:p>
            <a:r>
              <a:rPr lang="en-US" sz="2000" dirty="0"/>
              <a:t>SB 802 requires the THECB to conduct a study to identify best practices in ensuring that transfer credits, including courses offered for dual credit, apply toward a degree program at the IHE.</a:t>
            </a:r>
          </a:p>
          <a:p>
            <a:pPr lvl="1"/>
            <a:r>
              <a:rPr lang="en-US" sz="1600" dirty="0"/>
              <a:t>Status:  Signed by Governor May 29.</a:t>
            </a:r>
          </a:p>
          <a:p>
            <a:r>
              <a:rPr lang="en-US" sz="2000" dirty="0"/>
              <a:t>HB 1638 requires TEA and THECB to develop statewide goals for dual credit programs that address dual credit’s role in enrollment and acceleration through higher education and performance in college-level coursework. Specifies what dual credit MOUs must include.</a:t>
            </a:r>
          </a:p>
          <a:p>
            <a:pPr lvl="1"/>
            <a:r>
              <a:rPr lang="en-US" sz="1600" dirty="0"/>
              <a:t>Status:  Signed by Governor May 23.</a:t>
            </a:r>
          </a:p>
        </p:txBody>
      </p:sp>
      <p:sp>
        <p:nvSpPr>
          <p:cNvPr id="4" name="TextBox 3"/>
          <p:cNvSpPr txBox="1"/>
          <p:nvPr/>
        </p:nvSpPr>
        <p:spPr>
          <a:xfrm>
            <a:off x="7086600" y="6324600"/>
            <a:ext cx="1600200" cy="276999"/>
          </a:xfrm>
          <a:prstGeom prst="rect">
            <a:avLst/>
          </a:prstGeom>
          <a:noFill/>
        </p:spPr>
        <p:txBody>
          <a:bodyPr wrap="square" rtlCol="0">
            <a:spAutoFit/>
          </a:bodyPr>
          <a:lstStyle/>
          <a:p>
            <a:pPr algn="r"/>
            <a:r>
              <a:rPr lang="en-US" sz="1200" b="1" dirty="0">
                <a:solidFill>
                  <a:schemeClr val="bg1"/>
                </a:solidFill>
              </a:rPr>
              <a:t>6</a:t>
            </a:r>
          </a:p>
        </p:txBody>
      </p:sp>
    </p:spTree>
    <p:extLst>
      <p:ext uri="{BB962C8B-B14F-4D97-AF65-F5344CB8AC3E}">
        <p14:creationId xmlns:p14="http://schemas.microsoft.com/office/powerpoint/2010/main" val="13011233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44562"/>
          </a:xfrm>
        </p:spPr>
        <p:txBody>
          <a:bodyPr>
            <a:noAutofit/>
          </a:bodyPr>
          <a:lstStyle/>
          <a:p>
            <a:r>
              <a:rPr lang="en-US" sz="4400" b="1" dirty="0">
                <a:solidFill>
                  <a:srgbClr val="A91E22"/>
                </a:solidFill>
              </a:rPr>
              <a:t>Policy Outcomes</a:t>
            </a:r>
            <a:endParaRPr lang="en-US" sz="4400" b="1" dirty="0"/>
          </a:p>
        </p:txBody>
      </p:sp>
      <p:sp>
        <p:nvSpPr>
          <p:cNvPr id="3" name="Content Placeholder 2"/>
          <p:cNvSpPr>
            <a:spLocks noGrp="1"/>
          </p:cNvSpPr>
          <p:nvPr>
            <p:ph idx="1"/>
          </p:nvPr>
        </p:nvSpPr>
        <p:spPr>
          <a:xfrm>
            <a:off x="685800" y="1524000"/>
            <a:ext cx="7646276" cy="4525963"/>
          </a:xfrm>
        </p:spPr>
        <p:txBody>
          <a:bodyPr>
            <a:normAutofit/>
          </a:bodyPr>
          <a:lstStyle/>
          <a:p>
            <a:pPr marL="0" indent="0">
              <a:buNone/>
            </a:pPr>
            <a:r>
              <a:rPr lang="en-US" sz="2000" b="1" dirty="0">
                <a:solidFill>
                  <a:schemeClr val="tx2"/>
                </a:solidFill>
              </a:rPr>
              <a:t>Workforce Continuing Education</a:t>
            </a:r>
          </a:p>
          <a:p>
            <a:pPr marL="0" indent="0">
              <a:buNone/>
            </a:pPr>
            <a:endParaRPr lang="en-US" sz="1000" b="1" dirty="0"/>
          </a:p>
          <a:p>
            <a:r>
              <a:rPr lang="en-US" sz="2000" dirty="0"/>
              <a:t>HB 2994 requires contact hours attributable to certain students in workforce continuing education hours to be included in formula funding calculations.</a:t>
            </a:r>
          </a:p>
          <a:p>
            <a:r>
              <a:rPr lang="en-US" sz="2000" dirty="0"/>
              <a:t>Allows junior colleges to offer continuing education to high school students after sophomore year, and at age 16 to those in a school not formally organized as a high school or while incarcerated.</a:t>
            </a:r>
          </a:p>
          <a:p>
            <a:r>
              <a:rPr lang="en-US" sz="2000" dirty="0"/>
              <a:t>Allows junior colleges to waive tuition and fee charges for such students.</a:t>
            </a:r>
          </a:p>
          <a:p>
            <a:r>
              <a:rPr lang="en-US" sz="2000" dirty="0"/>
              <a:t>Takes effect September 1, 2017.</a:t>
            </a:r>
          </a:p>
          <a:p>
            <a:r>
              <a:rPr lang="en-US" sz="2000" dirty="0"/>
              <a:t>Status:  Signed by Governor June 9.</a:t>
            </a:r>
          </a:p>
        </p:txBody>
      </p:sp>
      <p:sp>
        <p:nvSpPr>
          <p:cNvPr id="4" name="TextBox 3"/>
          <p:cNvSpPr txBox="1"/>
          <p:nvPr/>
        </p:nvSpPr>
        <p:spPr>
          <a:xfrm>
            <a:off x="7086600" y="6324600"/>
            <a:ext cx="1600200" cy="276999"/>
          </a:xfrm>
          <a:prstGeom prst="rect">
            <a:avLst/>
          </a:prstGeom>
          <a:noFill/>
        </p:spPr>
        <p:txBody>
          <a:bodyPr wrap="square" rtlCol="0">
            <a:spAutoFit/>
          </a:bodyPr>
          <a:lstStyle/>
          <a:p>
            <a:pPr algn="r"/>
            <a:r>
              <a:rPr lang="en-US" sz="1200" b="1" dirty="0">
                <a:solidFill>
                  <a:schemeClr val="bg1"/>
                </a:solidFill>
              </a:rPr>
              <a:t>7</a:t>
            </a:r>
          </a:p>
        </p:txBody>
      </p:sp>
    </p:spTree>
    <p:extLst>
      <p:ext uri="{BB962C8B-B14F-4D97-AF65-F5344CB8AC3E}">
        <p14:creationId xmlns:p14="http://schemas.microsoft.com/office/powerpoint/2010/main" val="38153578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44562"/>
          </a:xfrm>
        </p:spPr>
        <p:txBody>
          <a:bodyPr>
            <a:noAutofit/>
          </a:bodyPr>
          <a:lstStyle/>
          <a:p>
            <a:r>
              <a:rPr lang="en-US" sz="4400" b="1" dirty="0">
                <a:solidFill>
                  <a:srgbClr val="A91E22"/>
                </a:solidFill>
              </a:rPr>
              <a:t>Policy Outcomes</a:t>
            </a:r>
            <a:endParaRPr lang="en-US" sz="4400" b="1" dirty="0"/>
          </a:p>
        </p:txBody>
      </p:sp>
      <p:sp>
        <p:nvSpPr>
          <p:cNvPr id="3" name="Content Placeholder 2"/>
          <p:cNvSpPr>
            <a:spLocks noGrp="1"/>
          </p:cNvSpPr>
          <p:nvPr>
            <p:ph idx="1"/>
          </p:nvPr>
        </p:nvSpPr>
        <p:spPr>
          <a:xfrm>
            <a:off x="685800" y="1524000"/>
            <a:ext cx="7646276" cy="4525963"/>
          </a:xfrm>
        </p:spPr>
        <p:txBody>
          <a:bodyPr>
            <a:normAutofit lnSpcReduction="10000"/>
          </a:bodyPr>
          <a:lstStyle/>
          <a:p>
            <a:pPr marL="0" indent="0">
              <a:buNone/>
            </a:pPr>
            <a:r>
              <a:rPr lang="en-US" sz="2000" b="1" dirty="0">
                <a:solidFill>
                  <a:schemeClr val="tx2"/>
                </a:solidFill>
              </a:rPr>
              <a:t>Developmental Education</a:t>
            </a:r>
          </a:p>
          <a:p>
            <a:endParaRPr lang="en-US" sz="1050" dirty="0"/>
          </a:p>
          <a:p>
            <a:r>
              <a:rPr lang="en-US" sz="2000" dirty="0"/>
              <a:t>HB 2223 requires that institutions offering developmental education do so through co-requisite models that concurrently enroll the student in developmental education and freshman-level coursework.</a:t>
            </a:r>
          </a:p>
          <a:p>
            <a:r>
              <a:rPr lang="en-US" sz="2000" dirty="0"/>
              <a:t>Phases in the requirement so that:</a:t>
            </a:r>
          </a:p>
          <a:p>
            <a:pPr lvl="1"/>
            <a:r>
              <a:rPr lang="en-US" sz="1600" dirty="0"/>
              <a:t>In 2018-19, at least 25% of an institution’s developmental education students are enrolled in such models;</a:t>
            </a:r>
          </a:p>
          <a:p>
            <a:pPr lvl="1"/>
            <a:r>
              <a:rPr lang="en-US" sz="1600" dirty="0"/>
              <a:t>In 2019-20, at least 50% of an institution’s developmental education students are enrolled in such models;</a:t>
            </a:r>
          </a:p>
          <a:p>
            <a:pPr lvl="1"/>
            <a:r>
              <a:rPr lang="en-US" sz="1600" dirty="0"/>
              <a:t>In 2020-21, at least 75% of an institution’s developmental education students are enrolled in such models;</a:t>
            </a:r>
          </a:p>
          <a:p>
            <a:r>
              <a:rPr lang="en-US" sz="2000" dirty="0"/>
              <a:t>Reduces fundable DE hours from 27 SCH to 18 at CTCs (18 SCH to 9 at universities); allows up to 27 SCH (CTCs) or 18 (university) for DE ESOL</a:t>
            </a:r>
          </a:p>
          <a:p>
            <a:r>
              <a:rPr lang="en-US" sz="2000" dirty="0"/>
              <a:t>Status:  Signed by Governor June 15.</a:t>
            </a:r>
          </a:p>
          <a:p>
            <a:pPr lvl="1"/>
            <a:endParaRPr lang="en-US" sz="1600" dirty="0"/>
          </a:p>
        </p:txBody>
      </p:sp>
      <p:sp>
        <p:nvSpPr>
          <p:cNvPr id="4" name="TextBox 3"/>
          <p:cNvSpPr txBox="1"/>
          <p:nvPr/>
        </p:nvSpPr>
        <p:spPr>
          <a:xfrm>
            <a:off x="7086600" y="6324600"/>
            <a:ext cx="1600200" cy="276999"/>
          </a:xfrm>
          <a:prstGeom prst="rect">
            <a:avLst/>
          </a:prstGeom>
          <a:noFill/>
        </p:spPr>
        <p:txBody>
          <a:bodyPr wrap="square" rtlCol="0">
            <a:spAutoFit/>
          </a:bodyPr>
          <a:lstStyle/>
          <a:p>
            <a:pPr algn="r"/>
            <a:r>
              <a:rPr lang="en-US" sz="1200" b="1" dirty="0">
                <a:solidFill>
                  <a:schemeClr val="bg1"/>
                </a:solidFill>
              </a:rPr>
              <a:t>8</a:t>
            </a:r>
          </a:p>
        </p:txBody>
      </p:sp>
    </p:spTree>
    <p:extLst>
      <p:ext uri="{BB962C8B-B14F-4D97-AF65-F5344CB8AC3E}">
        <p14:creationId xmlns:p14="http://schemas.microsoft.com/office/powerpoint/2010/main" val="39611759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44562"/>
          </a:xfrm>
        </p:spPr>
        <p:txBody>
          <a:bodyPr>
            <a:noAutofit/>
          </a:bodyPr>
          <a:lstStyle/>
          <a:p>
            <a:r>
              <a:rPr lang="en-US" sz="4400" b="1" dirty="0">
                <a:solidFill>
                  <a:srgbClr val="A91E22"/>
                </a:solidFill>
              </a:rPr>
              <a:t>Policy Outcomes</a:t>
            </a:r>
            <a:endParaRPr lang="en-US" sz="4400" b="1" dirty="0"/>
          </a:p>
        </p:txBody>
      </p:sp>
      <p:sp>
        <p:nvSpPr>
          <p:cNvPr id="3" name="Content Placeholder 2"/>
          <p:cNvSpPr>
            <a:spLocks noGrp="1"/>
          </p:cNvSpPr>
          <p:nvPr>
            <p:ph idx="1"/>
          </p:nvPr>
        </p:nvSpPr>
        <p:spPr>
          <a:xfrm>
            <a:off x="685800" y="1524000"/>
            <a:ext cx="7646276" cy="4525963"/>
          </a:xfrm>
        </p:spPr>
        <p:txBody>
          <a:bodyPr>
            <a:normAutofit/>
          </a:bodyPr>
          <a:lstStyle/>
          <a:p>
            <a:pPr marL="0" indent="0">
              <a:buNone/>
            </a:pPr>
            <a:r>
              <a:rPr lang="en-US" sz="2000" b="1" dirty="0">
                <a:solidFill>
                  <a:schemeClr val="tx2"/>
                </a:solidFill>
              </a:rPr>
              <a:t>Other Legislation</a:t>
            </a:r>
          </a:p>
          <a:p>
            <a:endParaRPr lang="en-US" sz="1050" dirty="0"/>
          </a:p>
          <a:p>
            <a:r>
              <a:rPr lang="en-US" sz="2000" dirty="0"/>
              <a:t>HB 493 requires THECB and TWC to report additional data regarding credit hours awarded under College Credit for Heroes.</a:t>
            </a:r>
          </a:p>
          <a:p>
            <a:pPr lvl="1"/>
            <a:r>
              <a:rPr lang="en-US" sz="1600" dirty="0"/>
              <a:t>Status: Signed by Governor May 29.</a:t>
            </a:r>
          </a:p>
          <a:p>
            <a:r>
              <a:rPr lang="en-US" sz="2000" dirty="0"/>
              <a:t>SB 634 states that any public junior college participating in the skills development fund that does not submit the required report must refund unexpended funds and may not receive additional funds until the reporting requirement is met.</a:t>
            </a:r>
          </a:p>
          <a:p>
            <a:pPr lvl="1"/>
            <a:r>
              <a:rPr lang="en-US" sz="1600" dirty="0"/>
              <a:t>Status:  Signed by Governor June 9.</a:t>
            </a:r>
          </a:p>
          <a:p>
            <a:pPr marL="457200" lvl="1" indent="0">
              <a:buNone/>
            </a:pPr>
            <a:endParaRPr lang="en-US" sz="1600" dirty="0"/>
          </a:p>
        </p:txBody>
      </p:sp>
      <p:sp>
        <p:nvSpPr>
          <p:cNvPr id="4" name="TextBox 3"/>
          <p:cNvSpPr txBox="1"/>
          <p:nvPr/>
        </p:nvSpPr>
        <p:spPr>
          <a:xfrm>
            <a:off x="7086600" y="6324600"/>
            <a:ext cx="1600200" cy="276999"/>
          </a:xfrm>
          <a:prstGeom prst="rect">
            <a:avLst/>
          </a:prstGeom>
          <a:noFill/>
        </p:spPr>
        <p:txBody>
          <a:bodyPr wrap="square" rtlCol="0">
            <a:spAutoFit/>
          </a:bodyPr>
          <a:lstStyle/>
          <a:p>
            <a:pPr algn="r"/>
            <a:r>
              <a:rPr lang="en-US" sz="1200" b="1" dirty="0">
                <a:solidFill>
                  <a:schemeClr val="bg1"/>
                </a:solidFill>
              </a:rPr>
              <a:t>9</a:t>
            </a:r>
          </a:p>
        </p:txBody>
      </p:sp>
    </p:spTree>
    <p:extLst>
      <p:ext uri="{BB962C8B-B14F-4D97-AF65-F5344CB8AC3E}">
        <p14:creationId xmlns:p14="http://schemas.microsoft.com/office/powerpoint/2010/main" val="12314541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201</TotalTime>
  <Words>1051</Words>
  <Application>Microsoft Office PowerPoint</Application>
  <PresentationFormat>On-screen Show (4:3)</PresentationFormat>
  <Paragraphs>138</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Outcomes of the 85th Texas Legislature (Regular Session)</vt:lpstr>
      <vt:lpstr>Status of the 85th Legislature </vt:lpstr>
      <vt:lpstr>Budget Outcomes</vt:lpstr>
      <vt:lpstr>Budget Outcomes</vt:lpstr>
      <vt:lpstr>Policy Outcomes</vt:lpstr>
      <vt:lpstr>Policy Outcomes</vt:lpstr>
      <vt:lpstr>Policy Outcomes</vt:lpstr>
      <vt:lpstr>Policy Outcomes</vt:lpstr>
      <vt:lpstr>Policy Outcomes</vt:lpstr>
      <vt:lpstr>Policy Outcomes</vt:lpstr>
      <vt:lpstr>Policy Outcomes</vt:lpstr>
    </vt:vector>
  </TitlesOfParts>
  <Company>THECB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Rodriguez, Sophia</dc:creator>
  <cp:lastModifiedBy>Cullinane Hege, Jenna</cp:lastModifiedBy>
  <cp:revision>27</cp:revision>
  <dcterms:created xsi:type="dcterms:W3CDTF">2015-09-21T17:58:58Z</dcterms:created>
  <dcterms:modified xsi:type="dcterms:W3CDTF">2017-07-18T21:04:37Z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