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62" r:id="rId6"/>
    <p:sldId id="263" r:id="rId7"/>
    <p:sldId id="264" r:id="rId8"/>
    <p:sldId id="265" r:id="rId9"/>
    <p:sldId id="266" r:id="rId10"/>
    <p:sldId id="259" r:id="rId11"/>
    <p:sldId id="261" r:id="rId12"/>
    <p:sldId id="268" r:id="rId13"/>
    <p:sldId id="269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76" d="100"/>
          <a:sy n="76" d="100"/>
        </p:scale>
        <p:origin x="-1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2" y="270668"/>
            <a:ext cx="9905998" cy="119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464469"/>
            <a:ext cx="9905999" cy="4326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udentclearinghouse.org/" TargetMode="External"/><Relationship Id="rId3" Type="http://schemas.openxmlformats.org/officeDocument/2006/relationships/hyperlink" Target="http://www.aacrao.org/about/committees/aacrao-speede-committee" TargetMode="External"/><Relationship Id="rId7" Type="http://schemas.openxmlformats.org/officeDocument/2006/relationships/hyperlink" Target="https://www.applytexas.org/adappc/gen/c_start.WBX" TargetMode="External"/><Relationship Id="rId2" Type="http://schemas.openxmlformats.org/officeDocument/2006/relationships/hyperlink" Target="https://speedeserver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ea.texas.gov/index4.aspx?id=25769817556" TargetMode="External"/><Relationship Id="rId5" Type="http://schemas.openxmlformats.org/officeDocument/2006/relationships/hyperlink" Target="http://www.pesc.org/pesc-approved-standards.html" TargetMode="External"/><Relationship Id="rId4" Type="http://schemas.openxmlformats.org/officeDocument/2006/relationships/hyperlink" Target="http://www.tacrao.org/" TargetMode="External"/><Relationship Id="rId9" Type="http://schemas.openxmlformats.org/officeDocument/2006/relationships/hyperlink" Target="https://ecommunities.ellucian.com/welcom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peedeserver.org/registe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sc.org/pesc-approved-standard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SPEEDE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>
                <a:solidFill>
                  <a:schemeClr val="bg1"/>
                </a:solidFill>
              </a:rPr>
              <a:t>Jeffrey B. Lemaster	University of </a:t>
            </a:r>
            <a:r>
              <a:rPr lang="en-US" cap="none" dirty="0">
                <a:solidFill>
                  <a:schemeClr val="bg1"/>
                </a:solidFill>
              </a:rPr>
              <a:t>T</a:t>
            </a:r>
            <a:r>
              <a:rPr lang="en-US" cap="none" dirty="0" smtClean="0">
                <a:solidFill>
                  <a:schemeClr val="bg1"/>
                </a:solidFill>
              </a:rPr>
              <a:t>exas at San Antonio</a:t>
            </a:r>
          </a:p>
          <a:p>
            <a:r>
              <a:rPr lang="en-US" cap="none" dirty="0" smtClean="0">
                <a:solidFill>
                  <a:schemeClr val="bg1"/>
                </a:solidFill>
              </a:rPr>
              <a:t>Jesus ‘Jesse’ Salais	University of Texas at San Antonio</a:t>
            </a:r>
            <a:endParaRPr lang="en-US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920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ABCC </a:t>
            </a:r>
            <a:r>
              <a:rPr lang="en-US" dirty="0" smtClean="0"/>
              <a:t>prepares ANSI </a:t>
            </a:r>
            <a:r>
              <a:rPr lang="en-US" dirty="0"/>
              <a:t>ASC X12 compliant files with proper ISA </a:t>
            </a:r>
            <a:r>
              <a:rPr lang="en-US" dirty="0" smtClean="0"/>
              <a:t>envelopes</a:t>
            </a:r>
          </a:p>
          <a:p>
            <a:pPr lvl="1"/>
            <a:r>
              <a:rPr lang="en-US" dirty="0" smtClean="0"/>
              <a:t>Send file to National Student Clearing House</a:t>
            </a:r>
          </a:p>
          <a:p>
            <a:r>
              <a:rPr lang="en-US" dirty="0" smtClean="0"/>
              <a:t>XYZU receives file from National Student Clearing House</a:t>
            </a:r>
          </a:p>
          <a:p>
            <a:pPr lvl="1"/>
            <a:r>
              <a:rPr lang="en-US" dirty="0" smtClean="0"/>
              <a:t>By email or FTP</a:t>
            </a:r>
          </a:p>
          <a:p>
            <a:r>
              <a:rPr lang="en-US" dirty="0" smtClean="0"/>
              <a:t>Pass file through Acknowledgement, Translation, and Processing routine</a:t>
            </a:r>
          </a:p>
          <a:p>
            <a:pPr lvl="1"/>
            <a:r>
              <a:rPr lang="en-US" dirty="0" smtClean="0"/>
              <a:t>QNE</a:t>
            </a:r>
          </a:p>
          <a:p>
            <a:pPr lvl="1"/>
            <a:r>
              <a:rPr lang="en-US" dirty="0" smtClean="0"/>
              <a:t>EDI Smart</a:t>
            </a:r>
          </a:p>
          <a:p>
            <a:pPr lvl="1"/>
            <a:r>
              <a:rPr lang="en-US" dirty="0" smtClean="0"/>
              <a:t>Home Grown scripts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339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 to the Implementation of Transaction Set 130 – Student Educational Record (Transcript</a:t>
            </a:r>
            <a:r>
              <a:rPr lang="en-US" dirty="0" smtClean="0"/>
              <a:t>) – 123 page document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884" y="2526814"/>
            <a:ext cx="6249669" cy="413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59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4930"/>
            <a:ext cx="9905999" cy="648031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ISA!00!          !00!          !ZZ!TXAPP          !ZZ!010115         !160721!2018!U!00402!160721001!0!T!$\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GS!AF!TXAPP!UTSA!20160721!0914!160721001!X!004020ED0020\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ST!189!820330001\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BGN!00!820330001!20160721!0914!CT\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N1!TM!!ZZ!TXAPP\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N1!AT!!73!010115\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REF!48!1600859848!FFRESHMAN APPLICATION ID\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DTP!196!CM!201709\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REF!SY!!STUDENT DECLINED TO PROVIDE SSN OR ITIN\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IN1!1!02!!!!18\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IN2!05!QUE\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IN2!02!SUSIE\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IN2!03!P\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REF!PSM!!Y\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DMG!D8!19990404!F!!!1!!8\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IND!!TX!!AUSTIN\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NTE!!Ethnicity=</a:t>
            </a:r>
            <a:r>
              <a:rPr lang="en-US" sz="1400" dirty="0" err="1"/>
              <a:t>W;Race</a:t>
            </a:r>
            <a:r>
              <a:rPr lang="en-US" sz="1400" dirty="0"/>
              <a:t>=S\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N3!7104 WATERLINE RD\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N4!AUSTIN!TX!787312023!!P\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N3!LOCAL SAME AS PERMANENT\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COM!TE!   2104164150    CP\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COM!EM!susieq@yahoo.com\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IN1!1!04!!!!51\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IN2!01!MS\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IN2!02!SUSIE\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IN2!05!QUE\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N3!7104 WATERLINE RD\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N4!AUSTIN!TX!78731\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COM!AP!   2104150613\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COM!EM!motherofsusie@yahoo.com</a:t>
            </a:r>
            <a:r>
              <a:rPr lang="en-US" sz="1400" dirty="0" smtClean="0"/>
              <a:t>\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8238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769" y="190435"/>
            <a:ext cx="4775495" cy="639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249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TEST! TEST! TEST!</a:t>
            </a:r>
          </a:p>
          <a:p>
            <a:pPr lvl="1"/>
            <a:r>
              <a:rPr lang="en-US" dirty="0" smtClean="0"/>
              <a:t>Internally</a:t>
            </a:r>
          </a:p>
          <a:p>
            <a:pPr lvl="1"/>
            <a:r>
              <a:rPr lang="en-US" dirty="0" smtClean="0"/>
              <a:t>Transcript Partner School</a:t>
            </a:r>
          </a:p>
          <a:p>
            <a:r>
              <a:rPr lang="en-US" dirty="0" smtClean="0"/>
              <a:t>Follow Published Data Standards</a:t>
            </a:r>
          </a:p>
          <a:p>
            <a:r>
              <a:rPr lang="en-US" dirty="0" smtClean="0"/>
              <a:t>Announce Go Live!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Sending/Receiving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192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Print Outs</a:t>
            </a:r>
          </a:p>
          <a:p>
            <a:r>
              <a:rPr lang="en-US" dirty="0" smtClean="0"/>
              <a:t>Import Courses</a:t>
            </a:r>
          </a:p>
          <a:p>
            <a:r>
              <a:rPr lang="en-US" dirty="0" smtClean="0"/>
              <a:t>Articulate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82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464469"/>
            <a:ext cx="9905999" cy="5138212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https://speedeserver.org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www.aacrao.org/about/committees/aacrao-speede-committee</a:t>
            </a:r>
            <a:endParaRPr lang="en-US" dirty="0" smtClean="0"/>
          </a:p>
          <a:p>
            <a:r>
              <a:rPr lang="en-US" dirty="0">
                <a:hlinkClick r:id="rId4"/>
              </a:rPr>
              <a:t>http://www.tacrao.org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www.pesc.org/pesc-approved-standards.html</a:t>
            </a:r>
            <a:endParaRPr lang="en-US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tea.texas.gov/index4.aspx?id=25769817556</a:t>
            </a:r>
            <a:endParaRPr lang="en-US" dirty="0" smtClean="0"/>
          </a:p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www.applytexas.org/adappc/gen/c_start.WBX</a:t>
            </a:r>
            <a:endParaRPr lang="en-US" dirty="0" smtClean="0"/>
          </a:p>
          <a:p>
            <a:r>
              <a:rPr lang="en-US" dirty="0">
                <a:hlinkClick r:id="rId8"/>
              </a:rPr>
              <a:t>http://www.studentclearinghouse.org</a:t>
            </a:r>
            <a:r>
              <a:rPr lang="en-US" dirty="0" smtClean="0">
                <a:hlinkClick r:id="rId8"/>
              </a:rPr>
              <a:t>/</a:t>
            </a:r>
            <a:endParaRPr lang="en-US" dirty="0" smtClean="0"/>
          </a:p>
          <a:p>
            <a:r>
              <a:rPr lang="en-US">
                <a:hlinkClick r:id="rId9"/>
              </a:rPr>
              <a:t>https://</a:t>
            </a:r>
            <a:r>
              <a:rPr lang="en-US" smtClean="0">
                <a:hlinkClick r:id="rId9"/>
              </a:rPr>
              <a:t>ecommunities.ellucian.com/welcome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9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SPEEDE</a:t>
            </a:r>
          </a:p>
          <a:p>
            <a:r>
              <a:rPr lang="en-US" dirty="0" smtClean="0"/>
              <a:t>Getting Started</a:t>
            </a:r>
          </a:p>
          <a:p>
            <a:r>
              <a:rPr lang="en-US" dirty="0" smtClean="0"/>
              <a:t>Process Workflow</a:t>
            </a:r>
          </a:p>
          <a:p>
            <a:r>
              <a:rPr lang="en-US" dirty="0" smtClean="0"/>
              <a:t>EDI Layout</a:t>
            </a:r>
          </a:p>
          <a:p>
            <a:r>
              <a:rPr lang="en-US" dirty="0" smtClean="0"/>
              <a:t>Best Practices</a:t>
            </a:r>
          </a:p>
          <a:p>
            <a:r>
              <a:rPr lang="en-US" dirty="0" smtClean="0"/>
              <a:t>Future Exploration</a:t>
            </a:r>
          </a:p>
          <a:p>
            <a:r>
              <a:rPr lang="en-US" dirty="0" smtClean="0"/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7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SPEEDE?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Standardization of Postsecondary Education Electronic Data Exchange.</a:t>
            </a:r>
          </a:p>
          <a:p>
            <a:r>
              <a:rPr lang="en-US" dirty="0" smtClean="0"/>
              <a:t>ANSI </a:t>
            </a:r>
            <a:r>
              <a:rPr lang="en-US" dirty="0"/>
              <a:t>ASC X12 Transaction Set </a:t>
            </a:r>
            <a:r>
              <a:rPr lang="en-US" dirty="0" smtClean="0"/>
              <a:t>TS130</a:t>
            </a:r>
          </a:p>
          <a:p>
            <a:pPr lvl="1"/>
            <a:r>
              <a:rPr lang="en-US" dirty="0" smtClean="0"/>
              <a:t>Format </a:t>
            </a:r>
            <a:r>
              <a:rPr lang="en-US" dirty="0"/>
              <a:t>for EDI exchange of </a:t>
            </a:r>
            <a:r>
              <a:rPr lang="en-US" dirty="0" smtClean="0"/>
              <a:t>transcripts.</a:t>
            </a:r>
          </a:p>
          <a:p>
            <a:pPr lvl="1"/>
            <a:r>
              <a:rPr lang="en-US" dirty="0" smtClean="0"/>
              <a:t>Coded </a:t>
            </a:r>
            <a:r>
              <a:rPr lang="en-US" dirty="0"/>
              <a:t>and delimited to allow unambiguous interpretation by a recipient’s computer.</a:t>
            </a:r>
          </a:p>
          <a:p>
            <a:r>
              <a:rPr lang="en-US" dirty="0" smtClean="0"/>
              <a:t>AACRAO Committee</a:t>
            </a:r>
            <a:endParaRPr lang="en-US" dirty="0"/>
          </a:p>
          <a:p>
            <a:r>
              <a:rPr lang="en-US" dirty="0"/>
              <a:t>THECB rules (by Sept 2000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Movement </a:t>
            </a:r>
            <a:r>
              <a:rPr lang="en-US" dirty="0"/>
              <a:t>by colleges to automate handling of applications, transcripts, and test scores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TREx</a:t>
            </a:r>
            <a:r>
              <a:rPr lang="en-US" dirty="0" smtClean="0"/>
              <a:t> Transcripts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22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  <a:p>
            <a:r>
              <a:rPr lang="en-US" dirty="0"/>
              <a:t>Register with SPEEDE</a:t>
            </a:r>
          </a:p>
          <a:p>
            <a:r>
              <a:rPr lang="en-US" dirty="0"/>
              <a:t>Recommended Implementation Practices for SPEEDE (RIPS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SPEEDE FAQs</a:t>
            </a:r>
          </a:p>
          <a:p>
            <a:r>
              <a:rPr lang="en-US" dirty="0"/>
              <a:t>Quick ‘n’ Easy (QNE) Utility</a:t>
            </a:r>
          </a:p>
        </p:txBody>
      </p:sp>
    </p:spTree>
    <p:extLst>
      <p:ext uri="{BB962C8B-B14F-4D97-AF65-F5344CB8AC3E}">
        <p14:creationId xmlns:p14="http://schemas.microsoft.com/office/powerpoint/2010/main" val="117895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</a:t>
            </a:r>
            <a:r>
              <a:rPr lang="en-US" dirty="0"/>
              <a:t>to produce EDI documents consistent with ANSI ASC X12 standards</a:t>
            </a:r>
          </a:p>
          <a:p>
            <a:r>
              <a:rPr lang="en-US" dirty="0" smtClean="0"/>
              <a:t>FTP </a:t>
            </a:r>
            <a:r>
              <a:rPr lang="en-US" dirty="0"/>
              <a:t>or Internet email with MIME</a:t>
            </a:r>
          </a:p>
          <a:p>
            <a:r>
              <a:rPr lang="en-US" dirty="0" smtClean="0"/>
              <a:t>PGP </a:t>
            </a:r>
            <a:r>
              <a:rPr lang="en-US" dirty="0"/>
              <a:t>execute capability (if you plan to encrypt your files)</a:t>
            </a:r>
          </a:p>
          <a:p>
            <a:r>
              <a:rPr lang="en-US" dirty="0" smtClean="0"/>
              <a:t>Email </a:t>
            </a:r>
            <a:r>
              <a:rPr lang="en-US" dirty="0"/>
              <a:t>to receive inquiries and notifications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35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with SPEEDE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speedeserver.org/register/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882" y="1948070"/>
            <a:ext cx="3891643" cy="422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644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Recommended Implementation Practices for </a:t>
            </a:r>
            <a:r>
              <a:rPr lang="en-US" dirty="0" smtClean="0"/>
              <a:t>SPEEDE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www.pesc.org/pesc-approved-standards.html</a:t>
            </a:r>
            <a:endParaRPr lang="en-US" dirty="0" smtClean="0"/>
          </a:p>
          <a:p>
            <a:pPr lvl="1"/>
            <a:r>
              <a:rPr lang="en-US" dirty="0"/>
              <a:t>Introduction and </a:t>
            </a:r>
            <a:r>
              <a:rPr lang="en-US" dirty="0" smtClean="0"/>
              <a:t>Acknowledgments</a:t>
            </a:r>
          </a:p>
          <a:p>
            <a:pPr lvl="1"/>
            <a:r>
              <a:rPr lang="en-US" dirty="0"/>
              <a:t>Data to Include in SPEEDE </a:t>
            </a:r>
            <a:r>
              <a:rPr lang="en-US" dirty="0" smtClean="0"/>
              <a:t>Transcripts</a:t>
            </a:r>
          </a:p>
          <a:p>
            <a:pPr lvl="1"/>
            <a:r>
              <a:rPr lang="en-US" dirty="0"/>
              <a:t>Conventions for Representing </a:t>
            </a:r>
            <a:r>
              <a:rPr lang="en-US" dirty="0" smtClean="0"/>
              <a:t>Data</a:t>
            </a:r>
          </a:p>
          <a:p>
            <a:pPr lvl="1"/>
            <a:r>
              <a:rPr lang="en-US" dirty="0"/>
              <a:t>Other </a:t>
            </a:r>
            <a:r>
              <a:rPr lang="en-US" dirty="0" smtClean="0"/>
              <a:t>Conventions</a:t>
            </a:r>
          </a:p>
          <a:p>
            <a:pPr lvl="1"/>
            <a:r>
              <a:rPr lang="en-US" dirty="0"/>
              <a:t>Appendices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981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SPEEDE </a:t>
            </a:r>
            <a:r>
              <a:rPr lang="en-US" dirty="0" smtClean="0"/>
              <a:t>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464469"/>
            <a:ext cx="9905999" cy="494428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Can we receive files as soon as they are transmitted to the server?</a:t>
            </a:r>
          </a:p>
          <a:p>
            <a:r>
              <a:rPr lang="en-US" dirty="0"/>
              <a:t>Are there naming conventions for files dropped off on the server?</a:t>
            </a:r>
          </a:p>
          <a:p>
            <a:r>
              <a:rPr lang="en-US" dirty="0"/>
              <a:t>What is the naming convention for files delivered from the server via FTP?</a:t>
            </a:r>
          </a:p>
          <a:p>
            <a:r>
              <a:rPr lang="en-US" dirty="0"/>
              <a:t>Can the server deliver files to a GDG (Generation Data Group)?</a:t>
            </a:r>
          </a:p>
          <a:p>
            <a:r>
              <a:rPr lang="en-US" dirty="0"/>
              <a:t>Can the server deliver SPEEDE and </a:t>
            </a:r>
            <a:r>
              <a:rPr lang="en-US" dirty="0" err="1"/>
              <a:t>ExPRESS</a:t>
            </a:r>
            <a:r>
              <a:rPr lang="en-US" dirty="0"/>
              <a:t> files separately?</a:t>
            </a:r>
          </a:p>
          <a:p>
            <a:r>
              <a:rPr lang="en-US" dirty="0"/>
              <a:t>Can we change our registration information?</a:t>
            </a:r>
          </a:p>
          <a:p>
            <a:r>
              <a:rPr lang="en-US" dirty="0"/>
              <a:t>Will we be notified when data is delivered to our institution?</a:t>
            </a:r>
          </a:p>
          <a:p>
            <a:r>
              <a:rPr lang="en-US" dirty="0"/>
              <a:t>What IP address needs to be whitelisted to receive files from the SPEEDE Server?</a:t>
            </a:r>
          </a:p>
          <a:p>
            <a:r>
              <a:rPr lang="en-US" dirty="0"/>
              <a:t>How can I separate test files from production files?</a:t>
            </a:r>
          </a:p>
          <a:p>
            <a:r>
              <a:rPr lang="en-US" dirty="0"/>
              <a:t>How do I get the PGP software?</a:t>
            </a:r>
          </a:p>
          <a:p>
            <a:r>
              <a:rPr lang="en-US" dirty="0"/>
              <a:t>What about SSH?</a:t>
            </a:r>
          </a:p>
        </p:txBody>
      </p:sp>
    </p:spTree>
    <p:extLst>
      <p:ext uri="{BB962C8B-B14F-4D97-AF65-F5344CB8AC3E}">
        <p14:creationId xmlns:p14="http://schemas.microsoft.com/office/powerpoint/2010/main" val="1245079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‘n’ Easy (QNE)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new Quick ‘n’ Easy (QNE) software is a free Java-based program that replaces the DOS platform and allows a user to print and acknowledge both college and high school transcripts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Requirement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OS using the latest version of Java Runtime/JDK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Installation</a:t>
            </a:r>
          </a:p>
          <a:p>
            <a:pPr lvl="1"/>
            <a:r>
              <a:rPr lang="en-US" dirty="0"/>
              <a:t>Download and unzip the software files into a new directory.</a:t>
            </a:r>
          </a:p>
          <a:p>
            <a:pPr lvl="1"/>
            <a:r>
              <a:rPr lang="en-US" dirty="0"/>
              <a:t>Launch QNE by clicking the executable file, “QuickAndEasy-2-3-2.exe” (2-3-2 is the software version number), in the new directory.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70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178</TotalTime>
  <Words>636</Words>
  <Application>Microsoft Office PowerPoint</Application>
  <PresentationFormat>Custom</PresentationFormat>
  <Paragraphs>121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Circuit</vt:lpstr>
      <vt:lpstr>SPEEDE 101</vt:lpstr>
      <vt:lpstr>Agenda</vt:lpstr>
      <vt:lpstr>What is SPEEDE?</vt:lpstr>
      <vt:lpstr>Getting Started</vt:lpstr>
      <vt:lpstr>Requirements</vt:lpstr>
      <vt:lpstr>Register with SPEEDE</vt:lpstr>
      <vt:lpstr>RIPS</vt:lpstr>
      <vt:lpstr>SPEEDE FAQs</vt:lpstr>
      <vt:lpstr>Quick ‘n’ Easy (QNE) Utility</vt:lpstr>
      <vt:lpstr>Process workflow</vt:lpstr>
      <vt:lpstr>EDI layout</vt:lpstr>
      <vt:lpstr>PowerPoint Presentation</vt:lpstr>
      <vt:lpstr>PowerPoint Presentation</vt:lpstr>
      <vt:lpstr>Best Practices</vt:lpstr>
      <vt:lpstr>Future Exploration</vt:lpstr>
      <vt:lpstr>Questions?</vt:lpstr>
    </vt:vector>
  </TitlesOfParts>
  <Company>University of Texas at San Antonio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SPEEDE 101</dc:title>
  <dc:creator>Jeffrey Lemaster</dc:creator>
  <cp:lastModifiedBy>Richard J Jimmerson</cp:lastModifiedBy>
  <cp:revision>15</cp:revision>
  <dcterms:created xsi:type="dcterms:W3CDTF">2017-07-17T18:48:27Z</dcterms:created>
  <dcterms:modified xsi:type="dcterms:W3CDTF">2017-08-01T14:54:20Z</dcterms:modified>
</cp:coreProperties>
</file>