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5" r:id="rId4"/>
    <p:sldId id="266" r:id="rId5"/>
    <p:sldId id="276" r:id="rId6"/>
    <p:sldId id="271" r:id="rId7"/>
    <p:sldId id="272" r:id="rId8"/>
    <p:sldId id="273" r:id="rId9"/>
    <p:sldId id="274" r:id="rId10"/>
    <p:sldId id="275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3"/>
    <a:srgbClr val="A62242"/>
    <a:srgbClr val="242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64D48-0C95-4FB6-8CE9-7EA5F69F50DC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C798A-60EA-4F3C-B644-E6CB0105F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4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C798A-60EA-4F3C-B644-E6CB0105F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58FC1-F8C8-41D1-8EAB-28A27F4E1556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B960B7-1A5D-4A40-9C6E-0A7BBAA5F9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7"/>
          <p:cNvSpPr txBox="1"/>
          <p:nvPr userDrawn="1"/>
        </p:nvSpPr>
        <p:spPr>
          <a:xfrm>
            <a:off x="4936495" y="3133305"/>
            <a:ext cx="3907416" cy="128201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Texas Higher Education</a:t>
            </a:r>
            <a:endParaRPr lang="en-US" sz="30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Coordinating Board</a:t>
            </a:r>
            <a:endParaRPr lang="en-US" sz="30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495" y="1734432"/>
            <a:ext cx="3840480" cy="139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D20B-9627-4ACA-A581-0A59FC76EABB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62AC-092A-4C54-AB98-BAF81A9F464D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3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3214-8DB3-44B2-8FD2-F9A828318B48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Box 7"/>
          <p:cNvSpPr txBox="1"/>
          <p:nvPr userDrawn="1"/>
        </p:nvSpPr>
        <p:spPr>
          <a:xfrm>
            <a:off x="1366877" y="3333949"/>
            <a:ext cx="6400722" cy="166212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Texas Higher Education</a:t>
            </a:r>
            <a:endParaRPr lang="en-US" sz="48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baseline="0" dirty="0">
                <a:solidFill>
                  <a:srgbClr val="A6A6A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Coordinating Board</a:t>
            </a:r>
            <a:endParaRPr lang="en-US" sz="4800" baseline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Content Placeholder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930" y="1235637"/>
            <a:ext cx="5760720" cy="20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42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BB-9B14-4413-9BE6-9D87ABBD946C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0054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5B03C-E61A-4556-ABA9-E4D97D5BD3AA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538929"/>
            <a:ext cx="7886700" cy="701731"/>
          </a:xfrm>
          <a:solidFill>
            <a:srgbClr val="005B83"/>
          </a:solidFill>
        </p:spPr>
        <p:txBody>
          <a:bodyPr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8290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solidFill>
            <a:srgbClr val="005B83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07ED-CF37-4D94-B59C-E3C984ECACB2}" type="datetime1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93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1560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B7C3-C31F-4F34-89D7-18366AE55CF6}" type="datetime1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981A-55FF-4F91-ABE5-3C4766D61789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7F74-63C9-4AA7-9C52-F3588D71B927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9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EFE0-AAD3-40A9-86A1-C65D59368D62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8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8075-6DEC-4183-A7F5-24B3C01629A3}" type="datetime1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94DF-5859-41F0-A3A3-C133ACD3C839}" type="datetime1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9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280F-7FF3-442C-8B23-B6C08430036C}" type="datetime1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355138"/>
            <a:ext cx="9144000" cy="73071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noAutofit/>
          </a:bodyPr>
          <a:lstStyle/>
          <a:p>
            <a:endParaRPr lang="en-US" sz="13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0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C185-6130-4C9E-808D-DA44F3DF74EB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0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A93B-71DF-4652-BAB3-6140CB129F36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C052B-8ED7-4757-9A71-39A5137BB16D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60B7-1A5D-4A40-9C6E-0A7BBAA5F9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59591"/>
            <a:ext cx="9144000" cy="612541"/>
          </a:xfrm>
          <a:prstGeom prst="rect">
            <a:avLst/>
          </a:prstGeom>
          <a:solidFill>
            <a:srgbClr val="A622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30188"/>
          </a:xfrm>
          <a:prstGeom prst="rect">
            <a:avLst/>
          </a:prstGeom>
          <a:solidFill>
            <a:srgbClr val="005B8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9" y="6315290"/>
            <a:ext cx="121920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0" r:id="rId13"/>
    <p:sldLayoutId id="2147483652" r:id="rId14"/>
    <p:sldLayoutId id="2147483653" r:id="rId15"/>
    <p:sldLayoutId id="214748365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xhighereddata.org/" TargetMode="External"/><Relationship Id="rId2" Type="http://schemas.openxmlformats.org/officeDocument/2006/relationships/hyperlink" Target="http://www.thecb.state.tx.us/tsi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zarate@thecb.state.tx.us" TargetMode="External"/><Relationship Id="rId2" Type="http://schemas.openxmlformats.org/officeDocument/2006/relationships/hyperlink" Target="mailto:suzanne.morales-vale@thecb.state.tx.us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b.state.tx.us/reports/PDF/9567.PDF?CFID=63183165&amp;CFTOKEN=4368113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b.state.tx.us/reports/PDF/9553.PDF?CFID=61854738&amp;CFTOKEN=49474862" TargetMode="External"/><Relationship Id="rId2" Type="http://schemas.openxmlformats.org/officeDocument/2006/relationships/hyperlink" Target="https://www.youtube.com/watch?v=b7SZbFuGTSg&amp;feature=youtu.b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4097215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TSI and DE Updates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4325815" cy="908416"/>
          </a:xfrm>
        </p:spPr>
        <p:txBody>
          <a:bodyPr/>
          <a:lstStyle/>
          <a:p>
            <a:r>
              <a:rPr lang="en-US" dirty="0"/>
              <a:t>TACRAO Summer Meeting</a:t>
            </a:r>
          </a:p>
          <a:p>
            <a:r>
              <a:rPr lang="en-US" dirty="0"/>
              <a:t>July 18, 2017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818185"/>
            <a:ext cx="804496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/>
              <a:t>Melissa Humphries, Ph.D.		Division of Strategic Planning &amp; Funding</a:t>
            </a:r>
          </a:p>
          <a:p>
            <a:pPr>
              <a:spcBef>
                <a:spcPts val="600"/>
              </a:spcBef>
            </a:pPr>
            <a:r>
              <a:rPr lang="en-US" i="1" dirty="0"/>
              <a:t>Kathy Zarate, J.D.			Division of College Readiness &amp;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04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CBM00S: Revise Item #19 (</a:t>
            </a:r>
            <a:r>
              <a:rPr lang="en-US" dirty="0" err="1" smtClean="0"/>
              <a:t>Univ</a:t>
            </a:r>
            <a:r>
              <a:rPr lang="en-US" dirty="0" smtClean="0"/>
              <a:t>)/#22(CTCs)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Item #22 Developmental Education Course/Intervention </a:t>
            </a:r>
            <a:r>
              <a:rPr lang="en-US" b="1" u="sng" dirty="0" smtClean="0"/>
              <a:t>and Corequisite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0 Not a developmental </a:t>
            </a:r>
            <a:r>
              <a:rPr lang="en-US" dirty="0" smtClean="0"/>
              <a:t>course/intervention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or paired college course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1 D</a:t>
            </a:r>
            <a:r>
              <a:rPr lang="en-US" dirty="0" smtClean="0"/>
              <a:t>evelopmental course –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not part of a corequisite model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4 D</a:t>
            </a:r>
            <a:r>
              <a:rPr lang="en-US" dirty="0" smtClean="0"/>
              <a:t>evelopmental intervention (NCBO)–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not part of a corequisite model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7 </a:t>
            </a:r>
            <a:r>
              <a:rPr lang="en-US" dirty="0"/>
              <a:t>Self-paced course or </a:t>
            </a:r>
            <a:r>
              <a:rPr lang="en-US" dirty="0" smtClean="0"/>
              <a:t>intervention –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not part of a corequisite model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8 Corequisite DE course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9 Corequisite DE intervention (NCBO)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A Self-paced course or intervention – part of a corequisite model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 College-level course paired with 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5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THECB Website 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9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www.thecb.state.tx.us/tsi</a:t>
            </a:r>
            <a:endParaRPr lang="en-US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Aft>
                <a:spcPts val="600"/>
              </a:spcAft>
              <a:defRPr/>
            </a:pPr>
            <a:r>
              <a:rPr lang="en-US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Sign up for DE/TSI Updates</a:t>
            </a:r>
          </a:p>
          <a:p>
            <a:pPr>
              <a:spcAft>
                <a:spcPts val="600"/>
              </a:spcAft>
              <a:defRPr/>
            </a:pP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Texas Higher Ed Data</a:t>
            </a:r>
          </a:p>
          <a:p>
            <a:pPr lvl="1">
              <a:spcAft>
                <a:spcPts val="600"/>
              </a:spcAft>
              <a:defRPr/>
            </a:pPr>
            <a:r>
              <a:rPr lang="en-US" sz="19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http://www.txhighereddata.org/</a:t>
            </a:r>
            <a:endParaRPr lang="en-US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Clr>
                <a:srgbClr val="C00000"/>
              </a:buClr>
              <a:buNone/>
              <a:defRPr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  <a:defRPr/>
            </a:pPr>
            <a:endParaRPr lang="en-US" sz="26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475211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</a:t>
            </a:r>
            <a:r>
              <a:rPr lang="en-US" dirty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1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41525"/>
            <a:ext cx="7886700" cy="4735438"/>
          </a:xfrm>
        </p:spPr>
        <p:txBody>
          <a:bodyPr>
            <a:normAutofit/>
          </a:bodyPr>
          <a:lstStyle/>
          <a:p>
            <a:pPr marL="392113" lvl="1" indent="0">
              <a:buNone/>
              <a:defRPr/>
            </a:pPr>
            <a:endParaRPr lang="en-US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Suzanne Morales-Vale, Ph.D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Director, Developmental and Adult Education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suzanne.morales-vale@thecb.state.tx.us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	(512) 427-6262</a:t>
            </a:r>
          </a:p>
          <a:p>
            <a:pPr marL="0" indent="0">
              <a:buNone/>
              <a:defRPr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Kathy Zarate, J.D.</a:t>
            </a:r>
          </a:p>
          <a:p>
            <a:pPr marL="109537" indent="0">
              <a:buNone/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Program Specialist,  Developmental Education</a:t>
            </a:r>
          </a:p>
          <a:p>
            <a:pPr marL="109537" indent="0">
              <a:buNone/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kathy.zarate@thecb.state.tx.us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(512) 427-6244</a:t>
            </a:r>
          </a:p>
          <a:p>
            <a:pPr marL="109537" indent="0">
              <a:buNone/>
              <a:defRPr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Melissa Humphries, Ph.D.</a:t>
            </a:r>
          </a:p>
          <a:p>
            <a:pPr marL="109537" indent="0">
              <a:buNone/>
              <a:defRPr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Program Director, Research and Evaluation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  <a:hlinkClick r:id="rId2"/>
            </a:endParaRPr>
          </a:p>
          <a:p>
            <a:pPr marL="109537" indent="0">
              <a:buNone/>
              <a:defRPr/>
            </a:pPr>
            <a:r>
              <a:rPr lang="en-US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melissa.humphries@thecb.state.tx.us</a:t>
            </a:r>
            <a:r>
              <a:rPr lang="en-US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(512) 427-6546</a:t>
            </a:r>
          </a:p>
          <a:p>
            <a:pPr marL="109537" indent="0">
              <a:buNone/>
              <a:defRPr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  <a:defRPr/>
            </a:pPr>
            <a:endParaRPr lang="en-US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  <a:defRPr/>
            </a:pPr>
            <a:endParaRPr lang="en-US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THECB Contacts:</a:t>
            </a:r>
          </a:p>
        </p:txBody>
      </p:sp>
    </p:spTree>
    <p:extLst>
      <p:ext uri="{BB962C8B-B14F-4D97-AF65-F5344CB8AC3E}">
        <p14:creationId xmlns:p14="http://schemas.microsoft.com/office/powerpoint/2010/main" val="3970549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9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15562" y="351692"/>
            <a:ext cx="5917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AGENDA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8579" y="1366345"/>
            <a:ext cx="758846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TSIA Writing Update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Legislative Update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CBM Updates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Q &amp; 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THECB Contacts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2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TSIA Benchmarks Update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changes based on </a:t>
            </a:r>
            <a:r>
              <a:rPr lang="en-US" dirty="0">
                <a:hlinkClick r:id="rId2"/>
              </a:rPr>
              <a:t>TSIA Validity Study </a:t>
            </a:r>
            <a:r>
              <a:rPr lang="en-US" dirty="0"/>
              <a:t>conducted by College Board</a:t>
            </a:r>
          </a:p>
          <a:p>
            <a:r>
              <a:rPr lang="en-US" dirty="0"/>
              <a:t>No change to Math (350 and up) or Reading (351 and up) benchmarks</a:t>
            </a:r>
          </a:p>
          <a:p>
            <a:r>
              <a:rPr lang="en-US" dirty="0"/>
              <a:t>Proposed changes to Writing</a:t>
            </a:r>
          </a:p>
          <a:p>
            <a:pPr lvl="1"/>
            <a:r>
              <a:rPr lang="en-US" dirty="0"/>
              <a:t>Placement score of at least 340 and essay of at least 4; </a:t>
            </a:r>
            <a:endParaRPr lang="en-US" sz="1000" dirty="0"/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dirty="0"/>
              <a:t>Placement score of &lt;340, ABE Diagnostic level of at least 4, AND an essay score of at least 5.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5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Legislative Update: HB 2223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7586"/>
            <a:ext cx="7886700" cy="464937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HB 2223 </a:t>
            </a:r>
            <a:r>
              <a:rPr lang="en-US" dirty="0">
                <a:hlinkClick r:id="rId2"/>
              </a:rPr>
              <a:t>Webinar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Slides</a:t>
            </a:r>
            <a:endParaRPr lang="en-US" dirty="0"/>
          </a:p>
          <a:p>
            <a:r>
              <a:rPr lang="en-US" dirty="0"/>
              <a:t>Requires each IHE to develop and implement for developmental coursework a corequisite model for 75% of students enrolled in DE for reading/writing/math</a:t>
            </a:r>
          </a:p>
          <a:p>
            <a:pPr lvl="1"/>
            <a:r>
              <a:rPr lang="en-US" dirty="0"/>
              <a:t>2018-2019: 25% of DE students </a:t>
            </a:r>
          </a:p>
          <a:p>
            <a:pPr lvl="1"/>
            <a:r>
              <a:rPr lang="en-US" dirty="0"/>
              <a:t>2019-2020: 50% of DE students</a:t>
            </a:r>
          </a:p>
          <a:p>
            <a:pPr lvl="1"/>
            <a:r>
              <a:rPr lang="en-US" dirty="0"/>
              <a:t>2020-2021: 75% of DE students</a:t>
            </a:r>
          </a:p>
          <a:p>
            <a:r>
              <a:rPr lang="en-US" dirty="0"/>
              <a:t>Success Initiative statute relocated</a:t>
            </a:r>
          </a:p>
          <a:p>
            <a:pPr lvl="1"/>
            <a:r>
              <a:rPr lang="en-US" dirty="0"/>
              <a:t>Section 51.3062 changes to Article I, Section 1.01, F-1</a:t>
            </a:r>
          </a:p>
          <a:p>
            <a:r>
              <a:rPr lang="en-US" dirty="0"/>
              <a:t>DE Hours Eligible for Funding are Reduced</a:t>
            </a:r>
          </a:p>
          <a:p>
            <a:pPr lvl="1"/>
            <a:r>
              <a:rPr lang="en-US" dirty="0"/>
              <a:t>Section 51.340</a:t>
            </a:r>
          </a:p>
          <a:p>
            <a:pPr lvl="1"/>
            <a:r>
              <a:rPr lang="en-US" dirty="0"/>
              <a:t>Universities: Reduced from 18 hours to 9 hours</a:t>
            </a:r>
          </a:p>
          <a:p>
            <a:pPr lvl="1"/>
            <a:r>
              <a:rPr lang="en-US" dirty="0"/>
              <a:t>Community Colleges: Reduced from 27 hours to 18 hours</a:t>
            </a:r>
          </a:p>
          <a:p>
            <a:pPr lvl="1"/>
            <a:r>
              <a:rPr lang="en-US" dirty="0"/>
              <a:t>ESOL: Remains at 18 hours/Universities and 27/CC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6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Corequisite Percentages	 for HB 2223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THECB is working on exact methodology now</a:t>
            </a:r>
          </a:p>
          <a:p>
            <a:r>
              <a:rPr lang="en-US" dirty="0" smtClean="0"/>
              <a:t>THECB will use information reported on CBM</a:t>
            </a:r>
          </a:p>
          <a:p>
            <a:r>
              <a:rPr lang="en-US" dirty="0" smtClean="0"/>
              <a:t>Items used in calculation:</a:t>
            </a:r>
          </a:p>
          <a:p>
            <a:pPr lvl="1"/>
            <a:r>
              <a:rPr lang="en-US" dirty="0" smtClean="0"/>
              <a:t>Reports of DE courses/NCBOs from CBM00S</a:t>
            </a:r>
          </a:p>
          <a:p>
            <a:pPr lvl="1"/>
            <a:r>
              <a:rPr lang="en-US" dirty="0" smtClean="0"/>
              <a:t>TSI status information on CBM002</a:t>
            </a:r>
          </a:p>
          <a:p>
            <a:pPr lvl="1"/>
            <a:r>
              <a:rPr lang="en-US" dirty="0" smtClean="0"/>
              <a:t>TSIA scores on CBM002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6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4197"/>
            <a:ext cx="9053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Proposed Reporting Changes (Spring 2017)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4196" y="1221971"/>
            <a:ext cx="84124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CBM002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Removal of Item #10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Revision of Items #21A/#41A/#61A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Revision of Items #23/#43/#63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CBM00S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Revision of Item #19 (</a:t>
            </a:r>
            <a:r>
              <a:rPr lang="en-US" sz="4000" dirty="0" err="1" smtClean="0"/>
              <a:t>Univ</a:t>
            </a:r>
            <a:r>
              <a:rPr lang="en-US" sz="4000" dirty="0" smtClean="0"/>
              <a:t>)/#22(CTCs)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223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CBM002: Remove Item #10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200" u="sng" dirty="0"/>
              <a:t>Item #10 	TSI Obligation Waived or Blanket </a:t>
            </a:r>
            <a:r>
              <a:rPr lang="en-US" sz="3200" u="sng" dirty="0" smtClean="0"/>
              <a:t>Exemption</a:t>
            </a:r>
            <a:endParaRPr lang="en-US" sz="3200" u="sng" dirty="0"/>
          </a:p>
          <a:p>
            <a:pPr marL="0" indent="0">
              <a:buNone/>
            </a:pPr>
            <a:r>
              <a:rPr lang="en-US" sz="3200" dirty="0" smtClean="0"/>
              <a:t>0	No </a:t>
            </a:r>
            <a:r>
              <a:rPr lang="en-US" sz="3200" dirty="0"/>
              <a:t>or not applicable</a:t>
            </a:r>
          </a:p>
          <a:p>
            <a:pPr marL="0" indent="0">
              <a:buNone/>
            </a:pPr>
            <a:r>
              <a:rPr lang="en-US" sz="3200" dirty="0" smtClean="0"/>
              <a:t>1	Yes</a:t>
            </a:r>
            <a:r>
              <a:rPr lang="en-US" sz="3200" dirty="0"/>
              <a:t>, waiver based on Level-One Certificate Program or </a:t>
            </a:r>
            <a:r>
              <a:rPr lang="en-US" sz="3200" dirty="0" smtClean="0"/>
              <a:t>non-	degree seeking </a:t>
            </a:r>
            <a:r>
              <a:rPr lang="en-US" sz="3200" dirty="0"/>
              <a:t>or </a:t>
            </a:r>
            <a:r>
              <a:rPr lang="en-US" sz="3200" dirty="0" smtClean="0"/>
              <a:t>non-certificate-seeking </a:t>
            </a:r>
            <a:r>
              <a:rPr lang="en-US" sz="3200" dirty="0"/>
              <a:t>status</a:t>
            </a:r>
          </a:p>
          <a:p>
            <a:pPr marL="0" indent="0">
              <a:buNone/>
            </a:pPr>
            <a:r>
              <a:rPr lang="en-US" sz="3200" dirty="0" smtClean="0"/>
              <a:t>2	Yes</a:t>
            </a:r>
            <a:r>
              <a:rPr lang="en-US" sz="3200" dirty="0"/>
              <a:t>, waiver for current enrollment in one or more dual credit </a:t>
            </a:r>
            <a:r>
              <a:rPr lang="en-US" sz="3200" dirty="0" smtClean="0"/>
              <a:t>	courses </a:t>
            </a:r>
            <a:r>
              <a:rPr lang="en-US" sz="3200" dirty="0"/>
              <a:t>based on dual </a:t>
            </a:r>
            <a:r>
              <a:rPr lang="en-US" sz="3200" dirty="0" smtClean="0"/>
              <a:t>credit </a:t>
            </a:r>
            <a:r>
              <a:rPr lang="en-US" sz="3200" dirty="0"/>
              <a:t>rules (report only for dual credit </a:t>
            </a:r>
            <a:r>
              <a:rPr lang="en-US" sz="3200" dirty="0" smtClean="0"/>
              <a:t>	students </a:t>
            </a:r>
            <a:r>
              <a:rPr lang="en-US" sz="3200" dirty="0"/>
              <a:t>who have not met TSI obligation in </a:t>
            </a:r>
            <a:r>
              <a:rPr lang="en-US" sz="3200" dirty="0" smtClean="0"/>
              <a:t>relevant </a:t>
            </a:r>
            <a:r>
              <a:rPr lang="en-US" sz="3200" dirty="0"/>
              <a:t>course area/s)</a:t>
            </a:r>
          </a:p>
          <a:p>
            <a:pPr marL="0" indent="0">
              <a:buNone/>
            </a:pPr>
            <a:r>
              <a:rPr lang="en-US" sz="3200" dirty="0"/>
              <a:t>3 </a:t>
            </a:r>
            <a:r>
              <a:rPr lang="en-US" sz="3200" dirty="0" smtClean="0"/>
              <a:t>  	Yes</a:t>
            </a:r>
            <a:r>
              <a:rPr lang="en-US" sz="3200" dirty="0"/>
              <a:t>, waiver for active duty military</a:t>
            </a:r>
          </a:p>
          <a:p>
            <a:pPr marL="0" indent="0">
              <a:buNone/>
            </a:pPr>
            <a:r>
              <a:rPr lang="en-US" sz="3200" dirty="0"/>
              <a:t>4 </a:t>
            </a:r>
            <a:r>
              <a:rPr lang="en-US" sz="3200" dirty="0" smtClean="0"/>
              <a:t>  	Yes</a:t>
            </a:r>
            <a:r>
              <a:rPr lang="en-US" sz="3200" dirty="0"/>
              <a:t>, blanket exemption because of past military experience based on TSI </a:t>
            </a:r>
            <a:r>
              <a:rPr lang="en-US" sz="3200" dirty="0" smtClean="0"/>
              <a:t>	rules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5   	Yes</a:t>
            </a:r>
            <a:r>
              <a:rPr lang="en-US" sz="3200" dirty="0"/>
              <a:t>, blanket exemption based on earned degree from accredited higher </a:t>
            </a:r>
            <a:r>
              <a:rPr lang="en-US" sz="3200" dirty="0" smtClean="0"/>
              <a:t>	education institution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6 </a:t>
            </a:r>
            <a:r>
              <a:rPr lang="en-US" sz="3200" dirty="0" smtClean="0"/>
              <a:t>  	Yes</a:t>
            </a:r>
            <a:r>
              <a:rPr lang="en-US" sz="3200" dirty="0"/>
              <a:t>, blanket exemption because previous TASP exemptions granted prior </a:t>
            </a:r>
            <a:r>
              <a:rPr lang="en-US" sz="3200" dirty="0" smtClean="0"/>
              <a:t>	to </a:t>
            </a:r>
            <a:r>
              <a:rPr lang="en-US" sz="3200" dirty="0"/>
              <a:t>September </a:t>
            </a:r>
            <a:r>
              <a:rPr lang="en-US" sz="3200" dirty="0" smtClean="0"/>
              <a:t>1</a:t>
            </a:r>
            <a:r>
              <a:rPr lang="en-US" sz="3200" dirty="0"/>
              <a:t>, 2003 </a:t>
            </a:r>
            <a:r>
              <a:rPr lang="en-US" sz="3200" dirty="0" smtClean="0"/>
              <a:t>apply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7 </a:t>
            </a:r>
            <a:r>
              <a:rPr lang="en-US" sz="3200" dirty="0" smtClean="0"/>
              <a:t>  	Yes</a:t>
            </a:r>
            <a:r>
              <a:rPr lang="en-US" sz="3200" dirty="0"/>
              <a:t>, waiver for ESL/ESOL developmental education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9640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CBM002: Revise Item #21A/#41A/#61A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05016"/>
            <a:ext cx="7886700" cy="517194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u="sng" dirty="0"/>
              <a:t>Item #21A – Math TSI Obligation Waived or Satisfied through Exemption</a:t>
            </a:r>
          </a:p>
          <a:p>
            <a:pPr marL="0" indent="0">
              <a:buNone/>
            </a:pPr>
            <a:r>
              <a:rPr lang="en-US" dirty="0"/>
              <a:t>0 Previously reported or</a:t>
            </a:r>
            <a:r>
              <a:rPr lang="en-US" strike="sngStrike" dirty="0">
                <a:solidFill>
                  <a:srgbClr val="FF0000"/>
                </a:solidFill>
              </a:rPr>
              <a:t> not applicable</a:t>
            </a:r>
          </a:p>
          <a:p>
            <a:pPr marL="0" indent="0">
              <a:buNone/>
            </a:pPr>
            <a:r>
              <a:rPr lang="en-US" dirty="0"/>
              <a:t>1 No, no exemption or waiver granted</a:t>
            </a:r>
          </a:p>
          <a:p>
            <a:pPr marL="0" indent="0">
              <a:buNone/>
            </a:pPr>
            <a:r>
              <a:rPr lang="en-US" dirty="0"/>
              <a:t>2 Exemption based on ACT Test</a:t>
            </a:r>
          </a:p>
          <a:p>
            <a:pPr marL="0" indent="0">
              <a:buNone/>
            </a:pPr>
            <a:r>
              <a:rPr lang="en-US" dirty="0"/>
              <a:t>3 Exemption based on old SAT Test </a:t>
            </a:r>
          </a:p>
          <a:p>
            <a:pPr marL="0" indent="0">
              <a:buNone/>
            </a:pPr>
            <a:r>
              <a:rPr lang="en-US" dirty="0"/>
              <a:t>4 Exemption based on TAKS Exit Level Math Test </a:t>
            </a:r>
          </a:p>
          <a:p>
            <a:pPr marL="0" indent="0">
              <a:buNone/>
            </a:pPr>
            <a:r>
              <a:rPr lang="en-US" dirty="0"/>
              <a:t>5 Exemption/met obligation based on determination by receiving institution that student has satisfactorily completed </a:t>
            </a:r>
            <a:r>
              <a:rPr lang="en-US" dirty="0" smtClean="0"/>
              <a:t>college-level coursework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 Waiver to take math-related dual credit based on dual credit </a:t>
            </a:r>
            <a:r>
              <a:rPr lang="en-US" dirty="0" smtClean="0"/>
              <a:t>rules (‘2’ in Item #10)</a:t>
            </a:r>
            <a:endParaRPr lang="en-US" dirty="0"/>
          </a:p>
          <a:p>
            <a:pPr marL="0" indent="0">
              <a:buNone/>
            </a:pPr>
            <a:r>
              <a:rPr lang="en-US" sz="3000" dirty="0"/>
              <a:t>7 </a:t>
            </a: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Waiver based on Level-One Certificate Program or non-degree-seeking or </a:t>
            </a: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non-certificate-seeking status </a:t>
            </a:r>
            <a:r>
              <a:rPr lang="en-US" sz="3000" dirty="0"/>
              <a:t> </a:t>
            </a:r>
            <a:r>
              <a:rPr lang="en-US" sz="3000" dirty="0" smtClean="0"/>
              <a:t>(‘1’ in Item #10)</a:t>
            </a:r>
            <a:endParaRPr lang="en-US" sz="3000" dirty="0"/>
          </a:p>
          <a:p>
            <a:pPr marL="0" indent="0">
              <a:buNone/>
            </a:pPr>
            <a:r>
              <a:rPr lang="en-US" dirty="0"/>
              <a:t>8 Exemption based on the STAAR Algebra II EOC Test </a:t>
            </a:r>
          </a:p>
          <a:p>
            <a:pPr marL="0" indent="0">
              <a:buNone/>
            </a:pPr>
            <a:r>
              <a:rPr lang="en-US" dirty="0"/>
              <a:t>9 Waiver for ESL/ESOL developmental </a:t>
            </a:r>
            <a:r>
              <a:rPr lang="en-US" dirty="0" smtClean="0"/>
              <a:t>education (‘7’ in Item #10)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Waiver for college prep course developed by my institution with local ISD(s)</a:t>
            </a:r>
          </a:p>
          <a:p>
            <a:pPr marL="0" indent="0">
              <a:buNone/>
            </a:pPr>
            <a:r>
              <a:rPr lang="en-US" dirty="0"/>
              <a:t>B Waiver for college prep course developed by another Texas public institution and local ISD(s) (course accepted via MOU)</a:t>
            </a:r>
          </a:p>
          <a:p>
            <a:pPr marL="0" indent="0">
              <a:buNone/>
            </a:pPr>
            <a:r>
              <a:rPr lang="en-US" dirty="0"/>
              <a:t>C Exemption based on revised SAT Test </a:t>
            </a:r>
          </a:p>
          <a:p>
            <a:pPr marL="0" indent="0">
              <a:buNone/>
            </a:pP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D Waiver for active military </a:t>
            </a: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duty </a:t>
            </a:r>
            <a:r>
              <a:rPr lang="en-US" sz="3000" dirty="0" smtClean="0"/>
              <a:t>(‘3’ in Item #10)</a:t>
            </a:r>
            <a:endParaRPr lang="en-US" sz="3000" dirty="0"/>
          </a:p>
          <a:p>
            <a:pPr marL="0" indent="0">
              <a:buNone/>
            </a:pP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E Exemption because of past military experience based on TSI </a:t>
            </a: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rules </a:t>
            </a:r>
            <a:r>
              <a:rPr lang="en-US" sz="3000" dirty="0" smtClean="0"/>
              <a:t>(‘4’ in Item #10)</a:t>
            </a:r>
            <a:endParaRPr lang="en-US" sz="3000" dirty="0"/>
          </a:p>
          <a:p>
            <a:pPr marL="0" indent="0">
              <a:buNone/>
            </a:pP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F Exemption based on earned degree from accredited higher education </a:t>
            </a: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institution </a:t>
            </a:r>
            <a:r>
              <a:rPr lang="en-US" sz="3000" dirty="0" smtClean="0"/>
              <a:t>(‘5’ in Item #10)</a:t>
            </a:r>
            <a:endParaRPr lang="en-US" sz="3000" dirty="0"/>
          </a:p>
          <a:p>
            <a:pPr marL="0" indent="0">
              <a:buNone/>
            </a:pP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G Exemption because previous TASP exemptions granted prior to September 1, 2003 </a:t>
            </a:r>
            <a:r>
              <a:rPr lang="en-US" sz="3000" dirty="0" smtClean="0"/>
              <a:t>(‘6’ in Item #10)</a:t>
            </a:r>
            <a:endParaRPr lang="en-US" sz="3000" dirty="0"/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H Waiver </a:t>
            </a: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</a:rPr>
              <a:t>for dual credit student taking a course in another subject </a:t>
            </a:r>
            <a:r>
              <a:rPr lang="en-US" sz="3000" u="sng" dirty="0" smtClean="0">
                <a:solidFill>
                  <a:schemeClr val="accent6">
                    <a:lumMod val="75000"/>
                  </a:schemeClr>
                </a:solidFill>
              </a:rPr>
              <a:t>area </a:t>
            </a:r>
            <a:r>
              <a:rPr lang="en-US" sz="3000" dirty="0" smtClean="0"/>
              <a:t>(‘2’ in Item #10)</a:t>
            </a:r>
            <a:endParaRPr lang="en-US" sz="3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17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CBM002: Revise Item #23/#43/#63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 #23 	Participation in Alternative/Non-course-based Method for Developmental Education Math this Reporting Period.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0 	Not applicable (did not participate)</a:t>
            </a:r>
          </a:p>
          <a:p>
            <a:pPr marL="0" indent="0">
              <a:buNone/>
            </a:pPr>
            <a:r>
              <a:rPr lang="en-US" dirty="0"/>
              <a:t>1 	Yes, participated </a:t>
            </a:r>
            <a:r>
              <a:rPr lang="en-US" strike="sngStrike" dirty="0">
                <a:solidFill>
                  <a:srgbClr val="FF0000"/>
                </a:solidFill>
              </a:rPr>
              <a:t>and satisfied TSI obligation for math in the semester being reported</a:t>
            </a:r>
          </a:p>
          <a:p>
            <a:pPr marL="0" indent="0">
              <a:buNone/>
            </a:pPr>
            <a:r>
              <a:rPr lang="en-US" strike="sngStrike" dirty="0">
                <a:solidFill>
                  <a:srgbClr val="FF0000"/>
                </a:solidFill>
              </a:rPr>
              <a:t>2 	Yes, participated but did not satisfy TSI obligation for math in the semester being reported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960B7-1A5D-4A40-9C6E-0A7BBAA5F9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719</Words>
  <Application>Microsoft Office PowerPoint</Application>
  <PresentationFormat>On-screen Show (4:3)</PresentationFormat>
  <Paragraphs>129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Office Theme</vt:lpstr>
      <vt:lpstr>TSI and DE Updates</vt:lpstr>
      <vt:lpstr>PowerPoint Presentation</vt:lpstr>
      <vt:lpstr>TSIA Benchmarks Update</vt:lpstr>
      <vt:lpstr>Legislative Update: HB 2223 </vt:lpstr>
      <vt:lpstr>Calculating Corequisite Percentages  for HB 2223</vt:lpstr>
      <vt:lpstr>PowerPoint Presentation</vt:lpstr>
      <vt:lpstr>CBM002: Remove Item #10</vt:lpstr>
      <vt:lpstr>CBM002: Revise Item #21A/#41A/#61A</vt:lpstr>
      <vt:lpstr>CBM002: Revise Item #23/#43/#63</vt:lpstr>
      <vt:lpstr>CBM00S: Revise Item #19 (Univ)/#22(CTCs)</vt:lpstr>
      <vt:lpstr>Resources</vt:lpstr>
      <vt:lpstr>Questions?</vt:lpstr>
      <vt:lpstr>THECB Contacts:</vt:lpstr>
      <vt:lpstr>PowerPoint Presentation</vt:lpstr>
    </vt:vector>
  </TitlesOfParts>
  <Company>THECB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Sophia</dc:creator>
  <cp:lastModifiedBy>Irene Robinson</cp:lastModifiedBy>
  <cp:revision>27</cp:revision>
  <dcterms:created xsi:type="dcterms:W3CDTF">2015-09-21T17:58:58Z</dcterms:created>
  <dcterms:modified xsi:type="dcterms:W3CDTF">2017-07-31T15:04:49Z</dcterms:modified>
</cp:coreProperties>
</file>