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73" r:id="rId2"/>
  </p:sldMasterIdLst>
  <p:notesMasterIdLst>
    <p:notesMasterId r:id="rId30"/>
  </p:notesMasterIdLst>
  <p:handoutMasterIdLst>
    <p:handoutMasterId r:id="rId31"/>
  </p:handoutMasterIdLst>
  <p:sldIdLst>
    <p:sldId id="399" r:id="rId3"/>
    <p:sldId id="400" r:id="rId4"/>
    <p:sldId id="382" r:id="rId5"/>
    <p:sldId id="383" r:id="rId6"/>
    <p:sldId id="384" r:id="rId7"/>
    <p:sldId id="385" r:id="rId8"/>
    <p:sldId id="386" r:id="rId9"/>
    <p:sldId id="403" r:id="rId10"/>
    <p:sldId id="391" r:id="rId11"/>
    <p:sldId id="392" r:id="rId12"/>
    <p:sldId id="393" r:id="rId13"/>
    <p:sldId id="394" r:id="rId14"/>
    <p:sldId id="373" r:id="rId15"/>
    <p:sldId id="369" r:id="rId16"/>
    <p:sldId id="376" r:id="rId17"/>
    <p:sldId id="370" r:id="rId18"/>
    <p:sldId id="374" r:id="rId19"/>
    <p:sldId id="377" r:id="rId20"/>
    <p:sldId id="395" r:id="rId21"/>
    <p:sldId id="396" r:id="rId22"/>
    <p:sldId id="397" r:id="rId23"/>
    <p:sldId id="398" r:id="rId24"/>
    <p:sldId id="371" r:id="rId25"/>
    <p:sldId id="378" r:id="rId26"/>
    <p:sldId id="372" r:id="rId27"/>
    <p:sldId id="379" r:id="rId28"/>
    <p:sldId id="380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197BB8-44E4-4DD9-95E0-C757D026257D}">
          <p14:sldIdLst>
            <p14:sldId id="399"/>
            <p14:sldId id="400"/>
            <p14:sldId id="382"/>
            <p14:sldId id="383"/>
            <p14:sldId id="384"/>
            <p14:sldId id="385"/>
            <p14:sldId id="386"/>
            <p14:sldId id="403"/>
            <p14:sldId id="391"/>
            <p14:sldId id="392"/>
            <p14:sldId id="393"/>
            <p14:sldId id="394"/>
            <p14:sldId id="373"/>
            <p14:sldId id="369"/>
            <p14:sldId id="376"/>
            <p14:sldId id="370"/>
            <p14:sldId id="374"/>
            <p14:sldId id="377"/>
            <p14:sldId id="395"/>
            <p14:sldId id="396"/>
            <p14:sldId id="397"/>
            <p14:sldId id="398"/>
            <p14:sldId id="371"/>
            <p14:sldId id="378"/>
            <p14:sldId id="372"/>
            <p14:sldId id="379"/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3"/>
    <a:srgbClr val="A62242"/>
    <a:srgbClr val="242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724" autoAdjust="0"/>
    <p:restoredTop sz="93556" autoAdjust="0"/>
  </p:normalViewPr>
  <p:slideViewPr>
    <p:cSldViewPr snapToGrid="0">
      <p:cViewPr varScale="1">
        <p:scale>
          <a:sx n="70" d="100"/>
          <a:sy n="70" d="100"/>
        </p:scale>
        <p:origin x="7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6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91DCC-4E7F-4C8D-B422-26BD56108BC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139F-102E-4647-A96F-EC8B4ACD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10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364D48-0C95-4FB6-8CE9-7EA5F69F50DC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C798A-60EA-4F3C-B644-E6CB0105F2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64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90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01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53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820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07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78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453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51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5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571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32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34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30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693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01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546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43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58FC1-F8C8-41D1-8EAB-28A27F4E1556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B960B7-1A5D-4A40-9C6E-0A7BBAA5F9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7"/>
          <p:cNvSpPr txBox="1"/>
          <p:nvPr userDrawn="1"/>
        </p:nvSpPr>
        <p:spPr>
          <a:xfrm>
            <a:off x="4936495" y="3133305"/>
            <a:ext cx="3907416" cy="128201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Texas Higher Education</a:t>
            </a:r>
            <a:endParaRPr lang="en-US" sz="30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Coordinating Board</a:t>
            </a:r>
            <a:endParaRPr lang="en-US" sz="30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495" y="1734432"/>
            <a:ext cx="3840480" cy="139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D20B-9627-4ACA-A581-0A59FC76EAB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62AC-092A-4C54-AB98-BAF81A9F464D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53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BB-9B14-4413-9BE6-9D87ABBD946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0054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5B03C-E61A-4556-ABA9-E4D97D5BD3AA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538929"/>
            <a:ext cx="7886700" cy="701731"/>
          </a:xfrm>
          <a:solidFill>
            <a:srgbClr val="005B83"/>
          </a:solidFill>
        </p:spPr>
        <p:txBody>
          <a:bodyPr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8290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07ED-CF37-4D94-B59C-E3C984ECACB2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93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1560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B7C3-C31F-4F34-89D7-18366AE55CF6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0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C0288C-24E1-430C-ADDD-54CA904F3A18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B960B7-1A5D-4A40-9C6E-0A7BBAA5F99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 Box 7"/>
          <p:cNvSpPr txBox="1"/>
          <p:nvPr userDrawn="1"/>
        </p:nvSpPr>
        <p:spPr>
          <a:xfrm>
            <a:off x="4936495" y="3133305"/>
            <a:ext cx="3907416" cy="128201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000" b="1" dirty="0">
                <a:solidFill>
                  <a:srgbClr val="A6A6A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Texas Higher Education</a:t>
            </a:r>
            <a:endParaRPr lang="en-US" sz="3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solidFill>
                  <a:srgbClr val="A6A6A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Coordinating Board</a:t>
            </a:r>
            <a:endParaRPr lang="en-US" sz="3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495" y="1734432"/>
            <a:ext cx="3840480" cy="139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05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8072F-63BC-4BF6-A1E1-8CF1607779D7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6847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369085D-C92A-486E-841C-12BCCD722FDA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837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A1264D-099F-475E-83A0-FE212325F1DD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51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981A-55FF-4F91-ABE5-3C4766D61789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13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59F6B3B-FD53-4C35-85B3-978E1DA73895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04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9C53D9-E4C1-43E6-A656-9AAC045B7361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15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45D7C7-2A87-40AE-9412-C5AAB829B675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355138"/>
            <a:ext cx="9144000" cy="73071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noAutofit/>
          </a:bodyPr>
          <a:lstStyle/>
          <a:p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53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19FC58-18F8-4CA5-A2CB-BE88B40135B0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632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FEE132-3D19-4CDA-8BA6-AA46400C890D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49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522AD3-060B-46C1-B7FF-C4B07AB240D5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00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98C561F-842D-49BA-8D06-F007CEE67BF3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37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171BB1-B70A-4009-B9A2-005730465521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3352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14538C-FAD4-4D91-82D2-A7FF3CB8B445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538929"/>
            <a:ext cx="7886700" cy="701731"/>
          </a:xfrm>
          <a:prstGeom prst="rect">
            <a:avLst/>
          </a:prstGeom>
          <a:solidFill>
            <a:srgbClr val="005B83"/>
          </a:solidFill>
        </p:spPr>
        <p:txBody>
          <a:bodyPr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7100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7243B9-7BFE-4FCC-A193-1AD6A2686BCF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935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947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7F74-63C9-4AA7-9C52-F3588D71B927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977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8AB4E6-81FF-43FF-ACAB-2DBB2FF3BD61}" type="datetime1">
              <a:rPr lang="en-US" smtClean="0">
                <a:solidFill>
                  <a:prstClr val="black"/>
                </a:solidFill>
              </a:rPr>
              <a:pPr/>
              <a:t>7/19/2018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INTERNAL DRAFT: NOT FOR 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B960B7-1A5D-4A40-9C6E-0A7BBAA5F9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3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FE0-AAD3-40A9-86A1-C65D59368D62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8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8075-6DEC-4183-A7F5-24B3C01629A3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94DF-5859-41F0-A3A3-C133ACD3C839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9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80F-7FF3-442C-8B23-B6C08430036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355138"/>
            <a:ext cx="9144000" cy="73071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noAutofit/>
          </a:bodyPr>
          <a:lstStyle/>
          <a:p>
            <a:endParaRPr lang="en-US" sz="13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0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C185-6130-4C9E-808D-DA44F3DF74E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0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A93B-71DF-4652-BAB3-6140CB129F36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C052B-8ED7-4757-9A71-39A5137BB16D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59591"/>
            <a:ext cx="9144000" cy="612541"/>
          </a:xfrm>
          <a:prstGeom prst="rect">
            <a:avLst/>
          </a:prstGeom>
          <a:solidFill>
            <a:srgbClr val="A622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30188"/>
          </a:xfrm>
          <a:prstGeom prst="rect">
            <a:avLst/>
          </a:prstGeom>
          <a:solidFill>
            <a:srgbClr val="005B8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9" y="6315290"/>
            <a:ext cx="121920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0" r:id="rId12"/>
    <p:sldLayoutId id="2147483652" r:id="rId13"/>
    <p:sldLayoutId id="2147483653" r:id="rId14"/>
    <p:sldLayoutId id="2147483654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59591"/>
            <a:ext cx="9144000" cy="612541"/>
          </a:xfrm>
          <a:prstGeom prst="rect">
            <a:avLst/>
          </a:prstGeom>
          <a:solidFill>
            <a:srgbClr val="A622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30188"/>
          </a:xfrm>
          <a:prstGeom prst="rect">
            <a:avLst/>
          </a:prstGeom>
          <a:solidFill>
            <a:srgbClr val="005B8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9" y="6315290"/>
            <a:ext cx="1219200" cy="487680"/>
          </a:xfrm>
          <a:prstGeom prst="rect">
            <a:avLst/>
          </a:prstGeom>
        </p:spPr>
      </p:pic>
      <p:sp>
        <p:nvSpPr>
          <p:cNvPr id="9" name="Title Placeholder 8">
            <a:extLst>
              <a:ext uri="{FF2B5EF4-FFF2-40B4-BE49-F238E27FC236}">
                <a16:creationId xmlns:a16="http://schemas.microsoft.com/office/drawing/2014/main" xmlns="" id="{395D05C0-5283-42BA-9930-9D18946E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F3AFF901-3698-44E8-B313-115DE0455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10999F6B-7E18-4DE1-B0BF-7225C7220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F355-A4C3-4BB1-8648-E50BDAD73D0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4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Victor.Reyna@thecb.state.tx.u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27"/>
          <a:stretch/>
        </p:blipFill>
        <p:spPr>
          <a:xfrm>
            <a:off x="4790661" y="1580322"/>
            <a:ext cx="4009156" cy="12824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3181" y="2462834"/>
            <a:ext cx="4206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black"/>
                </a:solidFill>
                <a:latin typeface="Calibri Light" panose="020F0302020204030204"/>
              </a:rPr>
              <a:t>General Reporting Updates</a:t>
            </a:r>
            <a:endParaRPr lang="en-US" sz="4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9851" y="2862799"/>
            <a:ext cx="40995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prstClr val="white">
                    <a:lumMod val="65000"/>
                  </a:prstClr>
                </a:solidFill>
                <a:ea typeface="Adobe Gothic Std B" panose="020B0800000000000000" pitchFamily="34" charset="-128"/>
              </a:rPr>
              <a:t>Texas Higher Education</a:t>
            </a:r>
          </a:p>
          <a:p>
            <a:pPr algn="ctr"/>
            <a:r>
              <a:rPr lang="en-US" sz="3200" b="1" dirty="0">
                <a:solidFill>
                  <a:prstClr val="white">
                    <a:lumMod val="65000"/>
                  </a:prstClr>
                </a:solidFill>
                <a:ea typeface="Adobe Gothic Std B" panose="020B0800000000000000" pitchFamily="34" charset="-128"/>
              </a:rPr>
              <a:t>Coordinating Board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9182" y="4955967"/>
            <a:ext cx="371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TACRAO – University Issues</a:t>
            </a:r>
            <a:endParaRPr lang="en-US" dirty="0">
              <a:solidFill>
                <a:prstClr val="black"/>
              </a:solidFill>
              <a:latin typeface="Calibri Light" panose="020F0302020204030204"/>
            </a:endParaRPr>
          </a:p>
          <a:p>
            <a:pPr algn="ctr"/>
            <a:r>
              <a:rPr lang="en-US" dirty="0">
                <a:solidFill>
                  <a:prstClr val="black"/>
                </a:solidFill>
                <a:latin typeface="Calibri Light" panose="020F0302020204030204"/>
              </a:rPr>
              <a:t>July </a:t>
            </a: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17, </a:t>
            </a:r>
            <a:r>
              <a:rPr lang="en-US" dirty="0">
                <a:solidFill>
                  <a:prstClr val="black"/>
                </a:solidFill>
                <a:latin typeface="Calibri Light" panose="020F0302020204030204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723780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466149"/>
            <a:ext cx="7886700" cy="1082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Proposed</a:t>
            </a:r>
            <a:r>
              <a:rPr lang="en-US" b="1" dirty="0" smtClean="0"/>
              <a:t> Assistance with CBM001 and CBM004 Mismatches?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5308" y="2581835"/>
            <a:ext cx="1086523" cy="27109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MoveIt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Output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Folder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050542" y="36949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lowchart: Predefined Process 7"/>
          <p:cNvSpPr>
            <a:spLocks noChangeAspect="1"/>
          </p:cNvSpPr>
          <p:nvPr/>
        </p:nvSpPr>
        <p:spPr>
          <a:xfrm>
            <a:off x="3207661" y="3342938"/>
            <a:ext cx="1774211" cy="1188720"/>
          </a:xfrm>
          <a:prstGeom prst="flowChartPredefined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Edit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Process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339294" y="35784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lowchart: Magnetic Disk 8"/>
          <p:cNvSpPr>
            <a:spLocks/>
          </p:cNvSpPr>
          <p:nvPr/>
        </p:nvSpPr>
        <p:spPr>
          <a:xfrm>
            <a:off x="6852621" y="1034905"/>
            <a:ext cx="2130014" cy="5086195"/>
          </a:xfrm>
          <a:prstGeom prst="flowChartMagneticDisk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7083910" y="2824151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CBM001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CTC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7083910" y="3599077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CBM001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Univ.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7083910" y="4405525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CBM004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CTC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Flowchart: Document 14"/>
          <p:cNvSpPr/>
          <p:nvPr/>
        </p:nvSpPr>
        <p:spPr>
          <a:xfrm>
            <a:off x="7083910" y="5180451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CBM004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Univ.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6650" y="1536926"/>
            <a:ext cx="785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SQL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Server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1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466149"/>
            <a:ext cx="7886700" cy="1082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Proposed</a:t>
            </a:r>
            <a:r>
              <a:rPr lang="en-US" b="1" dirty="0" smtClean="0"/>
              <a:t> Assistance with CBM001 and CBM004 Mismatches?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618565" y="3270263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CBM001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6350373" y="3259444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CBM004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714" y="2162008"/>
            <a:ext cx="3522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 know which students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Are enrolled, but not which courses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4481" y="1862491"/>
            <a:ext cx="329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 know which courses are taught,</a:t>
            </a:r>
          </a:p>
          <a:p>
            <a:r>
              <a:rPr lang="en-US" dirty="0">
                <a:solidFill>
                  <a:prstClr val="black"/>
                </a:solidFill>
              </a:rPr>
              <a:t>a</a:t>
            </a:r>
            <a:r>
              <a:rPr lang="en-US" dirty="0" smtClean="0">
                <a:solidFill>
                  <a:prstClr val="black"/>
                </a:solidFill>
              </a:rPr>
              <a:t>nd number of students in each, but  which students?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3738282" y="4672455"/>
            <a:ext cx="1667436" cy="612648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CBM00S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690334" y="3646402"/>
            <a:ext cx="1581374" cy="8933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472243" y="3506063"/>
            <a:ext cx="1956529" cy="1023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98872" y="5428292"/>
            <a:ext cx="7661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 CBM00S ties the student to the courses and reports may be generated to compare hours and the number of students in each course.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5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2963"/>
            <a:ext cx="9144000" cy="784221"/>
          </a:xfrm>
          <a:prstGeom prst="rect">
            <a:avLst/>
          </a:prstGeom>
          <a:solidFill>
            <a:srgbClr val="F6B1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prstClr val="white"/>
                </a:solidFill>
                <a:latin typeface="Calibri Light" panose="020F0302020204030204"/>
              </a:rPr>
              <a:t>Contact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8237" y="1662758"/>
            <a:ext cx="55621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>
              <a:solidFill>
                <a:prstClr val="black"/>
              </a:solidFill>
            </a:endParaRPr>
          </a:p>
          <a:p>
            <a:pPr algn="ctr"/>
            <a:r>
              <a:rPr lang="en-US" sz="3200" dirty="0">
                <a:solidFill>
                  <a:prstClr val="black"/>
                </a:solidFill>
              </a:rPr>
              <a:t>Victor Reyna</a:t>
            </a:r>
          </a:p>
          <a:p>
            <a:pPr algn="ctr"/>
            <a:r>
              <a:rPr lang="en-US" sz="2400" i="1" dirty="0">
                <a:solidFill>
                  <a:prstClr val="black"/>
                </a:solidFill>
              </a:rPr>
              <a:t>Interim Director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Education Data Center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Texas Higher Education Coordinating Board</a:t>
            </a:r>
          </a:p>
          <a:p>
            <a:pPr algn="ctr"/>
            <a:endParaRPr lang="en-US" sz="2400" dirty="0">
              <a:solidFill>
                <a:prstClr val="black"/>
              </a:solidFill>
            </a:endParaRPr>
          </a:p>
          <a:p>
            <a:pPr algn="ctr"/>
            <a:r>
              <a:rPr lang="en-US" sz="3200" dirty="0">
                <a:solidFill>
                  <a:prstClr val="black"/>
                </a:solidFill>
                <a:hlinkClick r:id="rId3"/>
              </a:rPr>
              <a:t>Victor.Reyna@thecb.state.tx.us</a:t>
            </a:r>
            <a:endParaRPr lang="en-US" sz="3200" dirty="0">
              <a:solidFill>
                <a:prstClr val="black"/>
              </a:solidFill>
            </a:endParaRPr>
          </a:p>
          <a:p>
            <a:pPr algn="ctr"/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91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TSI/DE Reporting Updates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56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CBM002</a:t>
            </a:r>
            <a:r>
              <a:rPr lang="en-US" dirty="0"/>
              <a:t>: Revised Item #10 – Program Indicator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0	No or not applicable 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	</a:t>
            </a:r>
            <a:r>
              <a:rPr lang="en-US" dirty="0" smtClean="0"/>
              <a:t>Student </a:t>
            </a:r>
            <a:r>
              <a:rPr lang="en-US" dirty="0"/>
              <a:t>is a current dual credit student</a:t>
            </a:r>
          </a:p>
          <a:p>
            <a:pPr marL="0" indent="0">
              <a:buNone/>
            </a:pPr>
            <a:r>
              <a:rPr lang="en-US" dirty="0"/>
              <a:t> 8	Student is in an AEL (Adult Education and 	Literacy) program</a:t>
            </a:r>
          </a:p>
          <a:p>
            <a:pPr marL="0" indent="0">
              <a:buNone/>
            </a:pPr>
            <a:r>
              <a:rPr lang="en-US" dirty="0"/>
              <a:t> 9	Student is enrolled in a Level 2 Cert or Applied 	Associates degree program that does not 	require a freshman-level academic 	mathematics course, and the student is not 	taking a college-level math course. This does 	not include students who have undeclared or 	undecided majors.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1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Clarifications for Item #10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AEL – Adult Education and Literacy</a:t>
            </a:r>
          </a:p>
          <a:p>
            <a:pPr lvl="1"/>
            <a:r>
              <a:rPr lang="en-US" dirty="0" smtClean="0"/>
              <a:t>Adult Education program administered through TWC, whereby the institution is the fiscal agent and/or a provider. Examples include Accelerate Texas, high school equivalency, Integrated Education and Training, etc. </a:t>
            </a:r>
          </a:p>
          <a:p>
            <a:pPr lvl="1"/>
            <a:r>
              <a:rPr lang="en-US" dirty="0" smtClean="0"/>
              <a:t>New indicator (nothing in prior 002 that equates to AEL)</a:t>
            </a:r>
          </a:p>
          <a:p>
            <a:pPr lvl="1"/>
            <a:r>
              <a:rPr lang="en-US" dirty="0" smtClean="0"/>
              <a:t>Students only in an AEL program may not be reported on the 001 and 002</a:t>
            </a:r>
          </a:p>
          <a:p>
            <a:pPr lvl="2"/>
            <a:r>
              <a:rPr lang="en-US" dirty="0" smtClean="0"/>
              <a:t>No need to create a 002 record if not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CBM002</a:t>
            </a:r>
            <a:r>
              <a:rPr lang="en-US" sz="3200" dirty="0"/>
              <a:t>: </a:t>
            </a:r>
            <a:r>
              <a:rPr lang="en-US" sz="3200" dirty="0" smtClean="0"/>
              <a:t>Revised </a:t>
            </a:r>
            <a:r>
              <a:rPr lang="en-US" sz="3200" dirty="0"/>
              <a:t>Items #21A/#41A/#</a:t>
            </a:r>
            <a:r>
              <a:rPr lang="en-US" sz="3200" dirty="0" smtClean="0"/>
              <a:t>61A - TSI </a:t>
            </a:r>
            <a:r>
              <a:rPr lang="en-US" sz="3200" dirty="0"/>
              <a:t>obligation waived or satisfied through </a:t>
            </a:r>
            <a:r>
              <a:rPr lang="en-US" sz="3200" dirty="0" smtClean="0"/>
              <a:t>exemption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New or revised options (all other options remain the same)</a:t>
            </a:r>
          </a:p>
          <a:p>
            <a:pPr marL="0" indent="0">
              <a:buNone/>
            </a:pPr>
            <a:r>
              <a:rPr lang="en-US" dirty="0" smtClean="0"/>
              <a:t>0 </a:t>
            </a:r>
            <a:r>
              <a:rPr lang="en-US" dirty="0"/>
              <a:t>	Previously </a:t>
            </a:r>
            <a:r>
              <a:rPr lang="en-US" dirty="0" smtClean="0"/>
              <a:t>reported</a:t>
            </a:r>
            <a:endParaRPr lang="en-US" strike="sngStrike" dirty="0" smtClean="0"/>
          </a:p>
          <a:p>
            <a:pPr marL="0" indent="0">
              <a:buNone/>
            </a:pPr>
            <a:r>
              <a:rPr lang="en-US" dirty="0" smtClean="0"/>
              <a:t>7 	Waiver based on Level-One Certificate Program or 	non-degree-seeking or non-certificate-seeking status    </a:t>
            </a:r>
          </a:p>
          <a:p>
            <a:pPr marL="0" indent="0">
              <a:buNone/>
            </a:pPr>
            <a:r>
              <a:rPr lang="en-US" dirty="0" smtClean="0"/>
              <a:t>D </a:t>
            </a:r>
            <a:r>
              <a:rPr lang="en-US" dirty="0"/>
              <a:t>	Waiver for active military duty </a:t>
            </a:r>
          </a:p>
          <a:p>
            <a:pPr marL="0" indent="0">
              <a:buNone/>
            </a:pPr>
            <a:r>
              <a:rPr lang="en-US" dirty="0"/>
              <a:t>E 	Exemption because of past military experience 	based on TSI rules </a:t>
            </a:r>
          </a:p>
          <a:p>
            <a:pPr marL="0" indent="0">
              <a:buNone/>
            </a:pPr>
            <a:r>
              <a:rPr lang="en-US" dirty="0"/>
              <a:t>F 	Exemption based on earned degree from accredited 	higher education institution </a:t>
            </a:r>
          </a:p>
          <a:p>
            <a:pPr marL="0" indent="0">
              <a:buNone/>
            </a:pPr>
            <a:r>
              <a:rPr lang="en-US" dirty="0"/>
              <a:t>G	Dual credit student taking a course other than 	 	</a:t>
            </a:r>
            <a:r>
              <a:rPr lang="en-US" dirty="0" smtClean="0"/>
              <a:t>math/reading/writing. </a:t>
            </a:r>
            <a:r>
              <a:rPr lang="en-US" dirty="0"/>
              <a:t>No waiver/exemption </a:t>
            </a:r>
            <a:r>
              <a:rPr lang="en-US" dirty="0" smtClean="0"/>
              <a:t>	applicable </a:t>
            </a:r>
          </a:p>
          <a:p>
            <a:pPr marL="0" indent="0">
              <a:buNone/>
            </a:pPr>
            <a:r>
              <a:rPr lang="en-US" dirty="0" smtClean="0"/>
              <a:t>H	Waiver for ESL/ESOL developmental education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53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Dual Credit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</a:t>
            </a:r>
          </a:p>
          <a:p>
            <a:pPr lvl="1"/>
            <a:r>
              <a:rPr lang="en-US" dirty="0" smtClean="0"/>
              <a:t>Item #10 Program Indicator</a:t>
            </a:r>
          </a:p>
          <a:p>
            <a:pPr lvl="2"/>
            <a:r>
              <a:rPr lang="en-US" dirty="0" smtClean="0"/>
              <a:t>Option 2 (Student is a current dual credit student)</a:t>
            </a:r>
          </a:p>
          <a:p>
            <a:pPr lvl="1"/>
            <a:r>
              <a:rPr lang="en-US" dirty="0" smtClean="0"/>
              <a:t>Item #21A/41A/61A TSI Obligation Waiver/Exempted</a:t>
            </a:r>
          </a:p>
          <a:p>
            <a:pPr lvl="2"/>
            <a:r>
              <a:rPr lang="en-US" dirty="0" smtClean="0"/>
              <a:t>Option 6 - Waiver to take math/reading/writing-related dual credit</a:t>
            </a:r>
          </a:p>
          <a:p>
            <a:pPr lvl="2"/>
            <a:r>
              <a:rPr lang="en-US" dirty="0" smtClean="0"/>
              <a:t>Option G – Dual credit student taking a course other than math/reading/writing. No waiver/exemption applicable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1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6908"/>
          </a:xfrm>
        </p:spPr>
        <p:txBody>
          <a:bodyPr>
            <a:normAutofit/>
          </a:bodyPr>
          <a:lstStyle/>
          <a:p>
            <a:r>
              <a:rPr lang="en-US" dirty="0" smtClean="0"/>
              <a:t>Example: Dual Credit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32035"/>
            <a:ext cx="3886200" cy="49449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dual credit student is eligible for and enrolled in a Psychology college course (reading and writing intensive). They have a waiver to take math dual credit, but are not enrolled in a math college course.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21A  - ‘6’ – waiver to take math-related DC</a:t>
            </a:r>
          </a:p>
          <a:p>
            <a:r>
              <a:rPr lang="en-US" sz="2000" dirty="0" smtClean="0"/>
              <a:t>41A  - ‘6’ – waiver</a:t>
            </a:r>
            <a:r>
              <a:rPr lang="en-US" sz="2000" dirty="0"/>
              <a:t> </a:t>
            </a:r>
            <a:r>
              <a:rPr lang="en-US" sz="2000" dirty="0" smtClean="0"/>
              <a:t>to take reading-related DC</a:t>
            </a:r>
          </a:p>
          <a:p>
            <a:r>
              <a:rPr lang="en-US" sz="2000" dirty="0" smtClean="0"/>
              <a:t>61A – ‘6’ –waiver to take writing-related DC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1232035"/>
            <a:ext cx="3886200" cy="49449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dual credit student is eligible for and enrolled in a Psychology college course (reading and writing intensive). They only have a waiver to take dual credit reading/writing.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21A – ‘G’ – DC student taking course other than math. No waiver/exemption applicable</a:t>
            </a:r>
          </a:p>
          <a:p>
            <a:r>
              <a:rPr lang="en-US" sz="2000" dirty="0" smtClean="0"/>
              <a:t>41A  - ‘6’ – waiver to take reading-related DC</a:t>
            </a:r>
          </a:p>
          <a:p>
            <a:r>
              <a:rPr lang="en-US" sz="2000" dirty="0" smtClean="0"/>
              <a:t>61A – ‘6’ –waiver to take writing-related DC 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77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62242"/>
                </a:solidFill>
              </a:rPr>
              <a:t>CBM002 Edit Report Clarification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422" y="1690689"/>
            <a:ext cx="8229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Prior to Spring 2018, Item 10 on the CBM002 was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Item #10	</a:t>
            </a:r>
            <a:r>
              <a:rPr lang="en-US" sz="2400" u="sng" dirty="0"/>
              <a:t>TSI Obligation Waived or Blanket Exemption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with the following: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NOTE</a:t>
            </a:r>
            <a:r>
              <a:rPr lang="en-US" sz="2400" dirty="0"/>
              <a:t>:	Waiver information is also reported in items #21A, #41A, and #61A by TSI subject area.</a:t>
            </a:r>
          </a:p>
          <a:p>
            <a:pPr marL="0" indent="0">
              <a:buNone/>
            </a:pPr>
            <a:r>
              <a:rPr lang="en-US" sz="2650" dirty="0" smtClean="0"/>
              <a:t>With options “0” – “7”</a:t>
            </a:r>
            <a:endParaRPr lang="en-US" sz="2650" dirty="0"/>
          </a:p>
          <a:p>
            <a:pPr marL="0" lvl="2" indent="-457200">
              <a:buNone/>
            </a:pPr>
            <a:r>
              <a:rPr lang="en-US" sz="18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10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62242"/>
                </a:solidFill>
              </a:rPr>
              <a:t>Bachelor of Science Nursing</a:t>
            </a:r>
            <a:endParaRPr lang="en-US" b="1" dirty="0">
              <a:solidFill>
                <a:srgbClr val="A6224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356189"/>
            <a:ext cx="812505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Third Year </a:t>
            </a:r>
            <a:r>
              <a:rPr lang="en-US" dirty="0" smtClean="0"/>
              <a:t>BA  </a:t>
            </a:r>
            <a:r>
              <a:rPr lang="en-US" dirty="0" smtClean="0"/>
              <a:t>-	Third Year </a:t>
            </a:r>
            <a:r>
              <a:rPr lang="en-US" dirty="0" smtClean="0"/>
              <a:t> </a:t>
            </a:r>
            <a:r>
              <a:rPr lang="en-US" dirty="0" smtClean="0"/>
              <a:t>Bachelors</a:t>
            </a:r>
          </a:p>
          <a:p>
            <a:pPr marL="0" indent="0">
              <a:buNone/>
            </a:pPr>
            <a:r>
              <a:rPr lang="en-US" dirty="0" smtClean="0"/>
              <a:t>Fourth Year </a:t>
            </a:r>
            <a:r>
              <a:rPr lang="en-US" dirty="0" smtClean="0"/>
              <a:t>BA </a:t>
            </a:r>
            <a:r>
              <a:rPr lang="en-US" dirty="0" smtClean="0"/>
              <a:t>-	 Fourth Year </a:t>
            </a:r>
            <a:r>
              <a:rPr lang="en-US" dirty="0" smtClean="0"/>
              <a:t> </a:t>
            </a:r>
            <a:r>
              <a:rPr lang="en-US" dirty="0" smtClean="0"/>
              <a:t>Bachelors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5B83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rgbClr val="005B83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005B8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04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2079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62242"/>
                </a:solidFill>
              </a:rPr>
              <a:t>CBM002 Edit Report Clarification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422" y="1420009"/>
            <a:ext cx="8229600" cy="46220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Beginning Spring 2018, Item 10 on the CBM002 is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Item #10	</a:t>
            </a:r>
            <a:r>
              <a:rPr lang="en-US" sz="2400" u="sng" dirty="0" smtClean="0"/>
              <a:t>Program Indicator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dirty="0" smtClean="0"/>
              <a:t>With options </a:t>
            </a:r>
          </a:p>
          <a:p>
            <a:pPr marL="398463" indent="-165100">
              <a:buNone/>
            </a:pPr>
            <a:r>
              <a:rPr lang="en-US" sz="2000" dirty="0"/>
              <a:t>0 No or not applicable</a:t>
            </a:r>
          </a:p>
          <a:p>
            <a:pPr marL="398463" indent="-165100">
              <a:buNone/>
            </a:pPr>
            <a:r>
              <a:rPr lang="en-US" sz="2000" dirty="0"/>
              <a:t>2 Student is a current dual credit student</a:t>
            </a:r>
          </a:p>
          <a:p>
            <a:pPr marL="398463" indent="-165100">
              <a:buNone/>
            </a:pPr>
            <a:r>
              <a:rPr lang="en-US" sz="2000" dirty="0"/>
              <a:t>8 Student is enrolled in an Adult Education and Literacy (AEL) program</a:t>
            </a:r>
          </a:p>
          <a:p>
            <a:pPr marL="398463" indent="-165100">
              <a:buNone/>
            </a:pPr>
            <a:r>
              <a:rPr lang="en-US" sz="2000" dirty="0"/>
              <a:t>9 Student is enrolled in a Level 2 Cert or Applied Associates degree that </a:t>
            </a:r>
            <a:r>
              <a:rPr lang="en-US" sz="2000" dirty="0" smtClean="0"/>
              <a:t>     does not </a:t>
            </a:r>
            <a:r>
              <a:rPr lang="en-US" sz="2000" dirty="0"/>
              <a:t>require a freshman-level academic mathematic course and the </a:t>
            </a:r>
            <a:r>
              <a:rPr lang="en-US" sz="2000" dirty="0" smtClean="0"/>
              <a:t>student is </a:t>
            </a:r>
            <a:r>
              <a:rPr lang="en-US" sz="2000" dirty="0"/>
              <a:t>not taking a college-level math course. This does not include </a:t>
            </a:r>
            <a:r>
              <a:rPr lang="en-US" sz="2000" dirty="0" smtClean="0"/>
              <a:t>students who </a:t>
            </a:r>
            <a:r>
              <a:rPr lang="en-US" sz="2000" dirty="0"/>
              <a:t>have undeclared or undecided majors</a:t>
            </a:r>
            <a:r>
              <a:rPr lang="en-US" sz="18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17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2079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62242"/>
                </a:solidFill>
              </a:rPr>
              <a:t>CBM002 Edit Report Clarification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2" y="2161558"/>
            <a:ext cx="8778240" cy="29206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269864"/>
            <a:ext cx="3162748" cy="2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312894" y="1871831"/>
            <a:ext cx="602428" cy="3980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5322" y="1697686"/>
            <a:ext cx="387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W</a:t>
            </a:r>
            <a:r>
              <a:rPr lang="en-US" dirty="0" smtClean="0">
                <a:solidFill>
                  <a:prstClr val="black"/>
                </a:solidFill>
              </a:rPr>
              <a:t>ill be changed to “Program Indicator”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9652" y="2721685"/>
            <a:ext cx="5520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652" y="2721685"/>
            <a:ext cx="0" cy="3313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52" y="6035040"/>
            <a:ext cx="2760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1671" y="5850374"/>
            <a:ext cx="243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0 – No or not applicable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69215" y="3261360"/>
            <a:ext cx="367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69215" y="3261360"/>
            <a:ext cx="0" cy="2561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7656" y="5813895"/>
            <a:ext cx="2760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1671" y="5629229"/>
            <a:ext cx="419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 – Student is a current dual credit student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60611" y="4212798"/>
            <a:ext cx="2281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2899" y="4216998"/>
            <a:ext cx="0" cy="141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2899" y="5629229"/>
            <a:ext cx="1325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3806" y="5392343"/>
            <a:ext cx="6921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8 – Student is enrolled in an Adult Education and Literacy (AEL) program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436408" y="4604251"/>
            <a:ext cx="2281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88717" y="5147225"/>
            <a:ext cx="6921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9</a:t>
            </a:r>
            <a:r>
              <a:rPr lang="en-US" dirty="0" smtClean="0">
                <a:solidFill>
                  <a:prstClr val="black"/>
                </a:solidFill>
              </a:rPr>
              <a:t> – Student is enrolled in a Level 2 Cert or Applied Associates degree ……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36408" y="4604251"/>
            <a:ext cx="0" cy="727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3" idx="1"/>
          </p:cNvCxnSpPr>
          <p:nvPr/>
        </p:nvCxnSpPr>
        <p:spPr>
          <a:xfrm>
            <a:off x="436408" y="5331891"/>
            <a:ext cx="1523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335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207965"/>
            <a:ext cx="7886700" cy="87855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62242"/>
                </a:solidFill>
              </a:rPr>
              <a:t>CBM002 Edit Report Clarification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22" y="1817816"/>
            <a:ext cx="8138160" cy="42542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71247" y="1044002"/>
            <a:ext cx="366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Item 21A       41A                 61A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01553" y="1491005"/>
            <a:ext cx="10758" cy="45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22142" y="1464063"/>
            <a:ext cx="10758" cy="45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091544" y="1463837"/>
            <a:ext cx="10758" cy="45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80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305" y="365126"/>
            <a:ext cx="8370277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CBM00S: </a:t>
            </a:r>
            <a:r>
              <a:rPr lang="en-US" sz="3600" b="1" dirty="0" smtClean="0"/>
              <a:t>Revised </a:t>
            </a:r>
            <a:r>
              <a:rPr lang="en-US" sz="3600" b="1" dirty="0"/>
              <a:t>Item #19 (</a:t>
            </a:r>
            <a:r>
              <a:rPr lang="en-US" sz="3600" b="1" dirty="0" err="1"/>
              <a:t>Univ</a:t>
            </a:r>
            <a:r>
              <a:rPr lang="en-US" sz="3600" b="1" dirty="0"/>
              <a:t>)/#22(CTCs)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Developmental </a:t>
            </a:r>
            <a:r>
              <a:rPr lang="en-US" b="1" dirty="0"/>
              <a:t>Education Course/Intervention and Corequisite</a:t>
            </a:r>
          </a:p>
          <a:p>
            <a:pPr marL="0" indent="0">
              <a:buNone/>
            </a:pPr>
            <a:r>
              <a:rPr lang="en-US" dirty="0"/>
              <a:t>0 	Not a developmental course/intervention or not a paired 	college course</a:t>
            </a:r>
          </a:p>
          <a:p>
            <a:pPr marL="0" indent="0">
              <a:buNone/>
            </a:pPr>
            <a:r>
              <a:rPr lang="en-US" dirty="0"/>
              <a:t>1 	Developmental course – not part of a corequisite model</a:t>
            </a:r>
          </a:p>
          <a:p>
            <a:pPr marL="0" indent="0">
              <a:buNone/>
            </a:pPr>
            <a:r>
              <a:rPr lang="en-US" dirty="0"/>
              <a:t>4 	Developmental intervention (NCBO)– not part of a </a:t>
            </a:r>
            <a:r>
              <a:rPr lang="en-US" dirty="0" smtClean="0"/>
              <a:t>	corequisite model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 	Self-paced course or intervention – not part of a corequisite 	model</a:t>
            </a:r>
          </a:p>
          <a:p>
            <a:pPr marL="0" indent="0">
              <a:buNone/>
            </a:pPr>
            <a:r>
              <a:rPr lang="en-US" dirty="0"/>
              <a:t>8 	Corequisite DE course</a:t>
            </a:r>
          </a:p>
          <a:p>
            <a:pPr marL="0" indent="0">
              <a:buNone/>
            </a:pPr>
            <a:r>
              <a:rPr lang="en-US" dirty="0"/>
              <a:t>9 	Corequisite DE intervention (NCBO)</a:t>
            </a:r>
          </a:p>
          <a:p>
            <a:pPr marL="0" indent="0">
              <a:buNone/>
            </a:pPr>
            <a:r>
              <a:rPr lang="en-US" dirty="0"/>
              <a:t>A 	Self-paced course or intervention – part of a corequisite </a:t>
            </a:r>
            <a:r>
              <a:rPr lang="en-US" dirty="0" smtClean="0"/>
              <a:t>	model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 	College-level course paired with 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22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77789"/>
            <a:ext cx="7886700" cy="768857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CBM00S: Edit Check for DE and HS Students</a:t>
            </a:r>
            <a:endParaRPr lang="en-US" sz="2800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571500" y="1374322"/>
            <a:ext cx="8304335" cy="119144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Reporting for HS Credit Status Item is subject to an edit check against DE Course/Intervention Item </a:t>
            </a:r>
          </a:p>
          <a:p>
            <a:r>
              <a:rPr lang="en-US" sz="2400" dirty="0" smtClean="0"/>
              <a:t>Courses reported for Dual Credit can only be non-DE courses</a:t>
            </a:r>
            <a:endParaRPr lang="en-US" sz="2400" dirty="0"/>
          </a:p>
          <a:p>
            <a:pPr marL="514350" indent="-514350">
              <a:buAutoNum type="arabicPlain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4093029" y="2572465"/>
            <a:ext cx="4782806" cy="36019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u="sng" dirty="0" smtClean="0"/>
              <a:t>DE Course/Intervention - #19 (</a:t>
            </a:r>
            <a:r>
              <a:rPr lang="en-US" sz="1800" b="1" u="sng" dirty="0" err="1" smtClean="0"/>
              <a:t>Univ</a:t>
            </a:r>
            <a:r>
              <a:rPr lang="en-US" sz="1800" b="1" u="sng" dirty="0" smtClean="0"/>
              <a:t>) / #22(CTCs)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0 Not a DE course/intervention or not a paired    college course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1 DE course – not part of a corequisite model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4 DE </a:t>
            </a:r>
            <a:r>
              <a:rPr lang="en-US" sz="1800" dirty="0"/>
              <a:t>intervention (NCBO)– not part of a </a:t>
            </a:r>
            <a:r>
              <a:rPr lang="en-US" sz="1800" dirty="0" smtClean="0"/>
              <a:t>coreq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7 Self-paced </a:t>
            </a:r>
            <a:r>
              <a:rPr lang="en-US" sz="1800" dirty="0"/>
              <a:t>course or intervention – not part of a </a:t>
            </a:r>
            <a:r>
              <a:rPr lang="en-US" sz="1800" dirty="0" smtClean="0"/>
              <a:t>coreq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8 Corequisite </a:t>
            </a:r>
            <a:r>
              <a:rPr lang="en-US" sz="1800" dirty="0"/>
              <a:t>DE course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9 </a:t>
            </a:r>
            <a:r>
              <a:rPr lang="en-US" sz="1800" dirty="0" smtClean="0"/>
              <a:t>Corequisite </a:t>
            </a:r>
            <a:r>
              <a:rPr lang="en-US" sz="1800" dirty="0"/>
              <a:t>DE intervention (NCBO)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A </a:t>
            </a:r>
            <a:r>
              <a:rPr lang="en-US" sz="1800" dirty="0" smtClean="0"/>
              <a:t>Self-paced </a:t>
            </a:r>
            <a:r>
              <a:rPr lang="en-US" sz="1800" dirty="0"/>
              <a:t>course or intervention – part of a corequisite </a:t>
            </a:r>
            <a:r>
              <a:rPr lang="en-US" sz="1800" dirty="0" smtClean="0"/>
              <a:t>model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B </a:t>
            </a:r>
            <a:r>
              <a:rPr lang="en-US" sz="1800" dirty="0" smtClean="0"/>
              <a:t>College-level </a:t>
            </a:r>
            <a:r>
              <a:rPr lang="en-US" sz="1800" dirty="0"/>
              <a:t>course paired with DE</a:t>
            </a: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00050" y="2565766"/>
            <a:ext cx="3562350" cy="29097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u="sng" dirty="0"/>
              <a:t>High School Credit </a:t>
            </a:r>
            <a:r>
              <a:rPr lang="en-US" sz="1800" b="1" u="sng" dirty="0" smtClean="0"/>
              <a:t>Status - #18 (</a:t>
            </a:r>
            <a:r>
              <a:rPr lang="en-US" sz="1800" b="1" u="sng" dirty="0" err="1" smtClean="0"/>
              <a:t>Univ</a:t>
            </a:r>
            <a:r>
              <a:rPr lang="en-US" sz="1800" b="1" u="sng" dirty="0" smtClean="0"/>
              <a:t>)/#21 (CTCs)</a:t>
            </a:r>
            <a:endParaRPr lang="en-US" sz="1800" b="1" u="sng" dirty="0"/>
          </a:p>
          <a:p>
            <a:pPr marL="0" indent="0">
              <a:buNone/>
            </a:pPr>
            <a:r>
              <a:rPr lang="en-US" sz="1800" dirty="0"/>
              <a:t>0    Not a HS Student</a:t>
            </a:r>
          </a:p>
          <a:p>
            <a:pPr marL="0" indent="0">
              <a:buNone/>
            </a:pPr>
            <a:r>
              <a:rPr lang="en-US" sz="1800" dirty="0"/>
              <a:t>1    Student is not yet HS graduate, course reported is for dual credit</a:t>
            </a:r>
          </a:p>
          <a:p>
            <a:pPr marL="0" indent="0">
              <a:buNone/>
            </a:pPr>
            <a:r>
              <a:rPr lang="en-US" sz="1800" dirty="0"/>
              <a:t>2    Student is not yet HS graduate, course reported is for college course only</a:t>
            </a:r>
          </a:p>
        </p:txBody>
      </p:sp>
      <p:sp>
        <p:nvSpPr>
          <p:cNvPr id="14" name="Oval 13"/>
          <p:cNvSpPr/>
          <p:nvPr/>
        </p:nvSpPr>
        <p:spPr>
          <a:xfrm>
            <a:off x="269421" y="3413761"/>
            <a:ext cx="3588476" cy="82731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57897" y="2926080"/>
            <a:ext cx="4868092" cy="83113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15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00000"/>
                </a:solidFill>
              </a:rPr>
              <a:t>Proposal </a:t>
            </a:r>
            <a:r>
              <a:rPr lang="en-US" dirty="0" smtClean="0"/>
              <a:t>for Reporting Unfunded DE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8719"/>
            <a:ext cx="7886700" cy="4770194"/>
          </a:xfrm>
        </p:spPr>
        <p:txBody>
          <a:bodyPr>
            <a:normAutofit/>
          </a:bodyPr>
          <a:lstStyle/>
          <a:p>
            <a:r>
              <a:rPr lang="en-US" dirty="0" smtClean="0"/>
              <a:t>Need accurate report of DE hours for research and HB 2223 reports</a:t>
            </a:r>
          </a:p>
          <a:p>
            <a:r>
              <a:rPr lang="en-US" dirty="0" smtClean="0"/>
              <a:t>Unfunded DE should </a:t>
            </a:r>
            <a:r>
              <a:rPr lang="en-US" u="sng" dirty="0" smtClean="0"/>
              <a:t>not </a:t>
            </a:r>
            <a:r>
              <a:rPr lang="en-US" dirty="0" smtClean="0"/>
              <a:t>be reported as ‘0’ hours on CBM reports</a:t>
            </a:r>
          </a:p>
          <a:p>
            <a:r>
              <a:rPr lang="en-US" dirty="0" smtClean="0"/>
              <a:t>Report appropriate hours in ‘unfunded DE’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63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00000"/>
                </a:solidFill>
              </a:rPr>
              <a:t>Proposal</a:t>
            </a:r>
            <a:r>
              <a:rPr lang="en-US" dirty="0" smtClean="0"/>
              <a:t> for Reporting Unfunded DE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 substantive changes to CBM Items, only language revisions for clarity</a:t>
            </a:r>
          </a:p>
          <a:p>
            <a:r>
              <a:rPr lang="en-US" b="1" dirty="0" smtClean="0"/>
              <a:t>CBM001</a:t>
            </a:r>
            <a:endParaRPr lang="en-US" dirty="0"/>
          </a:p>
          <a:p>
            <a:pPr lvl="1"/>
            <a:r>
              <a:rPr lang="en-US" dirty="0"/>
              <a:t>Contact Hours </a:t>
            </a:r>
            <a:r>
              <a:rPr lang="en-US" dirty="0" smtClean="0"/>
              <a:t>– DE NOT </a:t>
            </a:r>
            <a:r>
              <a:rPr lang="en-US" dirty="0"/>
              <a:t>State Funded. (#30 CTC)</a:t>
            </a:r>
          </a:p>
          <a:p>
            <a:pPr lvl="1"/>
            <a:r>
              <a:rPr lang="en-US" dirty="0"/>
              <a:t>SCH - </a:t>
            </a:r>
            <a:r>
              <a:rPr lang="en-US" dirty="0" smtClean="0"/>
              <a:t>DE </a:t>
            </a:r>
            <a:r>
              <a:rPr lang="en-US" dirty="0"/>
              <a:t>NOT State-Funded. (#23 CTC, #22 Public </a:t>
            </a:r>
            <a:r>
              <a:rPr lang="en-US" dirty="0" err="1"/>
              <a:t>Univ</a:t>
            </a:r>
            <a:r>
              <a:rPr lang="en-US" dirty="0"/>
              <a:t>)</a:t>
            </a:r>
          </a:p>
          <a:p>
            <a:r>
              <a:rPr lang="en-US" b="1" dirty="0"/>
              <a:t>CBM004</a:t>
            </a:r>
            <a:endParaRPr lang="en-US" dirty="0"/>
          </a:p>
          <a:p>
            <a:pPr lvl="1"/>
            <a:r>
              <a:rPr lang="en-US" dirty="0"/>
              <a:t>Enrollment of Students Whose Developmental SCH is NOT State-Funded (#6B CTC, #17 Public Univ.)</a:t>
            </a:r>
          </a:p>
          <a:p>
            <a:r>
              <a:rPr lang="en-US" b="1" dirty="0"/>
              <a:t>CBM00S</a:t>
            </a:r>
            <a:endParaRPr lang="en-US" dirty="0"/>
          </a:p>
          <a:p>
            <a:pPr lvl="1"/>
            <a:r>
              <a:rPr lang="en-US" dirty="0"/>
              <a:t>SCH NOT State-Funded. (#12 CTC and Public </a:t>
            </a:r>
            <a:r>
              <a:rPr lang="en-US" dirty="0" err="1"/>
              <a:t>Univ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Contact Hours Not State-Funded. (#15 CTC)</a:t>
            </a:r>
          </a:p>
          <a:p>
            <a:pPr lvl="1"/>
            <a:r>
              <a:rPr lang="en-US" dirty="0"/>
              <a:t>SCH NOT Funded Reason. (#20 CTC, #17 Public </a:t>
            </a:r>
            <a:r>
              <a:rPr lang="en-US" dirty="0" err="1"/>
              <a:t>Univ</a:t>
            </a:r>
            <a:r>
              <a:rPr lang="en-US" dirty="0"/>
              <a:t>)</a:t>
            </a:r>
          </a:p>
          <a:p>
            <a:r>
              <a:rPr lang="en-US" b="1" dirty="0"/>
              <a:t>CBM0E1</a:t>
            </a:r>
            <a:endParaRPr lang="en-US" dirty="0"/>
          </a:p>
          <a:p>
            <a:pPr lvl="1"/>
            <a:r>
              <a:rPr lang="en-US" dirty="0"/>
              <a:t>SCH </a:t>
            </a:r>
            <a:r>
              <a:rPr lang="en-US" dirty="0" smtClean="0"/>
              <a:t>– DE NOT </a:t>
            </a:r>
            <a:r>
              <a:rPr lang="en-US" dirty="0"/>
              <a:t>State-Funded. (#23 CTC, #22 Public </a:t>
            </a:r>
            <a:r>
              <a:rPr lang="en-US" dirty="0" err="1"/>
              <a:t>Univ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Contact Hours </a:t>
            </a:r>
            <a:r>
              <a:rPr lang="en-US" dirty="0" smtClean="0"/>
              <a:t>– DE NOT </a:t>
            </a:r>
            <a:r>
              <a:rPr lang="en-US" dirty="0"/>
              <a:t>State-Funded. (#30 CTC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75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 Information for DE/TSI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smtClean="0"/>
              <a:t>Melissa Humphries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Senior Research Specialist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Research and Evaluation, Strategic Planning and Funding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err="1" smtClean="0"/>
              <a:t>Melissa.Humphries</a:t>
            </a:r>
            <a:r>
              <a:rPr lang="en-US" sz="2000" dirty="0" smtClean="0"/>
              <a:t> @thecb.state.tx.us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2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smtClean="0"/>
              <a:t>Bobby Jenkins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Program Director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Research and Evaluation, Strategic Planning and Funding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BR.Jenkins@thecb.state.tx.us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0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</a:t>
            </a:r>
            <a:r>
              <a:rPr lang="en-US" b="1" dirty="0" smtClean="0"/>
              <a:t>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SB 1782 </a:t>
            </a:r>
            <a:r>
              <a:rPr lang="en-US" dirty="0"/>
              <a:t>- Allows students who have accrued at least 50 SCH and stopped-out for 24 months one-time exemptions from the six-drop and three-peat rules, and a 15 SCH exemption from the 30-/45-hour rule. </a:t>
            </a:r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</a:t>
            </a:r>
            <a:r>
              <a:rPr lang="en-US" b="1" dirty="0" smtClean="0"/>
              <a:t>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An SB 1782 qualifying student may drop one additional course for a total of 7.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a student once again drops out for a 24 month period, the student is not granted an additional drop.</a:t>
            </a:r>
          </a:p>
          <a:p>
            <a:pPr marL="0" indent="0">
              <a:buNone/>
            </a:pP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7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</a:t>
            </a:r>
            <a:r>
              <a:rPr lang="en-US" b="1" dirty="0" smtClean="0"/>
              <a:t>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For any courses taken twice or more, prior to the first 24 month stop-out,  a student may take a course a third time and can be reported for funding</a:t>
            </a:r>
          </a:p>
          <a:p>
            <a:pPr marL="0" indent="0">
              <a:buNone/>
            </a:pP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7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</a:t>
            </a:r>
            <a:r>
              <a:rPr lang="en-US" b="1" dirty="0" smtClean="0"/>
              <a:t>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 One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student has taken a course one time.  After a 24 month stop-out period, the student returns.  The student is  allowed to take the course an additional time for funding, but may not be reported  for a third funding.</a:t>
            </a: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33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 Two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student has taken a course twice.  After a 24 month stop-out period, the student returns to an institution.  The student is  allowed to take the course one additional time and be reported for state funding.</a:t>
            </a: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0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Reporting Related SB 1782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 </a:t>
            </a:r>
            <a:r>
              <a:rPr lang="en-US" dirty="0" smtClean="0"/>
              <a:t>Three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student has taken a course </a:t>
            </a:r>
            <a:r>
              <a:rPr lang="en-US" dirty="0" smtClean="0"/>
              <a:t>three times.  </a:t>
            </a:r>
            <a:r>
              <a:rPr lang="en-US" dirty="0" smtClean="0"/>
              <a:t>After a 24 month stop-out period, the student returns to an institution.  The student is  allowed to take the course one additional time and be reported for state funding.</a:t>
            </a: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0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22" y="466149"/>
            <a:ext cx="7886700" cy="1082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Assist with CBM001 and CBM004 Mismatches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the Census Date CBM001 and CMB002 are open for report submission, the CBM00S will also be opened for submission.</a:t>
            </a:r>
            <a:endParaRPr lang="en-US" dirty="0"/>
          </a:p>
          <a:p>
            <a:pPr marL="1028675" lvl="3" indent="0">
              <a:buNone/>
            </a:pPr>
            <a:endParaRPr lang="en-US" sz="1650" dirty="0"/>
          </a:p>
          <a:p>
            <a:pPr marL="0" lvl="3" indent="0">
              <a:buNone/>
            </a:pPr>
            <a:r>
              <a:rPr lang="en-US" sz="16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887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8592</TotalTime>
  <Words>1273</Words>
  <Application>Microsoft Office PowerPoint</Application>
  <PresentationFormat>On-screen Show (4:3)</PresentationFormat>
  <Paragraphs>251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Adobe Gothic Std B</vt:lpstr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Bachelor of Science Nursing</vt:lpstr>
      <vt:lpstr>Reporting Related SB 1782</vt:lpstr>
      <vt:lpstr>Reporting Related SB 1782</vt:lpstr>
      <vt:lpstr>Reporting Related SB 1782</vt:lpstr>
      <vt:lpstr>Reporting Related SB 1782</vt:lpstr>
      <vt:lpstr>Reporting Related SB 1782</vt:lpstr>
      <vt:lpstr>Reporting Related SB 1782</vt:lpstr>
      <vt:lpstr>Assist with CBM001 and CBM004 Mismatches</vt:lpstr>
      <vt:lpstr>Proposed Assistance with CBM001 and CBM004 Mismatches?</vt:lpstr>
      <vt:lpstr>Proposed Assistance with CBM001 and CBM004 Mismatches?</vt:lpstr>
      <vt:lpstr>PowerPoint Presentation</vt:lpstr>
      <vt:lpstr>TSI/DE Reporting Updates</vt:lpstr>
      <vt:lpstr>CBM002: Revised Item #10 – Program Indicator</vt:lpstr>
      <vt:lpstr>Clarifications for Item #10</vt:lpstr>
      <vt:lpstr>CBM002: Revised Items #21A/#41A/#61A - TSI obligation waived or satisfied through exemption</vt:lpstr>
      <vt:lpstr>Reporting Dual Credit Students</vt:lpstr>
      <vt:lpstr>Example: Dual Credit Students</vt:lpstr>
      <vt:lpstr>CBM002 Edit Report Clarification</vt:lpstr>
      <vt:lpstr>CBM002 Edit Report Clarification</vt:lpstr>
      <vt:lpstr>CBM002 Edit Report Clarification</vt:lpstr>
      <vt:lpstr>CBM002 Edit Report Clarification</vt:lpstr>
      <vt:lpstr>CBM00S: Revised Item #19 (Univ)/#22(CTCs)</vt:lpstr>
      <vt:lpstr>CBM00S: Edit Check for DE and HS Students</vt:lpstr>
      <vt:lpstr>Proposal for Reporting Unfunded DE hours</vt:lpstr>
      <vt:lpstr>Proposal for Reporting Unfunded DE hours</vt:lpstr>
      <vt:lpstr>Contact Information for DE/TSI Reporting</vt:lpstr>
    </vt:vector>
  </TitlesOfParts>
  <Company>THECB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Sophia</dc:creator>
  <cp:lastModifiedBy>Victor Reyna</cp:lastModifiedBy>
  <cp:revision>267</cp:revision>
  <cp:lastPrinted>2018-07-16T20:16:46Z</cp:lastPrinted>
  <dcterms:created xsi:type="dcterms:W3CDTF">2015-09-21T17:58:58Z</dcterms:created>
  <dcterms:modified xsi:type="dcterms:W3CDTF">2018-07-19T13:20:39Z</dcterms:modified>
</cp:coreProperties>
</file>