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3"/>
  </p:notesMasterIdLst>
  <p:handoutMasterIdLst>
    <p:handoutMasterId r:id="rId24"/>
  </p:handoutMasterIdLst>
  <p:sldIdLst>
    <p:sldId id="257" r:id="rId2"/>
    <p:sldId id="327" r:id="rId3"/>
    <p:sldId id="259" r:id="rId4"/>
    <p:sldId id="328" r:id="rId5"/>
    <p:sldId id="321" r:id="rId6"/>
    <p:sldId id="299" r:id="rId7"/>
    <p:sldId id="323" r:id="rId8"/>
    <p:sldId id="322" r:id="rId9"/>
    <p:sldId id="325" r:id="rId10"/>
    <p:sldId id="334" r:id="rId11"/>
    <p:sldId id="326" r:id="rId12"/>
    <p:sldId id="308" r:id="rId13"/>
    <p:sldId id="305" r:id="rId14"/>
    <p:sldId id="316" r:id="rId15"/>
    <p:sldId id="337" r:id="rId16"/>
    <p:sldId id="319" r:id="rId17"/>
    <p:sldId id="330" r:id="rId18"/>
    <p:sldId id="336" r:id="rId19"/>
    <p:sldId id="331" r:id="rId20"/>
    <p:sldId id="333" r:id="rId21"/>
    <p:sldId id="26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ova, K" initials="KC" lastIdx="9" clrIdx="0">
    <p:extLst>
      <p:ext uri="{19B8F6BF-5375-455C-9EA6-DF929625EA0E}">
        <p15:presenceInfo xmlns:p15="http://schemas.microsoft.com/office/powerpoint/2012/main" userId="Cordova, K" providerId="None"/>
      </p:ext>
    </p:extLst>
  </p:cmAuthor>
  <p:cmAuthor id="2" name="Caldwell, Jane" initials="CJ" lastIdx="2" clrIdx="1">
    <p:extLst>
      <p:ext uri="{19B8F6BF-5375-455C-9EA6-DF929625EA0E}">
        <p15:presenceInfo xmlns:p15="http://schemas.microsoft.com/office/powerpoint/2012/main" userId="S-1-5-21-2002351063-852911464-798706664-1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B83"/>
    <a:srgbClr val="A62242"/>
    <a:srgbClr val="242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94014" autoAdjust="0"/>
  </p:normalViewPr>
  <p:slideViewPr>
    <p:cSldViewPr snapToGrid="0">
      <p:cViewPr varScale="1">
        <p:scale>
          <a:sx n="69" d="100"/>
          <a:sy n="69" d="100"/>
        </p:scale>
        <p:origin x="732" y="72"/>
      </p:cViewPr>
      <p:guideLst>
        <p:guide orient="horz" pos="2160"/>
        <p:guide pos="2880"/>
      </p:guideLst>
    </p:cSldViewPr>
  </p:slideViewPr>
  <p:notesTextViewPr>
    <p:cViewPr>
      <p:scale>
        <a:sx n="3" d="2"/>
        <a:sy n="3" d="2"/>
      </p:scale>
      <p:origin x="0" y="0"/>
    </p:cViewPr>
  </p:notesTextViewPr>
  <p:sorterViewPr>
    <p:cViewPr>
      <p:scale>
        <a:sx n="100" d="100"/>
        <a:sy n="100" d="100"/>
      </p:scale>
      <p:origin x="0" y="-4622"/>
    </p:cViewPr>
  </p:sorterViewPr>
  <p:notesViewPr>
    <p:cSldViewPr snapToGrid="0">
      <p:cViewPr varScale="1">
        <p:scale>
          <a:sx n="83" d="100"/>
          <a:sy n="83" d="100"/>
        </p:scale>
        <p:origin x="189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76AAA7B-83C1-4284-9B2D-0E0B9B6E5EBE}" type="datetimeFigureOut">
              <a:rPr lang="en-US" smtClean="0"/>
              <a:t>7/20/2018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54F94CE-121F-443B-97C8-745708BE965D}" type="slidenum">
              <a:rPr lang="en-US" smtClean="0"/>
              <a:t>‹#›</a:t>
            </a:fld>
            <a:endParaRPr lang="en-US"/>
          </a:p>
        </p:txBody>
      </p:sp>
    </p:spTree>
    <p:extLst>
      <p:ext uri="{BB962C8B-B14F-4D97-AF65-F5344CB8AC3E}">
        <p14:creationId xmlns:p14="http://schemas.microsoft.com/office/powerpoint/2010/main" val="4011582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8364D48-0C95-4FB6-8CE9-7EA5F69F50DC}" type="datetimeFigureOut">
              <a:rPr lang="en-US" smtClean="0"/>
              <a:t>7/20/2018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2C798A-60EA-4F3C-B644-E6CB0105F259}" type="slidenum">
              <a:rPr lang="en-US" smtClean="0"/>
              <a:t>1</a:t>
            </a:fld>
            <a:endParaRPr lang="en-US"/>
          </a:p>
        </p:txBody>
      </p:sp>
    </p:spTree>
    <p:extLst>
      <p:ext uri="{BB962C8B-B14F-4D97-AF65-F5344CB8AC3E}">
        <p14:creationId xmlns:p14="http://schemas.microsoft.com/office/powerpoint/2010/main" val="139891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10</a:t>
            </a:fld>
            <a:endParaRPr lang="en-US"/>
          </a:p>
        </p:txBody>
      </p:sp>
    </p:spTree>
    <p:extLst>
      <p:ext uri="{BB962C8B-B14F-4D97-AF65-F5344CB8AC3E}">
        <p14:creationId xmlns:p14="http://schemas.microsoft.com/office/powerpoint/2010/main" val="1571690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 entitled to continuing resident status unless the person provides information that changes this.</a:t>
            </a:r>
          </a:p>
        </p:txBody>
      </p:sp>
      <p:sp>
        <p:nvSpPr>
          <p:cNvPr id="4" name="Slide Number Placeholder 3"/>
          <p:cNvSpPr>
            <a:spLocks noGrp="1"/>
          </p:cNvSpPr>
          <p:nvPr>
            <p:ph type="sldNum" sz="quarter" idx="10"/>
          </p:nvPr>
        </p:nvSpPr>
        <p:spPr/>
        <p:txBody>
          <a:bodyPr/>
          <a:lstStyle/>
          <a:p>
            <a:fld id="{2B2C798A-60EA-4F3C-B644-E6CB0105F259}" type="slidenum">
              <a:rPr lang="en-US" smtClean="0"/>
              <a:t>11</a:t>
            </a:fld>
            <a:endParaRPr lang="en-US"/>
          </a:p>
        </p:txBody>
      </p:sp>
    </p:spTree>
    <p:extLst>
      <p:ext uri="{BB962C8B-B14F-4D97-AF65-F5344CB8AC3E}">
        <p14:creationId xmlns:p14="http://schemas.microsoft.com/office/powerpoint/2010/main" val="1944461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facts are missing? </a:t>
            </a:r>
            <a:endParaRPr lang="en-US" sz="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If</a:t>
            </a:r>
            <a:r>
              <a:rPr lang="en-US" sz="1200" baseline="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enrollment lapses then the student </a:t>
            </a:r>
            <a:r>
              <a:rPr lang="en-US" sz="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must reapply for resident status. </a:t>
            </a:r>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12</a:t>
            </a:fld>
            <a:endParaRPr lang="en-US"/>
          </a:p>
        </p:txBody>
      </p:sp>
    </p:spTree>
    <p:extLst>
      <p:ext uri="{BB962C8B-B14F-4D97-AF65-F5344CB8AC3E}">
        <p14:creationId xmlns:p14="http://schemas.microsoft.com/office/powerpoint/2010/main" val="3986009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Resident status</a:t>
            </a:r>
          </a:p>
        </p:txBody>
      </p:sp>
      <p:sp>
        <p:nvSpPr>
          <p:cNvPr id="4" name="Slide Number Placeholder 3"/>
          <p:cNvSpPr>
            <a:spLocks noGrp="1"/>
          </p:cNvSpPr>
          <p:nvPr>
            <p:ph type="sldNum" sz="quarter" idx="10"/>
          </p:nvPr>
        </p:nvSpPr>
        <p:spPr/>
        <p:txBody>
          <a:bodyPr/>
          <a:lstStyle/>
          <a:p>
            <a:fld id="{2B2C798A-60EA-4F3C-B644-E6CB0105F259}" type="slidenum">
              <a:rPr lang="en-US" smtClean="0"/>
              <a:t>13</a:t>
            </a:fld>
            <a:endParaRPr lang="en-US"/>
          </a:p>
        </p:txBody>
      </p:sp>
    </p:spTree>
    <p:extLst>
      <p:ext uri="{BB962C8B-B14F-4D97-AF65-F5344CB8AC3E}">
        <p14:creationId xmlns:p14="http://schemas.microsoft.com/office/powerpoint/2010/main" val="1963049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TAC Sec. 21.24(d)(5) states: (see slide quote)</a:t>
            </a:r>
          </a:p>
          <a:p>
            <a:endParaRPr lang="en-US" dirty="0"/>
          </a:p>
          <a:p>
            <a:r>
              <a:rPr lang="en-US" dirty="0"/>
              <a:t>----------------------------------------------------------</a:t>
            </a:r>
          </a:p>
          <a:p>
            <a:r>
              <a:rPr lang="en-US" dirty="0"/>
              <a:t>(d) The following non-U. S. citizens are eligible to establish and maintain domicile in this state for the purposes of subsection (a)(2) or (3) of this section:</a:t>
            </a:r>
          </a:p>
          <a:p>
            <a:r>
              <a:rPr lang="en-US" dirty="0"/>
              <a:t>  (1) a Permanent Resident;</a:t>
            </a:r>
          </a:p>
          <a:p>
            <a:r>
              <a:rPr lang="en-US" dirty="0"/>
              <a:t>  (2) a person who is eligible for permanent resident status, as defined in §21.22(7) of this title (relating to Definitions); </a:t>
            </a:r>
          </a:p>
          <a:p>
            <a:r>
              <a:rPr lang="en-US" dirty="0"/>
              <a:t>  (3) a nonimmigrant who holds one of the types of visas identified as eligible to domicile;</a:t>
            </a:r>
          </a:p>
          <a:p>
            <a:r>
              <a:rPr lang="en-US" dirty="0"/>
              <a:t>  (4) a person classified by the USCIS as a Refugee, </a:t>
            </a:r>
            <a:r>
              <a:rPr lang="en-US" dirty="0" err="1"/>
              <a:t>Asylee</a:t>
            </a:r>
            <a:r>
              <a:rPr lang="en-US" dirty="0"/>
              <a:t>, Parolee, Conditional Permanent Resident, or Temporary Resident;</a:t>
            </a:r>
          </a:p>
          <a:p>
            <a:r>
              <a:rPr lang="en-US" dirty="0"/>
              <a:t>  (5) a person holding Temporary Protected Status, and Spouses and Children with approved petitions under the Violence Against Women Act (VAWA), an applicant with an approved USCIS I-360, and a person granted deferred action status by USCIS;</a:t>
            </a:r>
          </a:p>
          <a:p>
            <a:r>
              <a:rPr lang="en-US" dirty="0"/>
              <a:t>  (6) a person who has filed an application for Cancellation of Removal and Adjustment of Status under Immigration Nationality Act 240A(b) or a Cancellation of Removal and Adjustment of Status under the Nicaraguan and Central American Relief Act (NACARA), Haitian Refugee Immigrant Fairness Act (HRIFA), or the Cuban Adjustment Act, and who has been issued a fee/filing receipt or Notice of Action by USCIS; and</a:t>
            </a:r>
          </a:p>
          <a:p>
            <a:r>
              <a:rPr lang="en-US" dirty="0"/>
              <a:t>  (7) a person who has filed for adjustment of status to that of a person admitted as a Permanent Resident under 8 United States Code 1255, or under the "registry" program (8 United States Code 1259), or the Special Immigrant Juvenile Program (8 USC 1101(a)(27)(J)) and has been issued a fee/filing receipt or Notice of Action by USCIS.</a:t>
            </a: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student may apply for DACA status if the student meets strict age, residency, educational, and criminal record requirements. Student must provide sufficient documentation to support the objective indicia of domiciliary intent listed in Texas rules.</a:t>
            </a:r>
          </a:p>
        </p:txBody>
      </p:sp>
      <p:sp>
        <p:nvSpPr>
          <p:cNvPr id="4" name="Slide Number Placeholder 3"/>
          <p:cNvSpPr>
            <a:spLocks noGrp="1"/>
          </p:cNvSpPr>
          <p:nvPr>
            <p:ph type="sldNum" sz="quarter" idx="10"/>
          </p:nvPr>
        </p:nvSpPr>
        <p:spPr/>
        <p:txBody>
          <a:bodyPr/>
          <a:lstStyle/>
          <a:p>
            <a:fld id="{2B2C798A-60EA-4F3C-B644-E6CB0105F259}" type="slidenum">
              <a:rPr lang="en-US" smtClean="0"/>
              <a:t>14</a:t>
            </a:fld>
            <a:endParaRPr lang="en-US"/>
          </a:p>
        </p:txBody>
      </p:sp>
    </p:spTree>
    <p:extLst>
      <p:ext uri="{BB962C8B-B14F-4D97-AF65-F5344CB8AC3E}">
        <p14:creationId xmlns:p14="http://schemas.microsoft.com/office/powerpoint/2010/main" val="224775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TAC Sec. 21.24(d)(5) states: (see slide quote)</a:t>
            </a:r>
          </a:p>
          <a:p>
            <a:endParaRPr lang="en-US" dirty="0"/>
          </a:p>
          <a:p>
            <a:r>
              <a:rPr lang="en-US" dirty="0"/>
              <a:t>----------------------------------------------------------</a:t>
            </a:r>
          </a:p>
          <a:p>
            <a:r>
              <a:rPr lang="en-US" dirty="0"/>
              <a:t>(d) The following non-U. S. citizens are eligible to establish and maintain domicile in this state for the purposes of subsection (a)(2) or (3) of this section:</a:t>
            </a:r>
          </a:p>
          <a:p>
            <a:r>
              <a:rPr lang="en-US" dirty="0"/>
              <a:t>  (1) a Permanent Resident;</a:t>
            </a:r>
          </a:p>
          <a:p>
            <a:r>
              <a:rPr lang="en-US" dirty="0"/>
              <a:t>  (2) a person who is eligible for permanent resident status, as defined in §21.22(7) of this title (relating to Definitions); </a:t>
            </a:r>
          </a:p>
          <a:p>
            <a:r>
              <a:rPr lang="en-US" dirty="0"/>
              <a:t>  (3) a nonimmigrant who holds one of the types of visas identified as eligible to domicile;</a:t>
            </a:r>
          </a:p>
          <a:p>
            <a:r>
              <a:rPr lang="en-US" dirty="0"/>
              <a:t>  (4) a person classified by the USCIS as a Refugee, </a:t>
            </a:r>
            <a:r>
              <a:rPr lang="en-US" dirty="0" err="1"/>
              <a:t>Asylee</a:t>
            </a:r>
            <a:r>
              <a:rPr lang="en-US" dirty="0"/>
              <a:t>, Parolee, Conditional Permanent Resident, or Temporary Resident;</a:t>
            </a:r>
          </a:p>
          <a:p>
            <a:r>
              <a:rPr lang="en-US" dirty="0"/>
              <a:t>  (5) a person holding Temporary Protected Status, and Spouses and Children with approved petitions under the Violence Against Women Act (VAWA), an applicant with an approved USCIS I-360, and a person granted deferred action status by USCIS;</a:t>
            </a:r>
          </a:p>
          <a:p>
            <a:r>
              <a:rPr lang="en-US" dirty="0"/>
              <a:t>  (6) a person who has filed an application for Cancellation of Removal and Adjustment of Status under Immigration Nationality Act 240A(b) or a Cancellation of Removal and Adjustment of Status under the Nicaraguan and Central American Relief Act (NACARA), Haitian Refugee Immigrant Fairness Act (HRIFA), or the Cuban Adjustment Act, and who has been issued a fee/filing receipt or Notice of Action by USCIS; and</a:t>
            </a:r>
          </a:p>
          <a:p>
            <a:r>
              <a:rPr lang="en-US" dirty="0"/>
              <a:t>  (7) a person who has filed for adjustment of status to that of a person admitted as a Permanent Resident under 8 United States Code 1255, or under the "registry" program (8 United States Code 1259), or the Special Immigrant Juvenile Program (8 USC 1101(a)(27)(J)) and has been issued a fee/filing receipt or Notice of Action by USCIS.</a:t>
            </a: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student may apply for DACA status if the student meets strict age, residency, educational, and criminal record requirements. Student must provide sufficient documentation to support the objective indicia of domiciliary intent listed in Texas rules.</a:t>
            </a:r>
          </a:p>
        </p:txBody>
      </p:sp>
      <p:sp>
        <p:nvSpPr>
          <p:cNvPr id="4" name="Slide Number Placeholder 3"/>
          <p:cNvSpPr>
            <a:spLocks noGrp="1"/>
          </p:cNvSpPr>
          <p:nvPr>
            <p:ph type="sldNum" sz="quarter" idx="10"/>
          </p:nvPr>
        </p:nvSpPr>
        <p:spPr/>
        <p:txBody>
          <a:bodyPr/>
          <a:lstStyle/>
          <a:p>
            <a:fld id="{2B2C798A-60EA-4F3C-B644-E6CB0105F259}" type="slidenum">
              <a:rPr lang="en-US" smtClean="0"/>
              <a:t>15</a:t>
            </a:fld>
            <a:endParaRPr lang="en-US"/>
          </a:p>
        </p:txBody>
      </p:sp>
    </p:spTree>
    <p:extLst>
      <p:ext uri="{BB962C8B-B14F-4D97-AF65-F5344CB8AC3E}">
        <p14:creationId xmlns:p14="http://schemas.microsoft.com/office/powerpoint/2010/main" val="3569588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19 TAC Sec. 21.22(5)</a:t>
            </a:r>
          </a:p>
          <a:p>
            <a:pPr marL="0" indent="0">
              <a:buNone/>
            </a:pPr>
            <a:r>
              <a:rPr lang="en-US" sz="1200" dirty="0"/>
              <a:t>Deferred action</a:t>
            </a:r>
          </a:p>
          <a:p>
            <a:pPr marL="0" indent="0">
              <a:buNone/>
            </a:pPr>
            <a:r>
              <a:rPr lang="en-US" sz="1200" dirty="0"/>
              <a:t>Discretionary determination to defer a removal action of an individual as an act of prosecutorial discretion. An individual who has received deferred action is authorized by Department of Homeland Security (DHS) to be present in the United States, and is therefore considered by DHS to be lawfully present during the period deferred action is in effect.</a:t>
            </a:r>
          </a:p>
        </p:txBody>
      </p:sp>
      <p:sp>
        <p:nvSpPr>
          <p:cNvPr id="4" name="Slide Number Placeholder 3"/>
          <p:cNvSpPr>
            <a:spLocks noGrp="1"/>
          </p:cNvSpPr>
          <p:nvPr>
            <p:ph type="sldNum" sz="quarter" idx="10"/>
          </p:nvPr>
        </p:nvSpPr>
        <p:spPr/>
        <p:txBody>
          <a:bodyPr/>
          <a:lstStyle/>
          <a:p>
            <a:fld id="{2B2C798A-60EA-4F3C-B644-E6CB0105F259}" type="slidenum">
              <a:rPr lang="en-US" smtClean="0"/>
              <a:t>16</a:t>
            </a:fld>
            <a:endParaRPr lang="en-US"/>
          </a:p>
        </p:txBody>
      </p:sp>
    </p:spTree>
    <p:extLst>
      <p:ext uri="{BB962C8B-B14F-4D97-AF65-F5344CB8AC3E}">
        <p14:creationId xmlns:p14="http://schemas.microsoft.com/office/powerpoint/2010/main" val="3223472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 does not intend</a:t>
            </a:r>
            <a:r>
              <a:rPr lang="en-US" baseline="0" dirty="0"/>
              <a:t> to abandon their TX residence status, like </a:t>
            </a:r>
            <a:r>
              <a:rPr lang="en-US" baseline="0" dirty="0" err="1"/>
              <a:t>studnets</a:t>
            </a:r>
            <a:r>
              <a:rPr lang="en-US" baseline="0" dirty="0"/>
              <a:t> who leave TX to attend college. See below (for educational purposes).</a:t>
            </a:r>
            <a:endParaRPr lang="en-US" dirty="0"/>
          </a:p>
          <a:p>
            <a:endParaRPr lang="en-US" dirty="0"/>
          </a:p>
          <a:p>
            <a:r>
              <a:rPr lang="en-US" dirty="0"/>
              <a:t>Section</a:t>
            </a:r>
            <a:r>
              <a:rPr lang="en-US" baseline="0" dirty="0"/>
              <a:t> 21.22 (29)</a:t>
            </a:r>
          </a:p>
          <a:p>
            <a:r>
              <a:rPr lang="en-US" dirty="0"/>
              <a:t>  Temporary absence--Absence from the State of Texas by a person who previously met the criteria for in-state residency, with the intention to return, generally for a period of short duration (i.e., less than one year). However, in some situations, the absence can be significantly longer. For example, the temporary absence of a person or a dependent's parent from the state for the purpose of service in the U. S. Armed Forces, U. S. Public Health Service, U. S. Department of Defense, U. S. Department of State, as a result of an employment assignment, or for educational purposes, shall not affect a person's ability to continue to claim that Texas is his permanent residence.</a:t>
            </a:r>
            <a:r>
              <a:rPr lang="en-US" baseline="0" dirty="0"/>
              <a:t> </a:t>
            </a:r>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17</a:t>
            </a:fld>
            <a:endParaRPr lang="en-US"/>
          </a:p>
        </p:txBody>
      </p:sp>
    </p:spTree>
    <p:extLst>
      <p:ext uri="{BB962C8B-B14F-4D97-AF65-F5344CB8AC3E}">
        <p14:creationId xmlns:p14="http://schemas.microsoft.com/office/powerpoint/2010/main" val="389746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parents of a 16 year old boy. The parents are naturalized US Citizens who came originally from what was then Yugoslavia (now Serbia) on immigrant visas in 1995.  Their citizenship was granted approximately 5 years later.  They lived and worked in Houston for over a year to establish </a:t>
            </a:r>
          </a:p>
          <a:p>
            <a:r>
              <a:rPr lang="en-US" sz="1200" kern="1200" dirty="0">
                <a:solidFill>
                  <a:schemeClr val="tx1"/>
                </a:solidFill>
                <a:effectLst/>
                <a:latin typeface="+mn-lt"/>
                <a:ea typeface="+mn-ea"/>
                <a:cs typeface="+mn-cs"/>
              </a:rPr>
              <a:t>“in-state” residence and then the wife (who had 2 years of college in Serbia) transferred to the University of Houston and the husband enrolled in Houston Community College.  They were “resident” students.   Subsequently, they both graduated from the University of Houston.  Each of them earned both a </a:t>
            </a:r>
            <a:r>
              <a:rPr lang="en-US" sz="1200" kern="1200" dirty="0" err="1">
                <a:solidFill>
                  <a:schemeClr val="tx1"/>
                </a:solidFill>
                <a:effectLst/>
                <a:latin typeface="+mn-lt"/>
                <a:ea typeface="+mn-ea"/>
                <a:cs typeface="+mn-cs"/>
              </a:rPr>
              <a:t>baccaulerate</a:t>
            </a:r>
            <a:r>
              <a:rPr lang="en-US" sz="1200" kern="1200" dirty="0">
                <a:solidFill>
                  <a:schemeClr val="tx1"/>
                </a:solidFill>
                <a:effectLst/>
                <a:latin typeface="+mn-lt"/>
                <a:ea typeface="+mn-ea"/>
                <a:cs typeface="+mn-cs"/>
              </a:rPr>
              <a:t> and masters degrees   Their son was born in Houston, Texas in 2001.</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They owned a condo in Houston, cars and motorcycle.  They were residents and paid property taxes and other taxes.   Approximately, 2005 the husband was offered a position in Warsaw, Poland with the Organization for Security and Cooperation in Europe (OSCE).   </a:t>
            </a:r>
          </a:p>
          <a:p>
            <a:r>
              <a:rPr lang="en-US" sz="1200" kern="1200" dirty="0">
                <a:solidFill>
                  <a:schemeClr val="tx1"/>
                </a:solidFill>
                <a:effectLst/>
                <a:latin typeface="+mn-lt"/>
                <a:ea typeface="+mn-ea"/>
                <a:cs typeface="+mn-cs"/>
              </a:rPr>
              <a:t>The Husband accepted the position and the family moved to Warsaw, but – they have always considered Houston, Texas their home.  He has semi-diplomatic status (exemption from certain local taxes for example).   They retained ownership of their condo for several years but finally sold it because the of the difficulty of being an overseas landlord.   In approximately, 2008 they were transferred by the OSCE to Vienna, Austria and resided their for 4 years.  The husband then accepted a position with the United Nations, World Health Organization (WHO) in Copenhagen, Denmark approximately 2012 where the family lived for 3 years.  They were transferred by the WHO in 2015 to Geneva, Switzerland and they are still on assignment there.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It is still the parents intention to return to Texas and the parents consider Texas as their domicile (that place from which when absent – they intend to return).  The parents still vote in Texas and still have Texas drivers licenses.   For US Income Tax purposes they are considered to have a foreign resident status in order to claim “foreign earned income exclusions”.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16 year old son lives with his parents and is still depend upon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can my clients and their son enroll him in a Texas state university as a “resident” student based upon the fact they clearly establish Texas residency but are temporarily absence for an employment assignment?   What documentation would they be required to provide to establish their entitlement for their son to attend and pay “resident” tuition?</a:t>
            </a:r>
          </a:p>
        </p:txBody>
      </p:sp>
      <p:sp>
        <p:nvSpPr>
          <p:cNvPr id="4" name="Slide Number Placeholder 3"/>
          <p:cNvSpPr>
            <a:spLocks noGrp="1"/>
          </p:cNvSpPr>
          <p:nvPr>
            <p:ph type="sldNum" sz="quarter" idx="10"/>
          </p:nvPr>
        </p:nvSpPr>
        <p:spPr/>
        <p:txBody>
          <a:bodyPr/>
          <a:lstStyle/>
          <a:p>
            <a:fld id="{2B2C798A-60EA-4F3C-B644-E6CB0105F259}" type="slidenum">
              <a:rPr lang="en-US" smtClean="0"/>
              <a:t>18</a:t>
            </a:fld>
            <a:endParaRPr lang="en-US"/>
          </a:p>
        </p:txBody>
      </p:sp>
    </p:spTree>
    <p:extLst>
      <p:ext uri="{BB962C8B-B14F-4D97-AF65-F5344CB8AC3E}">
        <p14:creationId xmlns:p14="http://schemas.microsoft.com/office/powerpoint/2010/main" val="2540667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a:t>
            </a:r>
            <a:r>
              <a:rPr lang="en-US" baseline="0" dirty="0"/>
              <a:t> 24.21 (g) </a:t>
            </a:r>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19</a:t>
            </a:fld>
            <a:endParaRPr lang="en-US"/>
          </a:p>
        </p:txBody>
      </p:sp>
    </p:spTree>
    <p:extLst>
      <p:ext uri="{BB962C8B-B14F-4D97-AF65-F5344CB8AC3E}">
        <p14:creationId xmlns:p14="http://schemas.microsoft.com/office/powerpoint/2010/main" val="2846317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Paying for College </a:t>
            </a:r>
          </a:p>
          <a:p>
            <a:endParaRPr lang="en-US" dirty="0"/>
          </a:p>
          <a:p>
            <a:r>
              <a:rPr lang="en-US" dirty="0"/>
              <a:t>This is a Zack slide.</a:t>
            </a:r>
          </a:p>
        </p:txBody>
      </p:sp>
      <p:sp>
        <p:nvSpPr>
          <p:cNvPr id="4" name="Slide Number Placeholder 3"/>
          <p:cNvSpPr>
            <a:spLocks noGrp="1"/>
          </p:cNvSpPr>
          <p:nvPr>
            <p:ph type="sldNum" sz="quarter" idx="10"/>
          </p:nvPr>
        </p:nvSpPr>
        <p:spPr/>
        <p:txBody>
          <a:bodyPr/>
          <a:lstStyle/>
          <a:p>
            <a:fld id="{2B2C798A-60EA-4F3C-B644-E6CB0105F259}" type="slidenum">
              <a:rPr lang="en-US" smtClean="0"/>
              <a:t>2</a:t>
            </a:fld>
            <a:endParaRPr lang="en-US"/>
          </a:p>
        </p:txBody>
      </p:sp>
    </p:spTree>
    <p:extLst>
      <p:ext uri="{BB962C8B-B14F-4D97-AF65-F5344CB8AC3E}">
        <p14:creationId xmlns:p14="http://schemas.microsoft.com/office/powerpoint/2010/main" val="1853410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will you start medical school?</a:t>
            </a:r>
          </a:p>
          <a:p>
            <a:r>
              <a:rPr lang="en-US" sz="1200" kern="1200" dirty="0">
                <a:solidFill>
                  <a:schemeClr val="tx1"/>
                </a:solidFill>
                <a:effectLst/>
                <a:latin typeface="+mn-lt"/>
                <a:ea typeface="+mn-ea"/>
                <a:cs typeface="+mn-cs"/>
              </a:rPr>
              <a:t>Did you work in TX at any time for 12 consecutive months?</a:t>
            </a:r>
          </a:p>
          <a:p>
            <a:r>
              <a:rPr lang="en-US" sz="1200" kern="1200" dirty="0">
                <a:solidFill>
                  <a:schemeClr val="tx1"/>
                </a:solidFill>
                <a:effectLst/>
                <a:latin typeface="+mn-lt"/>
                <a:ea typeface="+mn-ea"/>
                <a:cs typeface="+mn-cs"/>
              </a:rPr>
              <a:t>There are many ways to prove residency. You must have established residency in TX for 12 months prior to the census date of the semester in which you wish to enroll and you must not have come to Texas just to enroll in school. You can do so but it would be presumed you didn’t have the requisite intent to domicile in Texas. This presumption can be overcome however. See Sec. 21.24 of our rules to see what you may use as proof that you have the requisite intent to remain in Texas. </a:t>
            </a:r>
          </a:p>
        </p:txBody>
      </p:sp>
      <p:sp>
        <p:nvSpPr>
          <p:cNvPr id="4" name="Slide Number Placeholder 3"/>
          <p:cNvSpPr>
            <a:spLocks noGrp="1"/>
          </p:cNvSpPr>
          <p:nvPr>
            <p:ph type="sldNum" sz="quarter" idx="10"/>
          </p:nvPr>
        </p:nvSpPr>
        <p:spPr/>
        <p:txBody>
          <a:bodyPr/>
          <a:lstStyle/>
          <a:p>
            <a:fld id="{2B2C798A-60EA-4F3C-B644-E6CB0105F259}" type="slidenum">
              <a:rPr lang="en-US" smtClean="0"/>
              <a:t>20</a:t>
            </a:fld>
            <a:endParaRPr lang="en-US"/>
          </a:p>
        </p:txBody>
      </p:sp>
    </p:spTree>
    <p:extLst>
      <p:ext uri="{BB962C8B-B14F-4D97-AF65-F5344CB8AC3E}">
        <p14:creationId xmlns:p14="http://schemas.microsoft.com/office/powerpoint/2010/main" val="3354717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21</a:t>
            </a:fld>
            <a:endParaRPr lang="en-US"/>
          </a:p>
        </p:txBody>
      </p:sp>
    </p:spTree>
    <p:extLst>
      <p:ext uri="{BB962C8B-B14F-4D97-AF65-F5344CB8AC3E}">
        <p14:creationId xmlns:p14="http://schemas.microsoft.com/office/powerpoint/2010/main" val="381678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often receive residency questions. For today’s presentation, I thought I’d discuss these common residency issues.</a:t>
            </a:r>
          </a:p>
        </p:txBody>
      </p:sp>
      <p:sp>
        <p:nvSpPr>
          <p:cNvPr id="4" name="Slide Number Placeholder 3"/>
          <p:cNvSpPr>
            <a:spLocks noGrp="1"/>
          </p:cNvSpPr>
          <p:nvPr>
            <p:ph type="sldNum" sz="quarter" idx="10"/>
          </p:nvPr>
        </p:nvSpPr>
        <p:spPr/>
        <p:txBody>
          <a:bodyPr/>
          <a:lstStyle/>
          <a:p>
            <a:fld id="{2B2C798A-60EA-4F3C-B644-E6CB0105F259}" type="slidenum">
              <a:rPr lang="en-US" smtClean="0"/>
              <a:t>3</a:t>
            </a:fld>
            <a:endParaRPr lang="en-US"/>
          </a:p>
        </p:txBody>
      </p:sp>
    </p:spTree>
    <p:extLst>
      <p:ext uri="{BB962C8B-B14F-4D97-AF65-F5344CB8AC3E}">
        <p14:creationId xmlns:p14="http://schemas.microsoft.com/office/powerpoint/2010/main" val="2489289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spcBef>
                <a:spcPts val="1000"/>
              </a:spcBef>
              <a:buNone/>
            </a:pPr>
            <a:r>
              <a:rPr lang="en-US" u="sng"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TAC Sec. 21.24</a:t>
            </a:r>
          </a:p>
          <a:p>
            <a:pPr marL="0" lvl="1" indent="0">
              <a:spcBef>
                <a:spcPts val="1000"/>
              </a:spcBef>
              <a:buNone/>
            </a:pPr>
            <a:endParaRPr lang="en-US" u="sng"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lvl="1" indent="0">
              <a:spcBef>
                <a:spcPts val="1000"/>
              </a:spcBef>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a:t>
            </a: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Although, the following factors … may lend support to a claim regarding his/her intent to establish domicile in </a:t>
            </a:r>
            <a:r>
              <a:rPr lang="en-US" sz="2400" dirty="0" err="1">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Texas:</a:t>
            </a:r>
            <a:r>
              <a:rPr lang="en-US" sz="2400" u="sng" dirty="0" err="1">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not</a:t>
            </a:r>
            <a:r>
              <a:rPr lang="en-US" sz="2400" u="sng"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conclusive or exhaustive</a:t>
            </a:r>
            <a:endPar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(1) Establishment of Domicile:</a:t>
            </a:r>
          </a:p>
          <a:p>
            <a:pPr marL="0" indent="0">
              <a:buNone/>
            </a:pP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 Significant Gainful Employment:</a:t>
            </a:r>
          </a:p>
          <a:p>
            <a:pPr marL="0" indent="0">
              <a:buNone/>
            </a:pPr>
            <a:r>
              <a:rPr lang="en-US" sz="2400" baseline="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(B) Residential Real Property</a:t>
            </a:r>
          </a:p>
          <a:p>
            <a:pPr marL="0" indent="0">
              <a:buNone/>
            </a:pPr>
            <a:r>
              <a:rPr lang="en-US" sz="2400" baseline="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(C) Marriage to a Person who has Established and Maintained Domicile in Texas Marriage Certificate or Registration of Informal Marriage</a:t>
            </a:r>
          </a:p>
          <a:p>
            <a:pPr marL="0" indent="0">
              <a:buNone/>
            </a:pPr>
            <a:r>
              <a:rPr lang="en-US" sz="2400" baseline="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(D) Ownership of a Business Entity</a:t>
            </a:r>
            <a:endPar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2B2C798A-60EA-4F3C-B644-E6CB0105F259}" type="slidenum">
              <a:rPr lang="en-US" smtClean="0"/>
              <a:t>4</a:t>
            </a:fld>
            <a:endParaRPr lang="en-US"/>
          </a:p>
        </p:txBody>
      </p:sp>
    </p:spTree>
    <p:extLst>
      <p:ext uri="{BB962C8B-B14F-4D97-AF65-F5344CB8AC3E}">
        <p14:creationId xmlns:p14="http://schemas.microsoft.com/office/powerpoint/2010/main" val="2561767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spcBef>
                <a:spcPts val="1000"/>
              </a:spcBef>
              <a:buNone/>
            </a:pPr>
            <a:r>
              <a:rPr lang="en-US" u="sng"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TAC Sec. 21.24</a:t>
            </a:r>
          </a:p>
          <a:p>
            <a:pPr marL="0" lvl="1" indent="0">
              <a:spcBef>
                <a:spcPts val="1000"/>
              </a:spcBef>
              <a:buNone/>
            </a:pPr>
            <a:endParaRPr lang="en-US" u="sng"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lvl="1" indent="0">
              <a:spcBef>
                <a:spcPts val="1000"/>
              </a:spcBef>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a:t>
            </a: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Although not conclusive or exhaustive, the following factors … may lend support to a claim regarding his/her intent to establish domicile in Texas:</a:t>
            </a:r>
          </a:p>
          <a:p>
            <a:pPr marL="0" indent="0">
              <a:buNone/>
            </a:pPr>
            <a:endPar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(1) Establishment of Domicile:</a:t>
            </a:r>
          </a:p>
          <a:p>
            <a:pPr marL="0" indent="0">
              <a:buNone/>
            </a:pPr>
            <a:r>
              <a:rPr lang="en-US" sz="24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 Significant Gainful Employment:</a:t>
            </a:r>
          </a:p>
        </p:txBody>
      </p:sp>
      <p:sp>
        <p:nvSpPr>
          <p:cNvPr id="4" name="Slide Number Placeholder 3"/>
          <p:cNvSpPr>
            <a:spLocks noGrp="1"/>
          </p:cNvSpPr>
          <p:nvPr>
            <p:ph type="sldNum" sz="quarter" idx="10"/>
          </p:nvPr>
        </p:nvSpPr>
        <p:spPr/>
        <p:txBody>
          <a:bodyPr/>
          <a:lstStyle/>
          <a:p>
            <a:fld id="{2B2C798A-60EA-4F3C-B644-E6CB0105F259}" type="slidenum">
              <a:rPr lang="en-US" smtClean="0"/>
              <a:t>5</a:t>
            </a:fld>
            <a:endParaRPr lang="en-US"/>
          </a:p>
        </p:txBody>
      </p:sp>
    </p:spTree>
    <p:extLst>
      <p:ext uri="{BB962C8B-B14F-4D97-AF65-F5344CB8AC3E}">
        <p14:creationId xmlns:p14="http://schemas.microsoft.com/office/powerpoint/2010/main" val="3785685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Gainful employment</a:t>
            </a:r>
          </a:p>
          <a:p>
            <a:r>
              <a:rPr lang="en-US" dirty="0"/>
              <a:t>Title</a:t>
            </a:r>
            <a:r>
              <a:rPr lang="en-US" baseline="0" dirty="0"/>
              <a:t> 19, TAC, Sec. 21.24</a:t>
            </a:r>
            <a:endParaRPr lang="en-US" dirty="0"/>
          </a:p>
          <a:p>
            <a:r>
              <a:rPr lang="en-US" sz="1200" b="0" i="0" kern="1200" dirty="0">
                <a:solidFill>
                  <a:schemeClr val="tx1"/>
                </a:solidFill>
                <a:effectLst/>
                <a:latin typeface="+mn-lt"/>
                <a:ea typeface="+mn-ea"/>
                <a:cs typeface="+mn-cs"/>
              </a:rPr>
              <a:t>(f)</a:t>
            </a:r>
          </a:p>
          <a:p>
            <a:r>
              <a:rPr lang="en-US" sz="1200" b="0" i="0" kern="1200" dirty="0">
                <a:solidFill>
                  <a:schemeClr val="tx1"/>
                </a:solidFill>
                <a:effectLst/>
                <a:latin typeface="+mn-lt"/>
                <a:ea typeface="+mn-ea"/>
                <a:cs typeface="+mn-cs"/>
              </a:rPr>
              <a:t> </a:t>
            </a:r>
            <a:r>
              <a:rPr lang="en-US" dirty="0"/>
              <a:t>(1) Establishment of Domicile:</a:t>
            </a:r>
          </a:p>
          <a:p>
            <a:r>
              <a:rPr lang="en-US" dirty="0"/>
              <a:t>    (A) Significant Gainful Employment:</a:t>
            </a:r>
          </a:p>
          <a:p>
            <a:r>
              <a:rPr lang="en-US" dirty="0"/>
              <a:t>      (</a:t>
            </a:r>
            <a:r>
              <a:rPr lang="en-US" dirty="0" err="1"/>
              <a:t>i</a:t>
            </a:r>
            <a:r>
              <a:rPr lang="en-US" dirty="0"/>
              <a:t>) An employer's statement of dates of employment in Texas (beginning and current or ending dates) that encompass at least 12 consecutive months prior to the census date of the term in which the person enrolls or pay stubs for 12 consecutive months prior to the census date, reflecting significant gainful employment in Texas, or proof of other earned income such as pensions, veterans' benefits, social security, and savings from previous earnings for 12 consecutive months prior to the census date. </a:t>
            </a:r>
            <a:r>
              <a:rPr lang="en-US" b="1" u="sng" dirty="0"/>
              <a:t>However, employment conditioned on student status, such as work study, the receipt of stipends, fellowships, or research or teaching assistantships does not constitute gainful employment for the purposes of this subchapter</a:t>
            </a:r>
          </a:p>
        </p:txBody>
      </p:sp>
      <p:sp>
        <p:nvSpPr>
          <p:cNvPr id="4" name="Slide Number Placeholder 3"/>
          <p:cNvSpPr>
            <a:spLocks noGrp="1"/>
          </p:cNvSpPr>
          <p:nvPr>
            <p:ph type="sldNum" sz="quarter" idx="10"/>
          </p:nvPr>
        </p:nvSpPr>
        <p:spPr/>
        <p:txBody>
          <a:bodyPr/>
          <a:lstStyle/>
          <a:p>
            <a:fld id="{2B2C798A-60EA-4F3C-B644-E6CB0105F259}" type="slidenum">
              <a:rPr lang="en-US" smtClean="0"/>
              <a:t>6</a:t>
            </a:fld>
            <a:endParaRPr lang="en-US"/>
          </a:p>
        </p:txBody>
      </p:sp>
    </p:spTree>
    <p:extLst>
      <p:ext uri="{BB962C8B-B14F-4D97-AF65-F5344CB8AC3E}">
        <p14:creationId xmlns:p14="http://schemas.microsoft.com/office/powerpoint/2010/main" val="21757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TX drivers license, registers to vote, lease agreement, etc. </a:t>
            </a:r>
          </a:p>
          <a:p>
            <a:endParaRPr lang="en-US" dirty="0"/>
          </a:p>
          <a:p>
            <a:endParaRPr lang="en-US" dirty="0"/>
          </a:p>
          <a:p>
            <a:r>
              <a:rPr lang="en-US" dirty="0"/>
              <a:t>Eligible 2 ways, married to TX resident, and eligible for permanent</a:t>
            </a:r>
            <a:r>
              <a:rPr lang="en-US" baseline="0" dirty="0"/>
              <a:t> resident status see 21.24 (d) (2)</a:t>
            </a:r>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7</a:t>
            </a:fld>
            <a:endParaRPr lang="en-US"/>
          </a:p>
        </p:txBody>
      </p:sp>
    </p:spTree>
    <p:extLst>
      <p:ext uri="{BB962C8B-B14F-4D97-AF65-F5344CB8AC3E}">
        <p14:creationId xmlns:p14="http://schemas.microsoft.com/office/powerpoint/2010/main" val="3477782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HB</a:t>
            </a:r>
            <a:r>
              <a:rPr lang="en-US" baseline="0" dirty="0"/>
              <a:t> 1403 was generally intended for undocumented students, but its effect is to decouple immigration status from residency requirements. </a:t>
            </a:r>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8</a:t>
            </a:fld>
            <a:endParaRPr lang="en-US"/>
          </a:p>
        </p:txBody>
      </p:sp>
    </p:spTree>
    <p:extLst>
      <p:ext uri="{BB962C8B-B14F-4D97-AF65-F5344CB8AC3E}">
        <p14:creationId xmlns:p14="http://schemas.microsoft.com/office/powerpoint/2010/main" val="3838463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buNone/>
            </a:pPr>
            <a:r>
              <a:rPr lang="en-US" sz="23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Expanded the scope of HB 1403.</a:t>
            </a:r>
          </a:p>
        </p:txBody>
      </p:sp>
      <p:sp>
        <p:nvSpPr>
          <p:cNvPr id="4" name="Slide Number Placeholder 3"/>
          <p:cNvSpPr>
            <a:spLocks noGrp="1"/>
          </p:cNvSpPr>
          <p:nvPr>
            <p:ph type="sldNum" sz="quarter" idx="10"/>
          </p:nvPr>
        </p:nvSpPr>
        <p:spPr/>
        <p:txBody>
          <a:bodyPr/>
          <a:lstStyle/>
          <a:p>
            <a:fld id="{2B2C798A-60EA-4F3C-B644-E6CB0105F259}" type="slidenum">
              <a:rPr lang="en-US" smtClean="0"/>
              <a:t>9</a:t>
            </a:fld>
            <a:endParaRPr lang="en-US"/>
          </a:p>
        </p:txBody>
      </p:sp>
    </p:spTree>
    <p:extLst>
      <p:ext uri="{BB962C8B-B14F-4D97-AF65-F5344CB8AC3E}">
        <p14:creationId xmlns:p14="http://schemas.microsoft.com/office/powerpoint/2010/main" val="2618589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58FC1-F8C8-41D1-8EAB-28A27F4E1556}"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2D20B-9627-4ACA-A581-0A59FC76EABB}"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6F62AC-092A-4C54-AB98-BAF81A9F464D}"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C0ABB-9B14-4413-9BE6-9D87ABBD946C}"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DE5B03C-E61A-4556-ABA9-E4D97D5BD3AA}" type="datetime1">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DF07ED-CF37-4D94-B59C-E3C984ECACB2}" type="datetime1">
              <a:rPr lang="en-US" smtClean="0"/>
              <a:t>7/20/2018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64B7C3-C31F-4F34-89D7-18366AE55CF6}" type="datetime1">
              <a:rPr lang="en-US" smtClean="0"/>
              <a:t>7/20/2018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C981A-55FF-4F91-ABE5-3C4766D61789}"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4C7F74-63C9-4AA7-9C52-F3588D71B927}" type="datetime1">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1CEFE0-AAD3-40A9-86A1-C65D59368D62}" type="datetime1">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08075-6DEC-4183-A7F5-24B3C01629A3}" type="datetime1">
              <a:rPr lang="en-US" smtClean="0"/>
              <a:t>7/20/2018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C94DF-5859-41F0-A3A3-C133ACD3C839}" type="datetime1">
              <a:rPr lang="en-US" smtClean="0"/>
              <a:t>7/20/2018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D280F-7FF3-442C-8B23-B6C08430036C}" type="datetime1">
              <a:rPr lang="en-US" smtClean="0"/>
              <a:t>7/20/2018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93C185-6130-4C9E-808D-DA44F3DF74EB}" type="datetime1">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FA93B-71DF-4652-BAB3-6140CB129F36}" type="datetime1">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C052B-8ED7-4757-9A71-39A5137BB16D}" type="datetime1">
              <a:rPr lang="en-US" smtClean="0"/>
              <a:t>7/20/2018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60B7-1A5D-4A40-9C6E-0A7BBAA5F990}" type="slidenum">
              <a:rPr lang="en-US" smtClean="0"/>
              <a:t>‹#›</a:t>
            </a:fld>
            <a:endParaRPr lang="en-US"/>
          </a:p>
        </p:txBody>
      </p:sp>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0" r:id="rId12"/>
    <p:sldLayoutId id="2147483652" r:id="rId13"/>
    <p:sldLayoutId id="2147483653" r:id="rId14"/>
    <p:sldLayoutId id="2147483654"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Kathy.Cordova@thecb.state.tx.u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188" y="1067935"/>
            <a:ext cx="3276600" cy="1980065"/>
          </a:xfrm>
        </p:spPr>
        <p:txBody>
          <a:bodyPr>
            <a:normAutofit fontScale="90000"/>
          </a:bodyPr>
          <a:lstStyle/>
          <a:p>
            <a:r>
              <a:rPr lang="en-US" sz="6600" b="1" cap="small" dirty="0">
                <a:solidFill>
                  <a:srgbClr val="005B83"/>
                </a:solidFill>
                <a:effectLst>
                  <a:outerShdw blurRad="38100" dist="38100" dir="2700000" algn="tl">
                    <a:srgbClr val="000000">
                      <a:alpha val="43137"/>
                    </a:srgbClr>
                  </a:outerShdw>
                </a:effectLst>
                <a:latin typeface="+mn-lt"/>
              </a:rPr>
              <a:t/>
            </a:r>
            <a:br>
              <a:rPr lang="en-US" sz="6600" b="1" cap="small" dirty="0">
                <a:solidFill>
                  <a:srgbClr val="005B83"/>
                </a:solidFill>
                <a:effectLst>
                  <a:outerShdw blurRad="38100" dist="38100" dir="2700000" algn="tl">
                    <a:srgbClr val="000000">
                      <a:alpha val="43137"/>
                    </a:srgbClr>
                  </a:outerShdw>
                </a:effectLst>
                <a:latin typeface="+mn-lt"/>
              </a:rPr>
            </a:br>
            <a:r>
              <a:rPr lang="en-US" sz="6600" b="1" cap="small" dirty="0">
                <a:solidFill>
                  <a:srgbClr val="005B83"/>
                </a:solidFill>
                <a:effectLst>
                  <a:outerShdw blurRad="38100" dist="38100" dir="2700000" algn="tl">
                    <a:srgbClr val="000000">
                      <a:alpha val="43137"/>
                    </a:srgbClr>
                  </a:outerShdw>
                </a:effectLst>
                <a:latin typeface="+mn-lt"/>
              </a:rPr>
              <a:t/>
            </a:r>
            <a:br>
              <a:rPr lang="en-US" sz="6600" b="1" cap="small" dirty="0">
                <a:solidFill>
                  <a:srgbClr val="005B83"/>
                </a:solidFill>
                <a:effectLst>
                  <a:outerShdw blurRad="38100" dist="38100" dir="2700000" algn="tl">
                    <a:srgbClr val="000000">
                      <a:alpha val="43137"/>
                    </a:srgbClr>
                  </a:outerShdw>
                </a:effectLst>
                <a:latin typeface="+mn-lt"/>
              </a:rPr>
            </a:br>
            <a:r>
              <a:rPr lang="en-US" sz="6600" b="1" cap="small" dirty="0">
                <a:solidFill>
                  <a:srgbClr val="005B83"/>
                </a:solidFill>
                <a:effectLst>
                  <a:outerShdw blurRad="38100" dist="38100" dir="2700000" algn="tl">
                    <a:srgbClr val="000000">
                      <a:alpha val="43137"/>
                    </a:srgbClr>
                  </a:outerShdw>
                </a:effectLst>
                <a:latin typeface="+mn-lt"/>
              </a:rPr>
              <a:t/>
            </a:r>
            <a:br>
              <a:rPr lang="en-US" sz="6600" b="1" cap="small" dirty="0">
                <a:solidFill>
                  <a:srgbClr val="005B83"/>
                </a:solidFill>
                <a:effectLst>
                  <a:outerShdw blurRad="38100" dist="38100" dir="2700000" algn="tl">
                    <a:srgbClr val="000000">
                      <a:alpha val="43137"/>
                    </a:srgbClr>
                  </a:outerShdw>
                </a:effectLst>
                <a:latin typeface="+mn-lt"/>
              </a:rPr>
            </a:br>
            <a:r>
              <a:rPr lang="en-US" sz="6600" b="1" cap="small" dirty="0">
                <a:solidFill>
                  <a:srgbClr val="005B83"/>
                </a:solidFill>
                <a:effectLst>
                  <a:outerShdw blurRad="38100" dist="38100" dir="2700000" algn="tl">
                    <a:srgbClr val="000000">
                      <a:alpha val="43137"/>
                    </a:srgbClr>
                  </a:outerShdw>
                </a:effectLst>
                <a:latin typeface="+mn-lt"/>
              </a:rPr>
              <a:t/>
            </a:r>
            <a:br>
              <a:rPr lang="en-US" sz="6600" b="1" cap="small" dirty="0">
                <a:solidFill>
                  <a:srgbClr val="005B83"/>
                </a:solidFill>
                <a:effectLst>
                  <a:outerShdw blurRad="38100" dist="38100" dir="2700000" algn="tl">
                    <a:srgbClr val="000000">
                      <a:alpha val="43137"/>
                    </a:srgbClr>
                  </a:outerShdw>
                </a:effectLst>
                <a:latin typeface="+mn-lt"/>
              </a:rPr>
            </a:br>
            <a:r>
              <a:rPr lang="en-US" sz="6600" b="1" cap="small" dirty="0">
                <a:solidFill>
                  <a:srgbClr val="005B83"/>
                </a:solidFill>
                <a:effectLst>
                  <a:outerShdw blurRad="38100" dist="38100" dir="2700000" algn="tl">
                    <a:srgbClr val="000000">
                      <a:alpha val="43137"/>
                    </a:srgbClr>
                  </a:outerShdw>
                </a:effectLst>
              </a:rPr>
              <a:t>Residency</a:t>
            </a:r>
            <a:r>
              <a:rPr lang="en-US" sz="6600" b="1" cap="small" dirty="0">
                <a:solidFill>
                  <a:srgbClr val="005B83"/>
                </a:solidFill>
                <a:effectLst>
                  <a:outerShdw blurRad="38100" dist="38100" dir="2700000" algn="tl">
                    <a:srgbClr val="000000">
                      <a:alpha val="43137"/>
                    </a:srgbClr>
                  </a:outerShdw>
                </a:effectLst>
                <a:latin typeface="+mn-lt"/>
              </a:rPr>
              <a:t/>
            </a:r>
            <a:br>
              <a:rPr lang="en-US" sz="6600" b="1" cap="small" dirty="0">
                <a:solidFill>
                  <a:srgbClr val="005B83"/>
                </a:solidFill>
                <a:effectLst>
                  <a:outerShdw blurRad="38100" dist="38100" dir="2700000" algn="tl">
                    <a:srgbClr val="000000">
                      <a:alpha val="43137"/>
                    </a:srgbClr>
                  </a:outerShdw>
                </a:effectLst>
                <a:latin typeface="+mn-lt"/>
              </a:rPr>
            </a:br>
            <a:endParaRPr lang="en-US" sz="6600" b="1" cap="small" dirty="0">
              <a:solidFill>
                <a:srgbClr val="005B83"/>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type="subTitle" idx="1"/>
          </p:nvPr>
        </p:nvSpPr>
        <p:spPr>
          <a:xfrm>
            <a:off x="1" y="3519487"/>
            <a:ext cx="5061856" cy="2413227"/>
          </a:xfrm>
        </p:spPr>
        <p:txBody>
          <a:bodyPr>
            <a:normAutofit/>
          </a:bodyPr>
          <a:lstStyle/>
          <a:p>
            <a:pPr marL="0" indent="0" algn="l">
              <a:buNone/>
            </a:pPr>
            <a:endParaRPr lang="en-US" dirty="0"/>
          </a:p>
          <a:p>
            <a:pPr marL="0" indent="0" algn="l">
              <a:spcBef>
                <a:spcPts val="0"/>
              </a:spcBef>
              <a:buNone/>
            </a:pPr>
            <a:r>
              <a:rPr lang="en-US" dirty="0"/>
              <a:t>Kathy Cordova</a:t>
            </a:r>
          </a:p>
          <a:p>
            <a:pPr algn="l">
              <a:spcBef>
                <a:spcPts val="0"/>
              </a:spcBef>
            </a:pPr>
            <a:r>
              <a:rPr lang="en-US" dirty="0"/>
              <a:t>Assistant General Counsel, THECB</a:t>
            </a:r>
          </a:p>
          <a:p>
            <a:pPr algn="l">
              <a:spcBef>
                <a:spcPts val="0"/>
              </a:spcBef>
            </a:pPr>
            <a:endParaRPr lang="en-US" dirty="0"/>
          </a:p>
          <a:p>
            <a:pPr algn="l">
              <a:spcBef>
                <a:spcPts val="0"/>
              </a:spcBef>
            </a:pPr>
            <a:r>
              <a:rPr lang="en-US" dirty="0"/>
              <a:t>Zachary Tavlin</a:t>
            </a:r>
          </a:p>
          <a:p>
            <a:pPr algn="l">
              <a:spcBef>
                <a:spcPts val="0"/>
              </a:spcBef>
            </a:pPr>
            <a:r>
              <a:rPr lang="en-US" dirty="0"/>
              <a:t>Legal Intern, THECB</a:t>
            </a:r>
          </a:p>
          <a:p>
            <a:pPr marL="0" indent="0" algn="l">
              <a:spcBef>
                <a:spcPts val="0"/>
              </a:spcBef>
              <a:buNone/>
            </a:pPr>
            <a:endParaRPr lang="en-US" dirty="0"/>
          </a:p>
        </p:txBody>
      </p:sp>
      <p:sp>
        <p:nvSpPr>
          <p:cNvPr id="6" name="Content Placeholder 5"/>
          <p:cNvSpPr>
            <a:spLocks noGrp="1"/>
          </p:cNvSpPr>
          <p:nvPr>
            <p:ph sz="quarter" idx="4294967295"/>
          </p:nvPr>
        </p:nvSpPr>
        <p:spPr>
          <a:xfrm>
            <a:off x="4822371" y="2505075"/>
            <a:ext cx="4321629" cy="3684588"/>
          </a:xfrm>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r">
              <a:buNone/>
            </a:pPr>
            <a:r>
              <a:rPr lang="en-US" dirty="0"/>
              <a:t>July 2018</a:t>
            </a:r>
          </a:p>
          <a:p>
            <a:pPr marL="0" indent="0" algn="r">
              <a:buNone/>
            </a:pPr>
            <a:r>
              <a:rPr lang="en-US" dirty="0"/>
              <a:t>Summer TACRAO Conference</a:t>
            </a:r>
          </a:p>
          <a:p>
            <a:endParaRPr lang="en-US" dirty="0"/>
          </a:p>
        </p:txBody>
      </p:sp>
    </p:spTree>
    <p:extLst>
      <p:ext uri="{BB962C8B-B14F-4D97-AF65-F5344CB8AC3E}">
        <p14:creationId xmlns:p14="http://schemas.microsoft.com/office/powerpoint/2010/main" val="2030104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4094" y="300581"/>
            <a:ext cx="8229600" cy="595926"/>
          </a:xfrm>
          <a:solidFill>
            <a:srgbClr val="FFC000"/>
          </a:solidFill>
        </p:spPr>
        <p:txBody>
          <a:bodyPr>
            <a:normAutofit fontScale="90000"/>
          </a:body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Scenarios</a:t>
            </a:r>
          </a:p>
        </p:txBody>
      </p:sp>
      <p:sp>
        <p:nvSpPr>
          <p:cNvPr id="5" name="Content Placeholder 4"/>
          <p:cNvSpPr>
            <a:spLocks noGrp="1"/>
          </p:cNvSpPr>
          <p:nvPr>
            <p:ph sz="half" idx="1"/>
          </p:nvPr>
        </p:nvSpPr>
        <p:spPr>
          <a:xfrm>
            <a:off x="365760" y="1090918"/>
            <a:ext cx="8149590" cy="5061691"/>
          </a:xfrm>
        </p:spPr>
        <p:txBody>
          <a:bodyPr>
            <a:normAutofit/>
          </a:bodyPr>
          <a:lstStyle/>
          <a:p>
            <a:pPr marL="457200" lvl="1" indent="0">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student attended a Texas High School and graduated May 2018. On her application form for college she listed that she had lived in Texas for 36 consecutive months before graduation, and had maintained constant residency in Texas for 12 months before graduation. </a:t>
            </a:r>
          </a:p>
          <a:p>
            <a:pPr marL="457200" lvl="1" indent="0">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However, her F-1 visa expired in 2017, and her I-20 form expires in July.</a:t>
            </a:r>
          </a:p>
          <a:p>
            <a:pPr marL="457200" lvl="1" indent="0">
              <a:buNone/>
            </a:pP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457200" lvl="1" indent="0">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Does this student meet the affidavit student requirements?</a:t>
            </a:r>
          </a:p>
          <a:p>
            <a:pPr marL="457200" lvl="1" indent="0">
              <a:buNone/>
            </a:pPr>
            <a:endParaRPr lang="en-US" dirty="0"/>
          </a:p>
          <a:p>
            <a:pPr marL="457200" lvl="1" indent="0">
              <a:buNone/>
            </a:pPr>
            <a:endParaRPr lang="en-US" dirty="0"/>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10</a:t>
            </a:fld>
            <a:endParaRPr lang="en-US" sz="1800" b="1" dirty="0">
              <a:solidFill>
                <a:schemeClr val="bg1"/>
              </a:solidFill>
            </a:endParaRPr>
          </a:p>
        </p:txBody>
      </p:sp>
    </p:spTree>
    <p:extLst>
      <p:ext uri="{BB962C8B-B14F-4D97-AF65-F5344CB8AC3E}">
        <p14:creationId xmlns:p14="http://schemas.microsoft.com/office/powerpoint/2010/main" val="372903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17349" y="1211647"/>
            <a:ext cx="8541571" cy="4948461"/>
          </a:xfrm>
        </p:spPr>
        <p:txBody>
          <a:bodyPr>
            <a:normAutofit/>
          </a:bodyPr>
          <a:lstStyle/>
          <a:p>
            <a:pPr marL="0" indent="0">
              <a:buNone/>
            </a:pPr>
            <a:endParaRPr lang="en-US" sz="1000" dirty="0"/>
          </a:p>
          <a:p>
            <a:pPr marL="457200" lvl="1" indent="0" algn="ctr">
              <a:buNone/>
            </a:pPr>
            <a:r>
              <a:rPr lang="en-US" sz="32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 TAC Sec. 21.26    </a:t>
            </a:r>
          </a:p>
          <a:p>
            <a:pPr marL="457200" lvl="1"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457200" lvl="1" indent="0" algn="ctr">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Once deemed as a resident for tuition purposes, a student </a:t>
            </a: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is entitled</a:t>
            </a: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be classified as a resident by any institution in each subsequent academic term</a:t>
            </a:r>
          </a:p>
          <a:p>
            <a:pPr marL="457200" lvl="1" indent="0">
              <a:buNone/>
            </a:pPr>
            <a:endPar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457200" lvl="1" indent="0" algn="ctr">
              <a:buNone/>
            </a:pP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UNLESS</a:t>
            </a: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11</a:t>
            </a:fld>
            <a:endParaRPr lang="en-US" sz="1800" b="1" dirty="0">
              <a:solidFill>
                <a:schemeClr val="bg1"/>
              </a:solidFill>
            </a:endParaRPr>
          </a:p>
        </p:txBody>
      </p:sp>
      <p:sp>
        <p:nvSpPr>
          <p:cNvPr id="6" name="Title 3"/>
          <p:cNvSpPr>
            <a:spLocks noGrp="1"/>
          </p:cNvSpPr>
          <p:nvPr>
            <p:ph type="title"/>
          </p:nvPr>
        </p:nvSpPr>
        <p:spPr>
          <a:xfrm>
            <a:off x="473335" y="365125"/>
            <a:ext cx="8229601" cy="839788"/>
          </a:xfrm>
          <a:solidFill>
            <a:srgbClr val="FFC000"/>
          </a:solidFill>
        </p:spPr>
        <p:txBody>
          <a:bodyPr>
            <a:normAutofit fontScale="90000"/>
          </a:bodyPr>
          <a:lstStyle/>
          <a:p>
            <a:pPr algn="ctr"/>
            <a:r>
              <a:rPr lang="en-US" sz="4100" b="1" dirty="0">
                <a:solidFill>
                  <a:srgbClr val="005B83"/>
                </a:solidFill>
                <a:effectLst>
                  <a:outerShdw blurRad="38100" dist="38100" dir="2700000" algn="tl">
                    <a:srgbClr val="000000">
                      <a:alpha val="43137"/>
                    </a:srgbClr>
                  </a:outerShdw>
                </a:effectLst>
              </a:rPr>
              <a:t/>
            </a:r>
            <a:br>
              <a:rPr lang="en-US" sz="4100" b="1" dirty="0">
                <a:solidFill>
                  <a:srgbClr val="005B83"/>
                </a:solidFill>
                <a:effectLst>
                  <a:outerShdw blurRad="38100" dist="38100" dir="2700000" algn="tl">
                    <a:srgbClr val="000000">
                      <a:alpha val="43137"/>
                    </a:srgbClr>
                  </a:outerShdw>
                </a:effectLst>
              </a:rPr>
            </a:br>
            <a:r>
              <a:rPr lang="en-US" sz="41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Continuing Resident Status</a:t>
            </a:r>
            <a:r>
              <a:rPr lang="en-US" sz="4100" b="1" dirty="0">
                <a:solidFill>
                  <a:srgbClr val="005B83"/>
                </a:solidFill>
                <a:effectLst>
                  <a:outerShdw blurRad="38100" dist="38100" dir="2700000" algn="tl">
                    <a:srgbClr val="000000">
                      <a:alpha val="43137"/>
                    </a:srgbClr>
                  </a:outerShdw>
                </a:effectLst>
              </a:rPr>
              <a:t/>
            </a:r>
            <a:br>
              <a:rPr lang="en-US" sz="4100" b="1" dirty="0">
                <a:solidFill>
                  <a:srgbClr val="005B83"/>
                </a:solidFill>
                <a:effectLst>
                  <a:outerShdw blurRad="38100" dist="38100" dir="2700000" algn="tl">
                    <a:srgbClr val="000000">
                      <a:alpha val="43137"/>
                    </a:srgbClr>
                  </a:outerShdw>
                </a:effectLst>
              </a:rPr>
            </a:br>
            <a:endParaRPr lang="en-US" sz="4100" b="1" dirty="0">
              <a:solidFill>
                <a:srgbClr val="005B8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6870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65760" y="1467891"/>
            <a:ext cx="8149590" cy="5061691"/>
          </a:xfrm>
        </p:spPr>
        <p:txBody>
          <a:bodyPr>
            <a:normAutofit/>
          </a:bodyPr>
          <a:lstStyle/>
          <a:p>
            <a:pPr marL="0" indent="0">
              <a:buNone/>
            </a:pPr>
            <a:endParaRPr lang="en-US" sz="1000" dirty="0"/>
          </a:p>
          <a:p>
            <a:pPr marL="457200" lvl="1" indent="0" algn="ctr">
              <a:buNone/>
            </a:pPr>
            <a:r>
              <a:rPr lang="en-US" sz="3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19 TAC Sec. 21.26 </a:t>
            </a:r>
          </a:p>
          <a:p>
            <a:pPr marL="457200" lvl="1" indent="0" algn="ctr">
              <a:buNone/>
            </a:pPr>
            <a:endParaRPr lang="en-US" sz="3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Student provides information indicating a change in resident status</a:t>
            </a:r>
          </a:p>
          <a:p>
            <a:pPr marL="457200" lvl="1" indent="0">
              <a:buNone/>
            </a:pPr>
            <a:endPar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Not enrolled in an institution of higher education for </a:t>
            </a:r>
            <a:r>
              <a:rPr lang="en-US" sz="30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two or more consecutive </a:t>
            </a:r>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regular semesters.</a:t>
            </a: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12</a:t>
            </a:fld>
            <a:endParaRPr lang="en-US" sz="1800" b="1" dirty="0">
              <a:solidFill>
                <a:schemeClr val="bg1"/>
              </a:solidFill>
            </a:endParaRPr>
          </a:p>
        </p:txBody>
      </p:sp>
      <p:sp>
        <p:nvSpPr>
          <p:cNvPr id="8" name="Title 3"/>
          <p:cNvSpPr>
            <a:spLocks noGrp="1"/>
          </p:cNvSpPr>
          <p:nvPr>
            <p:ph type="title"/>
          </p:nvPr>
        </p:nvSpPr>
        <p:spPr>
          <a:xfrm>
            <a:off x="473335" y="365125"/>
            <a:ext cx="8240359" cy="839788"/>
          </a:xfrm>
          <a:solidFill>
            <a:srgbClr val="FFC000"/>
          </a:solidFill>
        </p:spPr>
        <p:txBody>
          <a:bodyPr>
            <a:normAutofit fontScale="90000"/>
          </a:bodyPr>
          <a:lstStyle/>
          <a:p>
            <a:pPr algn="ctr"/>
            <a:r>
              <a:rPr lang="en-US" sz="4100" b="1" dirty="0">
                <a:solidFill>
                  <a:srgbClr val="005B83"/>
                </a:solidFill>
                <a:effectLst>
                  <a:outerShdw blurRad="38100" dist="38100" dir="2700000" algn="tl">
                    <a:srgbClr val="000000">
                      <a:alpha val="43137"/>
                    </a:srgbClr>
                  </a:outerShdw>
                </a:effectLst>
              </a:rPr>
              <a:t/>
            </a:r>
            <a:br>
              <a:rPr lang="en-US" sz="4100" b="1" dirty="0">
                <a:solidFill>
                  <a:srgbClr val="005B83"/>
                </a:solidFill>
                <a:effectLst>
                  <a:outerShdw blurRad="38100" dist="38100" dir="2700000" algn="tl">
                    <a:srgbClr val="000000">
                      <a:alpha val="43137"/>
                    </a:srgbClr>
                  </a:outerShdw>
                </a:effectLst>
              </a:rPr>
            </a:br>
            <a:r>
              <a:rPr lang="en-US" sz="41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Continuing Resident Status</a:t>
            </a:r>
            <a:r>
              <a:rPr lang="en-US" sz="4100" b="1" dirty="0">
                <a:solidFill>
                  <a:srgbClr val="005B83"/>
                </a:solidFill>
                <a:effectLst>
                  <a:outerShdw blurRad="38100" dist="38100" dir="2700000" algn="tl">
                    <a:srgbClr val="000000">
                      <a:alpha val="43137"/>
                    </a:srgbClr>
                  </a:outerShdw>
                </a:effectLst>
              </a:rPr>
              <a:t/>
            </a:r>
            <a:br>
              <a:rPr lang="en-US" sz="4100" b="1" dirty="0">
                <a:solidFill>
                  <a:srgbClr val="005B83"/>
                </a:solidFill>
                <a:effectLst>
                  <a:outerShdw blurRad="38100" dist="38100" dir="2700000" algn="tl">
                    <a:srgbClr val="000000">
                      <a:alpha val="43137"/>
                    </a:srgbClr>
                  </a:outerShdw>
                </a:effectLst>
              </a:rPr>
            </a:br>
            <a:endParaRPr lang="en-US" sz="4100" b="1" dirty="0">
              <a:solidFill>
                <a:srgbClr val="005B8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4783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4094" y="300581"/>
            <a:ext cx="8229600" cy="595926"/>
          </a:xfrm>
          <a:solidFill>
            <a:srgbClr val="FFC000"/>
          </a:solidFill>
        </p:spPr>
        <p:txBody>
          <a:bodyPr>
            <a:normAutofit fontScale="90000"/>
          </a:body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Scenarios</a:t>
            </a:r>
          </a:p>
        </p:txBody>
      </p:sp>
      <p:sp>
        <p:nvSpPr>
          <p:cNvPr id="5" name="Content Placeholder 4"/>
          <p:cNvSpPr>
            <a:spLocks noGrp="1"/>
          </p:cNvSpPr>
          <p:nvPr>
            <p:ph sz="half" idx="1"/>
          </p:nvPr>
        </p:nvSpPr>
        <p:spPr>
          <a:xfrm>
            <a:off x="365761" y="1091682"/>
            <a:ext cx="8149590" cy="5061691"/>
          </a:xfrm>
        </p:spPr>
        <p:txBody>
          <a:bodyPr>
            <a:normAutofit/>
          </a:bodyPr>
          <a:lstStyle/>
          <a:p>
            <a:pPr marL="0" indent="0">
              <a:buNone/>
            </a:pPr>
            <a:endParaRPr lang="en-US" sz="1000" dirty="0"/>
          </a:p>
          <a:p>
            <a:pPr marL="457200" lvl="1" indent="0">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 work for a Texas community college and am trying to figure out if SB1528 (now codified as TEC Sec. 54.052 (a)(3)) status ever expires. </a:t>
            </a:r>
          </a:p>
          <a:p>
            <a:pPr marL="457200" lvl="1" indent="0">
              <a:buNone/>
            </a:pP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457200" lvl="1" indent="0">
              <a:buNone/>
            </a:pP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Would the student have to prove once more that they qualify for this status or would it essentially be, "once you qualify as SB1528, you stay SB1528" unless your residential status changes?</a:t>
            </a:r>
          </a:p>
          <a:p>
            <a:pPr marL="457200" lvl="1" indent="0">
              <a:buNone/>
            </a:pPr>
            <a:endParaRPr lang="en-US" dirty="0"/>
          </a:p>
          <a:p>
            <a:pPr marL="457200" lvl="1" indent="0">
              <a:buNone/>
            </a:pPr>
            <a:endParaRPr lang="en-US" dirty="0"/>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13</a:t>
            </a:fld>
            <a:endParaRPr lang="en-US" sz="1800" b="1" dirty="0">
              <a:solidFill>
                <a:schemeClr val="bg1"/>
              </a:solidFill>
            </a:endParaRPr>
          </a:p>
        </p:txBody>
      </p:sp>
    </p:spTree>
    <p:extLst>
      <p:ext uri="{BB962C8B-B14F-4D97-AF65-F5344CB8AC3E}">
        <p14:creationId xmlns:p14="http://schemas.microsoft.com/office/powerpoint/2010/main" val="268743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429647" y="1060298"/>
            <a:ext cx="8085703" cy="1806223"/>
          </a:xfrm>
        </p:spPr>
        <p:txBody>
          <a:bodyPr>
            <a:normAutofit/>
          </a:bodyPr>
          <a:lstStyle/>
          <a:p>
            <a:pPr marL="457200" lvl="1" indent="0" algn="ctr">
              <a:buNone/>
            </a:pPr>
            <a:r>
              <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DACA is a form of deferred action.</a:t>
            </a:r>
          </a:p>
          <a:p>
            <a:pPr marL="457200" lvl="1" indent="0" algn="ctr">
              <a:buNone/>
            </a:pP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13164" y="2406591"/>
            <a:ext cx="7549943" cy="3539430"/>
          </a:xfrm>
          <a:prstGeom prst="rect">
            <a:avLst/>
          </a:prstGeom>
          <a:noFill/>
        </p:spPr>
        <p:txBody>
          <a:bodyPr wrap="square" rtlCol="0">
            <a:spAutoFit/>
          </a:bodyPr>
          <a:lstStyle/>
          <a:p>
            <a:pPr algn="ctr"/>
            <a:endParaRPr lang="en-US" sz="3200" dirty="0">
              <a:latin typeface="Tahoma" panose="020B0604030504040204" pitchFamily="34" charset="0"/>
              <a:ea typeface="Tahoma" panose="020B0604030504040204" pitchFamily="34" charset="0"/>
              <a:cs typeface="Tahoma" panose="020B0604030504040204" pitchFamily="34" charset="0"/>
            </a:endParaRPr>
          </a:p>
          <a:p>
            <a:pPr algn="ctr"/>
            <a:r>
              <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Residency Rules--“A person granted </a:t>
            </a:r>
          </a:p>
          <a:p>
            <a:pPr algn="ctr"/>
            <a:r>
              <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deferred action status by USCIS”</a:t>
            </a:r>
          </a:p>
          <a:p>
            <a:pPr algn="ct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algn="ct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1"/>
          <p:cNvSpPr>
            <a:spLocks noGrp="1"/>
          </p:cNvSpPr>
          <p:nvPr>
            <p:ph type="sldNum" sz="quarter" idx="12"/>
          </p:nvPr>
        </p:nvSpPr>
        <p:spPr>
          <a:xfrm>
            <a:off x="8515350" y="6347020"/>
            <a:ext cx="435039" cy="365125"/>
          </a:xfrm>
        </p:spPr>
        <p:txBody>
          <a:bodyPr/>
          <a:lstStyle/>
          <a:p>
            <a:r>
              <a:rPr lang="en-US" sz="1800" b="1" dirty="0">
                <a:solidFill>
                  <a:schemeClr val="bg1"/>
                </a:solidFill>
              </a:rPr>
              <a:t>15</a:t>
            </a:r>
          </a:p>
        </p:txBody>
      </p:sp>
      <p:sp>
        <p:nvSpPr>
          <p:cNvPr id="9" name="Title 3"/>
          <p:cNvSpPr txBox="1">
            <a:spLocks/>
          </p:cNvSpPr>
          <p:nvPr/>
        </p:nvSpPr>
        <p:spPr>
          <a:xfrm>
            <a:off x="442419" y="300581"/>
            <a:ext cx="8260518" cy="595926"/>
          </a:xfrm>
          <a:prstGeom prst="rect">
            <a:avLst/>
          </a:prstGeom>
          <a:solidFill>
            <a:srgbClr val="FFC000"/>
          </a:solidFill>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DACA</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611003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2"/>
          </p:nvPr>
        </p:nvSpPr>
        <p:spPr>
          <a:xfrm>
            <a:off x="598714" y="1060298"/>
            <a:ext cx="7916636" cy="1105959"/>
          </a:xfrm>
        </p:spPr>
        <p:txBody>
          <a:bodyPr>
            <a:normAutofit/>
          </a:bodyPr>
          <a:lstStyle/>
          <a:p>
            <a:pPr marL="457200" lvl="1" indent="0" algn="ctr">
              <a:buNone/>
            </a:pP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13164" y="2406591"/>
            <a:ext cx="7549943" cy="2554545"/>
          </a:xfrm>
          <a:prstGeom prst="rect">
            <a:avLst/>
          </a:prstGeom>
          <a:noFill/>
        </p:spPr>
        <p:txBody>
          <a:bodyPr wrap="square" rtlCol="0">
            <a:spAutoFit/>
          </a:bodyPr>
          <a:lstStyle/>
          <a:p>
            <a:pPr algn="ctr"/>
            <a:r>
              <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However, DACA status alone is NOT an automatic grant of in-state tuition. </a:t>
            </a:r>
            <a:endParaRPr lang="en-US" sz="3200" dirty="0"/>
          </a:p>
          <a:p>
            <a:pPr algn="ct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1"/>
          <p:cNvSpPr>
            <a:spLocks noGrp="1"/>
          </p:cNvSpPr>
          <p:nvPr>
            <p:ph type="sldNum" sz="quarter" idx="12"/>
          </p:nvPr>
        </p:nvSpPr>
        <p:spPr>
          <a:xfrm>
            <a:off x="8515350" y="6347020"/>
            <a:ext cx="435039" cy="365125"/>
          </a:xfrm>
        </p:spPr>
        <p:txBody>
          <a:bodyPr/>
          <a:lstStyle/>
          <a:p>
            <a:r>
              <a:rPr lang="en-US" sz="1800" b="1" dirty="0">
                <a:solidFill>
                  <a:schemeClr val="bg1"/>
                </a:solidFill>
              </a:rPr>
              <a:t>15</a:t>
            </a:r>
          </a:p>
        </p:txBody>
      </p:sp>
      <p:sp>
        <p:nvSpPr>
          <p:cNvPr id="9" name="Title 3"/>
          <p:cNvSpPr txBox="1">
            <a:spLocks/>
          </p:cNvSpPr>
          <p:nvPr/>
        </p:nvSpPr>
        <p:spPr>
          <a:xfrm>
            <a:off x="442419" y="300581"/>
            <a:ext cx="8260518" cy="595926"/>
          </a:xfrm>
          <a:prstGeom prst="rect">
            <a:avLst/>
          </a:prstGeom>
          <a:solidFill>
            <a:srgbClr val="FFC000"/>
          </a:solidFill>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DACA</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52056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77282" y="1064024"/>
            <a:ext cx="8338068" cy="5115479"/>
          </a:xfrm>
        </p:spPr>
        <p:txBody>
          <a:bodyPr>
            <a:normAutofit/>
          </a:bodyPr>
          <a:lstStyle/>
          <a:p>
            <a:pPr marL="0" indent="0">
              <a:buNone/>
            </a:pPr>
            <a:endParaRPr lang="en-US" sz="1000" dirty="0"/>
          </a:p>
          <a:p>
            <a:pPr marL="457200" lvl="1" indent="0" algn="ctr">
              <a:buNone/>
            </a:pPr>
            <a:r>
              <a:rPr lang="en-US" sz="3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DACA student </a:t>
            </a:r>
          </a:p>
          <a:p>
            <a:pPr marL="457200" lvl="1" indent="0" algn="ctr">
              <a:buNone/>
            </a:pPr>
            <a:endPar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Has a social security and a temporary work permit.</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Has lived in Texas since he was 7 years old.</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Graduated from a Texas high school.</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Currently attending a community college and is trying to transfer to a university.</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Has he established residency in Texas?  </a:t>
            </a: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16</a:t>
            </a:fld>
            <a:endParaRPr lang="en-US" sz="1800" b="1" dirty="0">
              <a:solidFill>
                <a:schemeClr val="bg1"/>
              </a:solidFill>
            </a:endParaRPr>
          </a:p>
        </p:txBody>
      </p:sp>
      <p:sp>
        <p:nvSpPr>
          <p:cNvPr id="8" name="Title 3"/>
          <p:cNvSpPr txBox="1">
            <a:spLocks/>
          </p:cNvSpPr>
          <p:nvPr/>
        </p:nvSpPr>
        <p:spPr>
          <a:xfrm>
            <a:off x="473336" y="300581"/>
            <a:ext cx="8185961" cy="595926"/>
          </a:xfrm>
          <a:prstGeom prst="rect">
            <a:avLst/>
          </a:prstGeom>
          <a:solidFill>
            <a:srgbClr val="FFC000"/>
          </a:solidFill>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Scenarios</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98817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810041" y="1045029"/>
            <a:ext cx="7556188" cy="4954556"/>
          </a:xfrm>
        </p:spPr>
        <p:txBody>
          <a:bodyPr>
            <a:normAutofit/>
          </a:bodyPr>
          <a:lstStyle/>
          <a:p>
            <a:endParaRPr lang="en-US" sz="1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Person who previously met in-state residency criteria </a:t>
            </a:r>
          </a:p>
          <a:p>
            <a:pPr marL="0" indent="0">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Typically short in duration (less than a year).</a:t>
            </a:r>
          </a:p>
          <a:p>
            <a:pPr marL="0" indent="0">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Intent to Return to Texas</a:t>
            </a:r>
          </a:p>
          <a:p>
            <a:pPr marL="0" indent="0">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Exceptions</a:t>
            </a: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include deployment or education.</a:t>
            </a:r>
          </a:p>
          <a:p>
            <a:pPr algn="ct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515350" y="6356351"/>
            <a:ext cx="401217" cy="369332"/>
          </a:xfrm>
          <a:prstGeom prst="rect">
            <a:avLst/>
          </a:prstGeom>
          <a:noFill/>
        </p:spPr>
        <p:txBody>
          <a:bodyPr wrap="square" rtlCol="0">
            <a:spAutoFit/>
          </a:bodyPr>
          <a:lstStyle/>
          <a:p>
            <a:r>
              <a:rPr lang="en-US">
                <a:solidFill>
                  <a:schemeClr val="bg1"/>
                </a:solidFill>
              </a:rPr>
              <a:t> </a:t>
            </a:r>
            <a:endParaRPr lang="en-US" b="1" dirty="0">
              <a:solidFill>
                <a:schemeClr val="bg1"/>
              </a:solidFill>
            </a:endParaRPr>
          </a:p>
        </p:txBody>
      </p:sp>
      <p:sp>
        <p:nvSpPr>
          <p:cNvPr id="9" name="Title 3"/>
          <p:cNvSpPr>
            <a:spLocks noGrp="1"/>
          </p:cNvSpPr>
          <p:nvPr>
            <p:ph type="title"/>
          </p:nvPr>
        </p:nvSpPr>
        <p:spPr>
          <a:xfrm>
            <a:off x="473335" y="365126"/>
            <a:ext cx="8229601" cy="679903"/>
          </a:xfrm>
          <a:solidFill>
            <a:srgbClr val="FFC000"/>
          </a:solidFill>
        </p:spPr>
        <p:txBody>
          <a:bodyPr>
            <a:normAutofit/>
          </a:bodyPr>
          <a:lstStyle/>
          <a:p>
            <a:pPr algn="ct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Temporary Absences</a:t>
            </a:r>
          </a:p>
        </p:txBody>
      </p:sp>
      <p:sp>
        <p:nvSpPr>
          <p:cNvPr id="7" name="Slide Number Placeholder 1"/>
          <p:cNvSpPr txBox="1">
            <a:spLocks/>
          </p:cNvSpPr>
          <p:nvPr/>
        </p:nvSpPr>
        <p:spPr>
          <a:xfrm>
            <a:off x="8515350" y="6347020"/>
            <a:ext cx="43503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b="1" dirty="0">
                <a:solidFill>
                  <a:schemeClr val="bg1"/>
                </a:solidFill>
              </a:rPr>
              <a:t>17</a:t>
            </a:r>
          </a:p>
        </p:txBody>
      </p:sp>
    </p:spTree>
    <p:extLst>
      <p:ext uri="{BB962C8B-B14F-4D97-AF65-F5344CB8AC3E}">
        <p14:creationId xmlns:p14="http://schemas.microsoft.com/office/powerpoint/2010/main" val="1275739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77282" y="896507"/>
            <a:ext cx="8338068" cy="5115479"/>
          </a:xfrm>
        </p:spPr>
        <p:txBody>
          <a:bodyPr>
            <a:normAutofit fontScale="92500" lnSpcReduction="20000"/>
          </a:bodyPr>
          <a:lstStyle/>
          <a:p>
            <a:pPr marL="0" indent="0">
              <a:buNone/>
            </a:pPr>
            <a:endParaRPr lang="en-US" sz="1000" dirty="0"/>
          </a:p>
          <a:p>
            <a:pPr marL="457200" lvl="1" indent="0" algn="ctr">
              <a:buNone/>
            </a:pPr>
            <a:r>
              <a:rPr lang="en-US" sz="3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Work Abroad</a:t>
            </a:r>
          </a:p>
          <a:p>
            <a:pPr marL="457200" lvl="1" indent="0" algn="ctr">
              <a:buNone/>
            </a:pPr>
            <a:endPar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Student born in Texas to recent immigrants from Yugoslavia.</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Parents became US citizens, but accepted work in Europe, have worked and lived across Europe for over ten years.</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No longer own property in Texas, but they still have the intention to return to Texas and the parents consider Texas as their domicile, the parents still vote in Texas and still have Texas drivers licenses. </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If the son returns to Texas for university, is he still a resident?</a:t>
            </a: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18</a:t>
            </a:fld>
            <a:endParaRPr lang="en-US" sz="1800" b="1" dirty="0">
              <a:solidFill>
                <a:schemeClr val="bg1"/>
              </a:solidFill>
            </a:endParaRPr>
          </a:p>
        </p:txBody>
      </p:sp>
      <p:sp>
        <p:nvSpPr>
          <p:cNvPr id="8" name="Title 3"/>
          <p:cNvSpPr txBox="1">
            <a:spLocks/>
          </p:cNvSpPr>
          <p:nvPr/>
        </p:nvSpPr>
        <p:spPr>
          <a:xfrm>
            <a:off x="473336" y="300581"/>
            <a:ext cx="8185961" cy="595926"/>
          </a:xfrm>
          <a:prstGeom prst="rect">
            <a:avLst/>
          </a:prstGeom>
          <a:solidFill>
            <a:srgbClr val="FFC000"/>
          </a:solidFill>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Scenarios</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44212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688800" y="1212741"/>
            <a:ext cx="7798670" cy="4954556"/>
          </a:xfrm>
        </p:spPr>
        <p:txBody>
          <a:bodyPr>
            <a:normAutofit/>
          </a:bodyPr>
          <a:lstStyle/>
          <a:p>
            <a:pPr marL="0" indent="0" algn="ctr">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Presumed to lack the intent to make Texas their domicile.</a:t>
            </a:r>
          </a:p>
          <a:p>
            <a:pPr marL="0" indent="0">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This can be overcome with clear and convincing evidence.</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515350" y="6356351"/>
            <a:ext cx="401217" cy="369332"/>
          </a:xfrm>
          <a:prstGeom prst="rect">
            <a:avLst/>
          </a:prstGeom>
          <a:noFill/>
        </p:spPr>
        <p:txBody>
          <a:bodyPr wrap="square" rtlCol="0">
            <a:spAutoFit/>
          </a:bodyPr>
          <a:lstStyle/>
          <a:p>
            <a:r>
              <a:rPr lang="en-US">
                <a:solidFill>
                  <a:schemeClr val="bg1"/>
                </a:solidFill>
              </a:rPr>
              <a:t> </a:t>
            </a:r>
            <a:endParaRPr lang="en-US" b="1" dirty="0">
              <a:solidFill>
                <a:schemeClr val="bg1"/>
              </a:solidFill>
            </a:endParaRPr>
          </a:p>
        </p:txBody>
      </p:sp>
      <p:sp>
        <p:nvSpPr>
          <p:cNvPr id="9" name="Title 3"/>
          <p:cNvSpPr>
            <a:spLocks noGrp="1"/>
          </p:cNvSpPr>
          <p:nvPr>
            <p:ph type="title"/>
          </p:nvPr>
        </p:nvSpPr>
        <p:spPr>
          <a:xfrm>
            <a:off x="172121" y="322096"/>
            <a:ext cx="8832027" cy="679903"/>
          </a:xfrm>
          <a:solidFill>
            <a:srgbClr val="FFC000"/>
          </a:solidFill>
        </p:spPr>
        <p:txBody>
          <a:bodyPr>
            <a:noAutofit/>
          </a:bodyPr>
          <a:lstStyle/>
          <a:p>
            <a:pPr algn="ctr"/>
            <a:r>
              <a:rPr lang="en-US" sz="38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Out-of-State Student In Texas for School</a:t>
            </a:r>
          </a:p>
        </p:txBody>
      </p:sp>
      <p:sp>
        <p:nvSpPr>
          <p:cNvPr id="7" name="Slide Number Placeholder 1"/>
          <p:cNvSpPr txBox="1">
            <a:spLocks/>
          </p:cNvSpPr>
          <p:nvPr/>
        </p:nvSpPr>
        <p:spPr>
          <a:xfrm>
            <a:off x="8515350" y="6347020"/>
            <a:ext cx="43503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b="1" dirty="0">
                <a:solidFill>
                  <a:schemeClr val="bg1"/>
                </a:solidFill>
              </a:rPr>
              <a:t>19</a:t>
            </a:r>
          </a:p>
        </p:txBody>
      </p:sp>
    </p:spTree>
    <p:extLst>
      <p:ext uri="{BB962C8B-B14F-4D97-AF65-F5344CB8AC3E}">
        <p14:creationId xmlns:p14="http://schemas.microsoft.com/office/powerpoint/2010/main" val="197804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1436914" y="1119673"/>
            <a:ext cx="4789715" cy="4954556"/>
          </a:xfrm>
        </p:spPr>
        <p:txBody>
          <a:bodyPr>
            <a:normAutofit/>
          </a:bodyPr>
          <a:lstStyle/>
          <a:p>
            <a:endParaRPr lang="en-US" sz="100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4800" dirty="0">
                <a:solidFill>
                  <a:srgbClr val="005B83"/>
                </a:solidFill>
                <a:latin typeface="Tahoma" panose="020B0604030504040204" pitchFamily="34" charset="0"/>
                <a:ea typeface="Tahoma" panose="020B0604030504040204" pitchFamily="34" charset="0"/>
                <a:cs typeface="Tahoma" panose="020B0604030504040204" pitchFamily="34" charset="0"/>
              </a:rPr>
              <a:t>THECB website</a:t>
            </a:r>
          </a:p>
          <a:p>
            <a:pPr marL="0" indent="0" algn="ctr">
              <a:buNone/>
            </a:pPr>
            <a:r>
              <a:rPr lang="en-US" dirty="0">
                <a:solidFill>
                  <a:srgbClr val="005B83"/>
                </a:solidFill>
                <a:latin typeface="Tahoma" panose="020B0604030504040204" pitchFamily="34" charset="0"/>
                <a:ea typeface="Tahoma" panose="020B0604030504040204" pitchFamily="34" charset="0"/>
                <a:cs typeface="Tahoma" panose="020B0604030504040204" pitchFamily="34" charset="0"/>
              </a:rPr>
              <a:t>Residency Information</a:t>
            </a:r>
          </a:p>
          <a:p>
            <a:pPr marL="0" indent="0" algn="ctr">
              <a:buNone/>
            </a:pPr>
            <a:r>
              <a:rPr lang="en-US" dirty="0">
                <a:solidFill>
                  <a:srgbClr val="005B83"/>
                </a:solidFill>
                <a:latin typeface="Tahoma" panose="020B0604030504040204" pitchFamily="34" charset="0"/>
                <a:ea typeface="Tahoma" panose="020B0604030504040204" pitchFamily="34" charset="0"/>
                <a:cs typeface="Tahoma" panose="020B0604030504040204" pitchFamily="34" charset="0"/>
              </a:rPr>
              <a:t>is available to find answers </a:t>
            </a:r>
          </a:p>
          <a:p>
            <a:pPr marL="0" indent="0" algn="ctr">
              <a:buNone/>
            </a:pPr>
            <a:r>
              <a:rPr lang="en-US" dirty="0">
                <a:solidFill>
                  <a:srgbClr val="005B83"/>
                </a:solidFill>
                <a:latin typeface="Tahoma" panose="020B0604030504040204" pitchFamily="34" charset="0"/>
                <a:ea typeface="Tahoma" panose="020B0604030504040204" pitchFamily="34" charset="0"/>
                <a:cs typeface="Tahoma" panose="020B0604030504040204" pitchFamily="34" charset="0"/>
              </a:rPr>
              <a:t>to Common Issues</a:t>
            </a: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Please Visit:</a:t>
            </a: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THECB Website &gt; Paying for College &gt; Residency Information</a:t>
            </a:r>
          </a:p>
          <a:p>
            <a:pPr marL="0" indent="0" algn="ctr">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515350" y="6356351"/>
            <a:ext cx="401217" cy="369332"/>
          </a:xfrm>
          <a:prstGeom prst="rect">
            <a:avLst/>
          </a:prstGeom>
          <a:noFill/>
        </p:spPr>
        <p:txBody>
          <a:bodyPr wrap="square" rtlCol="0">
            <a:spAutoFit/>
          </a:bodyPr>
          <a:lstStyle/>
          <a:p>
            <a:r>
              <a:rPr lang="en-US">
                <a:solidFill>
                  <a:schemeClr val="bg1"/>
                </a:solidFill>
              </a:rPr>
              <a:t> </a:t>
            </a:r>
            <a:endParaRPr lang="en-US" b="1" dirty="0">
              <a:solidFill>
                <a:schemeClr val="bg1"/>
              </a:solidFill>
            </a:endParaRPr>
          </a:p>
        </p:txBody>
      </p:sp>
      <p:pic>
        <p:nvPicPr>
          <p:cNvPr id="6" name="Picture 5">
            <a:extLst>
              <a:ext uri="{FF2B5EF4-FFF2-40B4-BE49-F238E27FC236}">
                <a16:creationId xmlns:a16="http://schemas.microsoft.com/office/drawing/2014/main" id="{866EBB17-AAAA-407E-B819-5FF095E5671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2"/>
          <a:stretch/>
        </p:blipFill>
        <p:spPr>
          <a:xfrm>
            <a:off x="6457950" y="2065198"/>
            <a:ext cx="1159699" cy="1672814"/>
          </a:xfrm>
          <a:prstGeom prst="rect">
            <a:avLst/>
          </a:prstGeom>
        </p:spPr>
      </p:pic>
      <p:sp>
        <p:nvSpPr>
          <p:cNvPr id="9" name="Title 3"/>
          <p:cNvSpPr>
            <a:spLocks noGrp="1"/>
          </p:cNvSpPr>
          <p:nvPr>
            <p:ph type="title"/>
          </p:nvPr>
        </p:nvSpPr>
        <p:spPr>
          <a:xfrm>
            <a:off x="473335" y="365126"/>
            <a:ext cx="8229601" cy="679903"/>
          </a:xfrm>
          <a:solidFill>
            <a:srgbClr val="FFC000"/>
          </a:solidFill>
        </p:spPr>
        <p:txBody>
          <a:bodyPr>
            <a:normAutofit fontScale="90000"/>
          </a:bodyPr>
          <a:lstStyle/>
          <a:p>
            <a:pPr algn="ct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Residency Resources</a:t>
            </a:r>
            <a:b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1"/>
          <p:cNvSpPr txBox="1">
            <a:spLocks/>
          </p:cNvSpPr>
          <p:nvPr/>
        </p:nvSpPr>
        <p:spPr>
          <a:xfrm>
            <a:off x="8515350" y="6347020"/>
            <a:ext cx="43503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b="1" dirty="0">
                <a:solidFill>
                  <a:schemeClr val="bg1"/>
                </a:solidFill>
              </a:rPr>
              <a:t>2</a:t>
            </a:r>
          </a:p>
        </p:txBody>
      </p:sp>
    </p:spTree>
    <p:extLst>
      <p:ext uri="{BB962C8B-B14F-4D97-AF65-F5344CB8AC3E}">
        <p14:creationId xmlns:p14="http://schemas.microsoft.com/office/powerpoint/2010/main" val="415907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77282" y="831959"/>
            <a:ext cx="8338068" cy="5115479"/>
          </a:xfrm>
        </p:spPr>
        <p:txBody>
          <a:bodyPr>
            <a:normAutofit lnSpcReduction="10000"/>
          </a:bodyPr>
          <a:lstStyle/>
          <a:p>
            <a:pPr marL="0" indent="0">
              <a:buNone/>
            </a:pPr>
            <a:endParaRPr lang="en-US" sz="1000" dirty="0"/>
          </a:p>
          <a:p>
            <a:pPr marL="457200" lvl="1" indent="0" algn="ctr">
              <a:buNone/>
            </a:pPr>
            <a:r>
              <a:rPr lang="en-US" sz="3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Texas Bound</a:t>
            </a:r>
          </a:p>
          <a:p>
            <a:pPr marL="457200" lvl="1" indent="0" algn="ctr">
              <a:buNone/>
            </a:pPr>
            <a:endPar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Out of state student has graduated a Texas four-year university in May of 2018, and wishes to apply to medical school as a Texas resident.</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She was employed at P. Terry’s her entire time as an undergraduate.</a:t>
            </a:r>
            <a:endParaRPr lang="en-US" sz="30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Will start new work in June, and has applied to medical school for Fall of 2018.</a:t>
            </a:r>
          </a:p>
          <a:p>
            <a:pPr lvl="1"/>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Does she meet Texas residency requirements?</a:t>
            </a: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20</a:t>
            </a:fld>
            <a:endParaRPr lang="en-US" sz="1800" b="1" dirty="0">
              <a:solidFill>
                <a:schemeClr val="bg1"/>
              </a:solidFill>
            </a:endParaRPr>
          </a:p>
        </p:txBody>
      </p:sp>
      <p:sp>
        <p:nvSpPr>
          <p:cNvPr id="8" name="Title 3"/>
          <p:cNvSpPr txBox="1">
            <a:spLocks/>
          </p:cNvSpPr>
          <p:nvPr/>
        </p:nvSpPr>
        <p:spPr>
          <a:xfrm>
            <a:off x="473336" y="300581"/>
            <a:ext cx="8185961" cy="595926"/>
          </a:xfrm>
          <a:prstGeom prst="rect">
            <a:avLst/>
          </a:prstGeom>
          <a:solidFill>
            <a:srgbClr val="FFC000"/>
          </a:solidFill>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Scenarios</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49631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subTitle" idx="1"/>
          </p:nvPr>
        </p:nvSpPr>
        <p:spPr>
          <a:xfrm>
            <a:off x="454510" y="3428777"/>
            <a:ext cx="3913094" cy="1655762"/>
          </a:xfrm>
        </p:spPr>
        <p:txBody>
          <a:bodyPr>
            <a:normAutofit fontScale="92500" lnSpcReduction="20000"/>
          </a:bodyPr>
          <a:lstStyle/>
          <a:p>
            <a:endParaRPr lang="en-US" sz="2400" dirty="0"/>
          </a:p>
          <a:p>
            <a:pPr algn="ctr">
              <a:lnSpc>
                <a:spcPct val="100000"/>
              </a:lnSpc>
              <a:spcBef>
                <a:spcPts val="0"/>
              </a:spcBef>
            </a:pPr>
            <a:r>
              <a:rPr lang="en-US" sz="2200" dirty="0">
                <a:ea typeface="Tahoma" panose="020B0604030504040204" pitchFamily="34" charset="0"/>
                <a:cs typeface="Tahoma" panose="020B0604030504040204" pitchFamily="34" charset="0"/>
              </a:rPr>
              <a:t>Kathy Cordova</a:t>
            </a:r>
          </a:p>
          <a:p>
            <a:pPr algn="ctr">
              <a:lnSpc>
                <a:spcPct val="100000"/>
              </a:lnSpc>
              <a:spcBef>
                <a:spcPts val="0"/>
              </a:spcBef>
            </a:pPr>
            <a:r>
              <a:rPr lang="en-US" sz="2200" dirty="0"/>
              <a:t>Assistant General Counsel </a:t>
            </a:r>
            <a:br>
              <a:rPr lang="en-US" sz="2200" dirty="0"/>
            </a:br>
            <a:r>
              <a:rPr lang="en-US" sz="2200" dirty="0">
                <a:ea typeface="Tahoma" panose="020B0604030504040204" pitchFamily="34" charset="0"/>
                <a:cs typeface="Tahoma" panose="020B0604030504040204" pitchFamily="34" charset="0"/>
              </a:rPr>
              <a:t>THECB</a:t>
            </a:r>
          </a:p>
          <a:p>
            <a:pPr algn="ctr">
              <a:lnSpc>
                <a:spcPct val="100000"/>
              </a:lnSpc>
              <a:spcBef>
                <a:spcPts val="0"/>
              </a:spcBef>
            </a:pPr>
            <a:r>
              <a:rPr lang="en-US" sz="2200" dirty="0">
                <a:ea typeface="Tahoma" panose="020B0604030504040204" pitchFamily="34" charset="0"/>
                <a:cs typeface="Tahoma" panose="020B0604030504040204" pitchFamily="34" charset="0"/>
                <a:hlinkClick r:id="rId3"/>
              </a:rPr>
              <a:t>Kathy.Cordova@thecb.state.tx.us</a:t>
            </a:r>
            <a:endParaRPr lang="en-US" sz="2200" dirty="0">
              <a:ea typeface="Tahoma" panose="020B0604030504040204" pitchFamily="34" charset="0"/>
              <a:cs typeface="Tahoma" panose="020B0604030504040204" pitchFamily="34" charset="0"/>
            </a:endParaRPr>
          </a:p>
          <a:p>
            <a:pPr algn="ctr">
              <a:lnSpc>
                <a:spcPct val="100000"/>
              </a:lnSpc>
              <a:spcBef>
                <a:spcPts val="0"/>
              </a:spcBef>
            </a:pPr>
            <a:r>
              <a:rPr lang="en-US" sz="2200" dirty="0">
                <a:ea typeface="Tahoma" panose="020B0604030504040204" pitchFamily="34" charset="0"/>
                <a:cs typeface="Tahoma" panose="020B0604030504040204" pitchFamily="34" charset="0"/>
              </a:rPr>
              <a:t>512-427-6144</a:t>
            </a:r>
          </a:p>
          <a:p>
            <a:endParaRPr lang="en-US" sz="2400" dirty="0"/>
          </a:p>
        </p:txBody>
      </p:sp>
      <p:sp>
        <p:nvSpPr>
          <p:cNvPr id="3" name="TextBox 2"/>
          <p:cNvSpPr txBox="1"/>
          <p:nvPr/>
        </p:nvSpPr>
        <p:spPr>
          <a:xfrm>
            <a:off x="262890" y="712801"/>
            <a:ext cx="4481232" cy="2308324"/>
          </a:xfrm>
          <a:prstGeom prst="rect">
            <a:avLst/>
          </a:prstGeom>
          <a:noFill/>
        </p:spPr>
        <p:txBody>
          <a:bodyPr wrap="square" rtlCol="0">
            <a:spAutoFit/>
          </a:bodyPr>
          <a:lstStyle/>
          <a:p>
            <a:pPr algn="ctr"/>
            <a:r>
              <a:rPr lang="en-US" sz="3600" dirty="0"/>
              <a:t>Thank you for serving Texas students! </a:t>
            </a:r>
          </a:p>
          <a:p>
            <a:pPr algn="ctr"/>
            <a:endParaRPr lang="en-US" sz="3600" dirty="0"/>
          </a:p>
          <a:p>
            <a:pPr algn="ctr"/>
            <a:r>
              <a:rPr lang="en-US" sz="3600" dirty="0"/>
              <a:t>Questions?</a:t>
            </a:r>
          </a:p>
        </p:txBody>
      </p:sp>
      <p:sp>
        <p:nvSpPr>
          <p:cNvPr id="5" name="Slide Number Placeholder 1"/>
          <p:cNvSpPr>
            <a:spLocks noGrp="1"/>
          </p:cNvSpPr>
          <p:nvPr>
            <p:ph type="sldNum" sz="quarter" idx="12"/>
          </p:nvPr>
        </p:nvSpPr>
        <p:spPr>
          <a:xfrm>
            <a:off x="8515350" y="6347020"/>
            <a:ext cx="435039" cy="365125"/>
          </a:xfrm>
        </p:spPr>
        <p:txBody>
          <a:bodyPr/>
          <a:lstStyle/>
          <a:p>
            <a:r>
              <a:rPr lang="en-US" sz="1800" b="1" dirty="0"/>
              <a:t>21</a:t>
            </a:r>
            <a:endParaRPr lang="en-US" sz="1800" b="1" dirty="0">
              <a:solidFill>
                <a:schemeClr val="bg1"/>
              </a:solidFill>
            </a:endParaRPr>
          </a:p>
        </p:txBody>
      </p:sp>
      <p:sp>
        <p:nvSpPr>
          <p:cNvPr id="2" name="TextBox 1"/>
          <p:cNvSpPr txBox="1"/>
          <p:nvPr/>
        </p:nvSpPr>
        <p:spPr>
          <a:xfrm>
            <a:off x="5733824" y="5054358"/>
            <a:ext cx="2781526" cy="1292662"/>
          </a:xfrm>
          <a:prstGeom prst="rect">
            <a:avLst/>
          </a:prstGeom>
          <a:noFill/>
        </p:spPr>
        <p:txBody>
          <a:bodyPr wrap="square" rtlCol="0">
            <a:spAutoFit/>
          </a:bodyPr>
          <a:lstStyle/>
          <a:p>
            <a:r>
              <a:rPr lang="en-US" sz="2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THECB Website &gt; Paying for College &gt; Residency Information</a:t>
            </a:r>
          </a:p>
          <a:p>
            <a:endParaRPr lang="en-US" dirty="0"/>
          </a:p>
        </p:txBody>
      </p:sp>
    </p:spTree>
    <p:extLst>
      <p:ext uri="{BB962C8B-B14F-4D97-AF65-F5344CB8AC3E}">
        <p14:creationId xmlns:p14="http://schemas.microsoft.com/office/powerpoint/2010/main" val="64234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810041" y="1045029"/>
            <a:ext cx="7556188" cy="4954556"/>
          </a:xfrm>
        </p:spPr>
        <p:txBody>
          <a:bodyPr>
            <a:normAutofit fontScale="25000" lnSpcReduction="20000"/>
          </a:bodyPr>
          <a:lstStyle/>
          <a:p>
            <a:endParaRPr lang="en-US" sz="1000"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Gainful Employment</a:t>
            </a:r>
          </a:p>
          <a:p>
            <a:pPr marL="0" indent="0" algn="ctr">
              <a:buNone/>
            </a:pPr>
            <a:endPar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“Affidavit” Students</a:t>
            </a:r>
          </a:p>
          <a:p>
            <a:pPr marL="0" indent="0" algn="ctr">
              <a:buNone/>
            </a:pPr>
            <a:endPar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Continuing Resident Status</a:t>
            </a:r>
          </a:p>
          <a:p>
            <a:pPr marL="0" indent="0" algn="ctr">
              <a:buNone/>
            </a:pPr>
            <a:endPar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Deferred Action</a:t>
            </a:r>
          </a:p>
          <a:p>
            <a:pPr marL="0" indent="0" algn="ctr">
              <a:buNone/>
            </a:pPr>
            <a:endPar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Temporary Absences</a:t>
            </a:r>
          </a:p>
          <a:p>
            <a:pPr marL="0" indent="0" algn="ctr">
              <a:buNone/>
            </a:pPr>
            <a:endPar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11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In Texas Only for School</a:t>
            </a:r>
          </a:p>
          <a:p>
            <a:pPr algn="ct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515350" y="6356351"/>
            <a:ext cx="401217" cy="369332"/>
          </a:xfrm>
          <a:prstGeom prst="rect">
            <a:avLst/>
          </a:prstGeom>
          <a:noFill/>
        </p:spPr>
        <p:txBody>
          <a:bodyPr wrap="square" rtlCol="0">
            <a:spAutoFit/>
          </a:bodyPr>
          <a:lstStyle/>
          <a:p>
            <a:r>
              <a:rPr lang="en-US">
                <a:solidFill>
                  <a:schemeClr val="bg1"/>
                </a:solidFill>
              </a:rPr>
              <a:t> </a:t>
            </a:r>
            <a:endParaRPr lang="en-US" b="1" dirty="0">
              <a:solidFill>
                <a:schemeClr val="bg1"/>
              </a:solidFill>
            </a:endParaRPr>
          </a:p>
        </p:txBody>
      </p:sp>
      <p:pic>
        <p:nvPicPr>
          <p:cNvPr id="6" name="Picture 5">
            <a:extLst>
              <a:ext uri="{FF2B5EF4-FFF2-40B4-BE49-F238E27FC236}">
                <a16:creationId xmlns:a16="http://schemas.microsoft.com/office/drawing/2014/main" id="{866EBB17-AAAA-407E-B819-5FF095E5671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2"/>
          <a:stretch/>
        </p:blipFill>
        <p:spPr>
          <a:xfrm>
            <a:off x="7573170" y="2023210"/>
            <a:ext cx="1159699" cy="1672814"/>
          </a:xfrm>
          <a:prstGeom prst="rect">
            <a:avLst/>
          </a:prstGeom>
        </p:spPr>
      </p:pic>
      <p:sp>
        <p:nvSpPr>
          <p:cNvPr id="9" name="Title 3"/>
          <p:cNvSpPr>
            <a:spLocks noGrp="1"/>
          </p:cNvSpPr>
          <p:nvPr>
            <p:ph type="title"/>
          </p:nvPr>
        </p:nvSpPr>
        <p:spPr>
          <a:xfrm>
            <a:off x="473335" y="365126"/>
            <a:ext cx="8229601" cy="679903"/>
          </a:xfrm>
          <a:solidFill>
            <a:srgbClr val="FFC000"/>
          </a:solidFill>
        </p:spPr>
        <p:txBody>
          <a:bodyPr>
            <a:normAutofit/>
          </a:bodyPr>
          <a:lstStyle/>
          <a:p>
            <a:pPr algn="ct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Common Questions</a:t>
            </a:r>
          </a:p>
        </p:txBody>
      </p:sp>
      <p:sp>
        <p:nvSpPr>
          <p:cNvPr id="7" name="Slide Number Placeholder 1"/>
          <p:cNvSpPr txBox="1">
            <a:spLocks/>
          </p:cNvSpPr>
          <p:nvPr/>
        </p:nvSpPr>
        <p:spPr>
          <a:xfrm>
            <a:off x="8515350" y="6347020"/>
            <a:ext cx="43503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b="1" dirty="0">
                <a:solidFill>
                  <a:schemeClr val="bg1"/>
                </a:solidFill>
              </a:rPr>
              <a:t>3</a:t>
            </a:r>
          </a:p>
        </p:txBody>
      </p:sp>
    </p:spTree>
    <p:extLst>
      <p:ext uri="{BB962C8B-B14F-4D97-AF65-F5344CB8AC3E}">
        <p14:creationId xmlns:p14="http://schemas.microsoft.com/office/powerpoint/2010/main" val="179551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76443" y="1045029"/>
            <a:ext cx="8473946" cy="5043799"/>
          </a:xfrm>
        </p:spPr>
        <p:txBody>
          <a:bodyPr>
            <a:normAutofit/>
          </a:bodyPr>
          <a:lstStyle/>
          <a:p>
            <a:pPr marL="514350" indent="-514350">
              <a:buFont typeface="+mj-lt"/>
              <a:buAutoNum type="arabicPeriod" startAt="2"/>
            </a:pPr>
            <a:endParaRPr lang="en-US" sz="1000" dirty="0"/>
          </a:p>
          <a:p>
            <a:pPr marL="514350" indent="-514350">
              <a:buFont typeface="+mj-lt"/>
              <a:buAutoNum type="arabicPeriod" startAt="2"/>
            </a:pPr>
            <a:endParaRPr lang="en-US" sz="1000" dirty="0"/>
          </a:p>
          <a:p>
            <a:pPr marL="0" indent="0" algn="ctr">
              <a:buNone/>
            </a:pPr>
            <a:r>
              <a:rPr lang="en-US"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Factors That Lend Support to Claim:</a:t>
            </a: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lvl="1"/>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Residential Real Property</a:t>
            </a: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Marriage to a Person Who Has Established Domicile</a:t>
            </a: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Ownership of a Business </a:t>
            </a:r>
          </a:p>
          <a:p>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Gainful Employment</a:t>
            </a: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4</a:t>
            </a:fld>
            <a:endParaRPr lang="en-US" sz="1800" b="1" dirty="0">
              <a:solidFill>
                <a:schemeClr val="bg1"/>
              </a:solidFill>
            </a:endParaRPr>
          </a:p>
        </p:txBody>
      </p:sp>
      <p:sp>
        <p:nvSpPr>
          <p:cNvPr id="6" name="Title 3"/>
          <p:cNvSpPr>
            <a:spLocks noGrp="1"/>
          </p:cNvSpPr>
          <p:nvPr>
            <p:ph type="title"/>
          </p:nvPr>
        </p:nvSpPr>
        <p:spPr>
          <a:xfrm>
            <a:off x="476443" y="365126"/>
            <a:ext cx="8226493" cy="679903"/>
          </a:xfrm>
          <a:solidFill>
            <a:srgbClr val="FFC000"/>
          </a:solidFill>
        </p:spPr>
        <p:txBody>
          <a:bodyPr>
            <a:normAutofit/>
          </a:bodyPr>
          <a:lstStyle/>
          <a:p>
            <a:pPr algn="ct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Establishing Domicile</a:t>
            </a:r>
          </a:p>
        </p:txBody>
      </p:sp>
    </p:spTree>
    <p:extLst>
      <p:ext uri="{BB962C8B-B14F-4D97-AF65-F5344CB8AC3E}">
        <p14:creationId xmlns:p14="http://schemas.microsoft.com/office/powerpoint/2010/main" val="168965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52716" y="1045029"/>
            <a:ext cx="8473946" cy="5043799"/>
          </a:xfrm>
        </p:spPr>
        <p:txBody>
          <a:bodyPr>
            <a:normAutofit/>
          </a:bodyPr>
          <a:lstStyle/>
          <a:p>
            <a:pPr marL="514350" indent="-514350">
              <a:buFont typeface="+mj-lt"/>
              <a:buAutoNum type="arabicPeriod" startAt="2"/>
            </a:pPr>
            <a:endParaRPr lang="en-US" sz="1000" dirty="0"/>
          </a:p>
          <a:p>
            <a:pPr marL="514350" indent="-514350">
              <a:buFont typeface="+mj-lt"/>
              <a:buAutoNum type="arabicPeriod" startAt="2"/>
            </a:pPr>
            <a:endParaRPr lang="en-US" sz="1000" dirty="0"/>
          </a:p>
          <a:p>
            <a:pPr marL="0" indent="0" algn="ctr">
              <a:buNone/>
            </a:pPr>
            <a:r>
              <a:rPr lang="en-US"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GAINFUL EMPLOYMENT</a:t>
            </a:r>
          </a:p>
          <a:p>
            <a:pPr marL="0" indent="0" algn="ctr">
              <a:buNone/>
            </a:pPr>
            <a:endParaRPr lang="en-US"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Is </a:t>
            </a:r>
          </a:p>
          <a:p>
            <a:pPr marL="0" indent="0" algn="ctr">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ONLY ONE FACTOR </a:t>
            </a: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That </a:t>
            </a: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LENDS SUPPORT </a:t>
            </a:r>
          </a:p>
          <a:p>
            <a:pPr marL="0" indent="0" algn="ctr">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For An Intent To Establish Domicile</a:t>
            </a:r>
          </a:p>
          <a:p>
            <a:pPr lvl="1"/>
            <a:endParaRPr lang="en-US" dirty="0"/>
          </a:p>
          <a:p>
            <a:endParaRPr lang="en-US" dirty="0"/>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5</a:t>
            </a:fld>
            <a:endParaRPr lang="en-US" sz="1800" b="1" dirty="0">
              <a:solidFill>
                <a:schemeClr val="bg1"/>
              </a:solidFill>
            </a:endParaRPr>
          </a:p>
        </p:txBody>
      </p:sp>
      <p:sp>
        <p:nvSpPr>
          <p:cNvPr id="6" name="Title 3"/>
          <p:cNvSpPr>
            <a:spLocks noGrp="1"/>
          </p:cNvSpPr>
          <p:nvPr>
            <p:ph type="title"/>
          </p:nvPr>
        </p:nvSpPr>
        <p:spPr>
          <a:xfrm>
            <a:off x="476443" y="365126"/>
            <a:ext cx="8226493" cy="679903"/>
          </a:xfrm>
          <a:solidFill>
            <a:srgbClr val="FFC000"/>
          </a:solidFill>
        </p:spPr>
        <p:txBody>
          <a:bodyPr>
            <a:normAutofit/>
          </a:bodyPr>
          <a:lstStyle/>
          <a:p>
            <a:pPr algn="ctr"/>
            <a:r>
              <a:rPr lang="en-US" sz="4000"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Gainful Employment</a:t>
            </a:r>
          </a:p>
        </p:txBody>
      </p:sp>
    </p:spTree>
    <p:extLst>
      <p:ext uri="{BB962C8B-B14F-4D97-AF65-F5344CB8AC3E}">
        <p14:creationId xmlns:p14="http://schemas.microsoft.com/office/powerpoint/2010/main" val="233865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3337" y="300581"/>
            <a:ext cx="8229600" cy="595926"/>
          </a:xfrm>
          <a:solidFill>
            <a:srgbClr val="FFC000"/>
          </a:solidFill>
        </p:spPr>
        <p:txBody>
          <a:bodyPr>
            <a:normAutofit fontScale="90000"/>
          </a:body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Scenarios</a:t>
            </a:r>
            <a:r>
              <a:rPr lang="en-US" b="1" dirty="0">
                <a:effectLst>
                  <a:outerShdw blurRad="38100" dist="38100" dir="2700000" algn="tl">
                    <a:srgbClr val="000000">
                      <a:alpha val="43137"/>
                    </a:srgbClr>
                  </a:outerShdw>
                </a:effectLst>
              </a:rPr>
              <a:t>	</a:t>
            </a:r>
          </a:p>
        </p:txBody>
      </p:sp>
      <p:sp>
        <p:nvSpPr>
          <p:cNvPr id="5" name="Content Placeholder 4"/>
          <p:cNvSpPr>
            <a:spLocks noGrp="1"/>
          </p:cNvSpPr>
          <p:nvPr>
            <p:ph sz="half" idx="1"/>
          </p:nvPr>
        </p:nvSpPr>
        <p:spPr>
          <a:xfrm>
            <a:off x="679384" y="1123956"/>
            <a:ext cx="7768901" cy="4351338"/>
          </a:xfrm>
        </p:spPr>
        <p:txBody>
          <a:bodyPr>
            <a:normAutofit lnSpcReduction="10000"/>
          </a:bodyPr>
          <a:lstStyle/>
          <a:p>
            <a:pPr marL="0" indent="0">
              <a:buNone/>
            </a:pPr>
            <a:endParaRPr lang="en-US" sz="1000" dirty="0"/>
          </a:p>
          <a:p>
            <a:pPr lvl="2"/>
            <a:endParaRPr lang="en-US" sz="1000" dirty="0"/>
          </a:p>
          <a:p>
            <a:pPr marL="0" indent="0" algn="just">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Student moved to Texas from Iowa in April 2017 and started school in Fall 2017. </a:t>
            </a:r>
          </a:p>
          <a:p>
            <a:pPr marL="0" indent="0" algn="just">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For Fall 2018, has she ESTABLISHED DOMICILE? </a:t>
            </a:r>
          </a:p>
          <a:p>
            <a:pPr marL="0" indent="0" algn="ctr">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457200" indent="-403225"/>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Worked her first year at her school’s lab as required by her degree program; or</a:t>
            </a:r>
          </a:p>
          <a:p>
            <a:pPr marL="457200" indent="-403225">
              <a:lnSpc>
                <a:spcPct val="100000"/>
              </a:lnSpc>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Worked at the local Whataburger from May 2017 until now.</a:t>
            </a:r>
          </a:p>
          <a:p>
            <a:endParaRPr lang="en-US" dirty="0"/>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6</a:t>
            </a:fld>
            <a:endParaRPr lang="en-US" sz="1800" b="1" dirty="0">
              <a:solidFill>
                <a:schemeClr val="bg1"/>
              </a:solidFill>
            </a:endParaRPr>
          </a:p>
        </p:txBody>
      </p:sp>
    </p:spTree>
    <p:extLst>
      <p:ext uri="{BB962C8B-B14F-4D97-AF65-F5344CB8AC3E}">
        <p14:creationId xmlns:p14="http://schemas.microsoft.com/office/powerpoint/2010/main" val="361988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3337" y="300581"/>
            <a:ext cx="8229600" cy="595926"/>
          </a:xfrm>
          <a:solidFill>
            <a:srgbClr val="FFC000"/>
          </a:solidFill>
        </p:spPr>
        <p:txBody>
          <a:bodyPr>
            <a:normAutofit fontScale="90000"/>
          </a:bodyPr>
          <a:lstStyle/>
          <a:p>
            <a:pPr algn="ctr"/>
            <a:r>
              <a:rPr lang="en-US" dirty="0">
                <a:solidFill>
                  <a:srgbClr val="005B83"/>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Scenarios</a:t>
            </a:r>
            <a:r>
              <a:rPr lang="en-US" b="1" dirty="0">
                <a:effectLst>
                  <a:outerShdw blurRad="38100" dist="38100" dir="2700000" algn="tl">
                    <a:srgbClr val="000000">
                      <a:alpha val="43137"/>
                    </a:srgbClr>
                  </a:outerShdw>
                </a:effectLst>
              </a:rPr>
              <a:t>	</a:t>
            </a:r>
          </a:p>
        </p:txBody>
      </p:sp>
      <p:sp>
        <p:nvSpPr>
          <p:cNvPr id="5" name="Content Placeholder 4"/>
          <p:cNvSpPr>
            <a:spLocks noGrp="1"/>
          </p:cNvSpPr>
          <p:nvPr>
            <p:ph sz="half" idx="1"/>
          </p:nvPr>
        </p:nvSpPr>
        <p:spPr>
          <a:xfrm>
            <a:off x="679384" y="1123956"/>
            <a:ext cx="7768901" cy="4351338"/>
          </a:xfrm>
        </p:spPr>
        <p:txBody>
          <a:bodyPr>
            <a:normAutofit/>
          </a:bodyPr>
          <a:lstStyle/>
          <a:p>
            <a:pPr marL="0" indent="0">
              <a:buNone/>
            </a:pPr>
            <a:endParaRPr lang="en-US" sz="1000" dirty="0"/>
          </a:p>
          <a:p>
            <a:pPr lvl="2"/>
            <a:endParaRPr lang="en-US" sz="1000" dirty="0"/>
          </a:p>
          <a:p>
            <a:pPr marL="0" indent="0" algn="just">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Student married a Texas resident in July 2017 and immediately applied for Permanent Resident status. She starts college in Fall 2018. </a:t>
            </a:r>
          </a:p>
          <a:p>
            <a:pPr marL="0" indent="0" algn="just">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For Fall 2018, has she ESTABLISHED DOMICILE if she meets other criteria for establishing domicile? </a:t>
            </a:r>
          </a:p>
          <a:p>
            <a:pPr marL="0" indent="0" algn="ctr">
              <a:buNone/>
            </a:pPr>
            <a:endParaRPr lang="en-US" dirty="0">
              <a:solidFill>
                <a:schemeClr val="accent1">
                  <a:lumMod val="50000"/>
                </a:schemeClr>
              </a:solidFill>
            </a:endParaRPr>
          </a:p>
          <a:p>
            <a:pPr marL="0" indent="0">
              <a:buNone/>
            </a:pPr>
            <a:endParaRPr lang="en-US" dirty="0"/>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7</a:t>
            </a:fld>
            <a:endParaRPr lang="en-US" sz="1800" b="1" dirty="0">
              <a:solidFill>
                <a:schemeClr val="bg1"/>
              </a:solidFill>
            </a:endParaRPr>
          </a:p>
        </p:txBody>
      </p:sp>
    </p:spTree>
    <p:extLst>
      <p:ext uri="{BB962C8B-B14F-4D97-AF65-F5344CB8AC3E}">
        <p14:creationId xmlns:p14="http://schemas.microsoft.com/office/powerpoint/2010/main" val="395482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594530" y="903890"/>
            <a:ext cx="8054916" cy="5443130"/>
          </a:xfrm>
        </p:spPr>
        <p:txBody>
          <a:bodyPr>
            <a:normAutofit/>
          </a:bodyPr>
          <a:lstStyle/>
          <a:p>
            <a:pPr marL="0" indent="0" algn="ctr">
              <a:buNone/>
            </a:pPr>
            <a:endParaRPr lang="en-US" dirty="0">
              <a:effectLst>
                <a:outerShdw blurRad="38100" dist="38100" dir="2700000" algn="tl">
                  <a:srgbClr val="000000">
                    <a:alpha val="43137"/>
                  </a:srgbClr>
                </a:outerShdw>
              </a:effectLst>
            </a:endParaRPr>
          </a:p>
          <a:p>
            <a:pPr marL="0" indent="0" algn="ctr">
              <a:buNone/>
            </a:pPr>
            <a:r>
              <a:rPr lang="en-US" sz="32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History</a:t>
            </a:r>
          </a:p>
          <a:p>
            <a:pPr marL="0" indent="0" algn="ctr">
              <a:spcBef>
                <a:spcPts val="0"/>
              </a:spcBef>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spcBef>
                <a:spcPts val="0"/>
              </a:spcBef>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HB 1403, 77th Leg. Session, 2001</a:t>
            </a:r>
          </a:p>
          <a:p>
            <a:pPr marL="0" indent="0" algn="ctr">
              <a:spcBef>
                <a:spcPts val="0"/>
              </a:spcBef>
              <a:buNone/>
            </a:pPr>
            <a:r>
              <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Bill Sponsors: Rep. Noriega, Senator Van de </a:t>
            </a:r>
            <a:r>
              <a:rPr lang="en-US" dirty="0" err="1">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Putte</a:t>
            </a: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n-US" sz="30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category of students “for whom immigration status is not a factor.” – Rep. Noriega</a:t>
            </a:r>
          </a:p>
          <a:p>
            <a:pPr marL="0" indent="0" algn="just">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US"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US" dirty="0">
              <a:solidFill>
                <a:schemeClr val="accent1">
                  <a:lumMod val="50000"/>
                </a:schemeClr>
              </a:solidFill>
              <a:effectLst>
                <a:outerShdw blurRad="38100" dist="38100" dir="2700000" algn="tl">
                  <a:srgbClr val="000000">
                    <a:alpha val="43137"/>
                  </a:srgbClr>
                </a:outerShdw>
              </a:effectLst>
            </a:endParaRPr>
          </a:p>
          <a:p>
            <a:pPr marL="0" indent="0" algn="just">
              <a:buNone/>
            </a:pPr>
            <a:endParaRPr lang="en-US" dirty="0">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8</a:t>
            </a:fld>
            <a:endParaRPr lang="en-US" sz="1800" b="1" dirty="0">
              <a:solidFill>
                <a:schemeClr val="bg1"/>
              </a:solidFill>
            </a:endParaRPr>
          </a:p>
        </p:txBody>
      </p:sp>
      <p:pic>
        <p:nvPicPr>
          <p:cNvPr id="6" name="Picture 5">
            <a:extLst>
              <a:ext uri="{FF2B5EF4-FFF2-40B4-BE49-F238E27FC236}">
                <a16:creationId xmlns:a16="http://schemas.microsoft.com/office/drawing/2014/main" id="{810C05CD-5839-4CAE-A79A-79540059FD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23941" y="1136807"/>
            <a:ext cx="1813449" cy="989259"/>
          </a:xfrm>
          <a:prstGeom prst="rect">
            <a:avLst/>
          </a:prstGeom>
        </p:spPr>
      </p:pic>
      <p:sp>
        <p:nvSpPr>
          <p:cNvPr id="8" name="Title 3"/>
          <p:cNvSpPr>
            <a:spLocks noGrp="1"/>
          </p:cNvSpPr>
          <p:nvPr>
            <p:ph type="title"/>
          </p:nvPr>
        </p:nvSpPr>
        <p:spPr>
          <a:xfrm>
            <a:off x="541041" y="365126"/>
            <a:ext cx="8161895" cy="679903"/>
          </a:xfrm>
          <a:solidFill>
            <a:srgbClr val="FFC000"/>
          </a:solidFill>
        </p:spPr>
        <p:txBody>
          <a:bodyPr>
            <a:normAutofit/>
          </a:bodyPr>
          <a:lstStyle/>
          <a:p>
            <a:pPr algn="ctr"/>
            <a:r>
              <a:rPr lang="en-US" sz="4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Affidavit Students</a:t>
            </a:r>
          </a:p>
        </p:txBody>
      </p:sp>
    </p:spTree>
    <p:extLst>
      <p:ext uri="{BB962C8B-B14F-4D97-AF65-F5344CB8AC3E}">
        <p14:creationId xmlns:p14="http://schemas.microsoft.com/office/powerpoint/2010/main" val="3612498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515350" y="6347020"/>
            <a:ext cx="435039" cy="365125"/>
          </a:xfrm>
        </p:spPr>
        <p:txBody>
          <a:bodyPr/>
          <a:lstStyle/>
          <a:p>
            <a:fld id="{42B960B7-1A5D-4A40-9C6E-0A7BBAA5F990}" type="slidenum">
              <a:rPr lang="en-US" sz="1800" b="1" smtClean="0">
                <a:solidFill>
                  <a:schemeClr val="bg1"/>
                </a:solidFill>
              </a:rPr>
              <a:t>9</a:t>
            </a:fld>
            <a:endParaRPr lang="en-US" sz="1800" b="1" dirty="0">
              <a:solidFill>
                <a:schemeClr val="bg1"/>
              </a:solidFill>
            </a:endParaRPr>
          </a:p>
        </p:txBody>
      </p:sp>
      <p:sp>
        <p:nvSpPr>
          <p:cNvPr id="4" name="TextBox 3"/>
          <p:cNvSpPr txBox="1"/>
          <p:nvPr/>
        </p:nvSpPr>
        <p:spPr>
          <a:xfrm>
            <a:off x="1193485" y="1402574"/>
            <a:ext cx="7817012" cy="3816429"/>
          </a:xfrm>
          <a:prstGeom prst="rect">
            <a:avLst/>
          </a:prstGeom>
          <a:noFill/>
        </p:spPr>
        <p:txBody>
          <a:bodyPr wrap="none" rtlCol="0">
            <a:spAutoFit/>
          </a:bodyPr>
          <a:lstStyle/>
          <a:p>
            <a:endParaRPr lang="en-US" sz="2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SB 1528, 79th Leg. Session, 2005 </a:t>
            </a:r>
          </a:p>
          <a:p>
            <a:pPr algn="ct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Bill Sponsors: Senator </a:t>
            </a:r>
            <a:r>
              <a:rPr lang="en-US" sz="2800" dirty="0" err="1">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Zaffirini</a:t>
            </a:r>
            <a:r>
              <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Rep. Morrison</a:t>
            </a:r>
          </a:p>
          <a:p>
            <a:pPr algn="ctr"/>
            <a:endParaRPr lang="en-US" sz="2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en-US" sz="32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HB 1403 and SB 1528 </a:t>
            </a:r>
            <a:r>
              <a:rPr lang="en-US" sz="320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are now codified </a:t>
            </a:r>
            <a:r>
              <a:rPr lang="en-US" sz="32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a:t>
            </a:r>
            <a:endPar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en-US" sz="32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TEC Sec. 54.052</a:t>
            </a:r>
          </a:p>
          <a:p>
            <a:endParaRPr lang="en-US" sz="2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2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p>
        </p:txBody>
      </p:sp>
      <p:sp>
        <p:nvSpPr>
          <p:cNvPr id="5" name="Title 3"/>
          <p:cNvSpPr>
            <a:spLocks noGrp="1"/>
          </p:cNvSpPr>
          <p:nvPr>
            <p:ph type="title"/>
          </p:nvPr>
        </p:nvSpPr>
        <p:spPr>
          <a:xfrm>
            <a:off x="541041" y="365126"/>
            <a:ext cx="8161895" cy="679903"/>
          </a:xfrm>
          <a:solidFill>
            <a:srgbClr val="FFC000"/>
          </a:solidFill>
        </p:spPr>
        <p:txBody>
          <a:bodyPr>
            <a:normAutofit/>
          </a:bodyPr>
          <a:lstStyle/>
          <a:p>
            <a:pPr algn="ctr"/>
            <a:r>
              <a:rPr lang="en-US" sz="4000" dirty="0">
                <a:solidFill>
                  <a:schemeClr val="accent1">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Affidavit Students</a:t>
            </a:r>
          </a:p>
        </p:txBody>
      </p:sp>
    </p:spTree>
    <p:extLst>
      <p:ext uri="{BB962C8B-B14F-4D97-AF65-F5344CB8AC3E}">
        <p14:creationId xmlns:p14="http://schemas.microsoft.com/office/powerpoint/2010/main" val="195382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3334</TotalTime>
  <Words>1424</Words>
  <Application>Microsoft Office PowerPoint</Application>
  <PresentationFormat>On-screen Show (4:3)</PresentationFormat>
  <Paragraphs>305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Tahoma</vt:lpstr>
      <vt:lpstr>Times New Roman</vt:lpstr>
      <vt:lpstr>Office Theme</vt:lpstr>
      <vt:lpstr>    Residency </vt:lpstr>
      <vt:lpstr> Residency Resources </vt:lpstr>
      <vt:lpstr>Common Questions</vt:lpstr>
      <vt:lpstr>Establishing Domicile</vt:lpstr>
      <vt:lpstr>Gainful Employment</vt:lpstr>
      <vt:lpstr>  Scenarios </vt:lpstr>
      <vt:lpstr>  Scenarios </vt:lpstr>
      <vt:lpstr>Affidavit Students</vt:lpstr>
      <vt:lpstr>Affidavit Students</vt:lpstr>
      <vt:lpstr>Scenarios</vt:lpstr>
      <vt:lpstr> Continuing Resident Status </vt:lpstr>
      <vt:lpstr> Continuing Resident Status </vt:lpstr>
      <vt:lpstr>Scenarios</vt:lpstr>
      <vt:lpstr>PowerPoint Presentation</vt:lpstr>
      <vt:lpstr>PowerPoint Presentation</vt:lpstr>
      <vt:lpstr>PowerPoint Presentation</vt:lpstr>
      <vt:lpstr>Temporary Absences</vt:lpstr>
      <vt:lpstr>PowerPoint Presentation</vt:lpstr>
      <vt:lpstr>Out-of-State Student In Texas for School</vt:lpstr>
      <vt:lpstr>PowerPoint Presentation</vt:lpstr>
      <vt:lpstr>PowerPoint Presentation</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Windows User</cp:lastModifiedBy>
  <cp:revision>284</cp:revision>
  <cp:lastPrinted>2018-07-16T20:14:08Z</cp:lastPrinted>
  <dcterms:created xsi:type="dcterms:W3CDTF">2015-09-21T17:58:58Z</dcterms:created>
  <dcterms:modified xsi:type="dcterms:W3CDTF">2018-07-20T13:07:13Z</dcterms:modified>
</cp:coreProperties>
</file>