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6"/>
  </p:notesMasterIdLst>
  <p:handoutMasterIdLst>
    <p:handoutMasterId r:id="rId27"/>
  </p:handoutMasterIdLst>
  <p:sldIdLst>
    <p:sldId id="503" r:id="rId2"/>
    <p:sldId id="425" r:id="rId3"/>
    <p:sldId id="493" r:id="rId4"/>
    <p:sldId id="494" r:id="rId5"/>
    <p:sldId id="495" r:id="rId6"/>
    <p:sldId id="496" r:id="rId7"/>
    <p:sldId id="492" r:id="rId8"/>
    <p:sldId id="505" r:id="rId9"/>
    <p:sldId id="485" r:id="rId10"/>
    <p:sldId id="486" r:id="rId11"/>
    <p:sldId id="487" r:id="rId12"/>
    <p:sldId id="488" r:id="rId13"/>
    <p:sldId id="489" r:id="rId14"/>
    <p:sldId id="490" r:id="rId15"/>
    <p:sldId id="491" r:id="rId16"/>
    <p:sldId id="501" r:id="rId17"/>
    <p:sldId id="502" r:id="rId18"/>
    <p:sldId id="473" r:id="rId19"/>
    <p:sldId id="497" r:id="rId20"/>
    <p:sldId id="498" r:id="rId21"/>
    <p:sldId id="484" r:id="rId22"/>
    <p:sldId id="479" r:id="rId23"/>
    <p:sldId id="500" r:id="rId24"/>
    <p:sldId id="499"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FFBC"/>
    <a:srgbClr val="005B83"/>
    <a:srgbClr val="242B83"/>
    <a:srgbClr val="00B189"/>
    <a:srgbClr val="F6B11A"/>
    <a:srgbClr val="A62242"/>
    <a:srgbClr val="558ED5"/>
    <a:srgbClr val="C3D69B"/>
    <a:srgbClr val="77933C"/>
    <a:srgbClr val="B3A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5331" autoAdjust="0"/>
  </p:normalViewPr>
  <p:slideViewPr>
    <p:cSldViewPr snapToGrid="0">
      <p:cViewPr varScale="1">
        <p:scale>
          <a:sx n="99" d="100"/>
          <a:sy n="99" d="100"/>
        </p:scale>
        <p:origin x="2172" y="12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6" d="100"/>
          <a:sy n="66" d="100"/>
        </p:scale>
        <p:origin x="1570"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339" y="1"/>
            <a:ext cx="3038475" cy="466725"/>
          </a:xfrm>
          <a:prstGeom prst="rect">
            <a:avLst/>
          </a:prstGeom>
        </p:spPr>
        <p:txBody>
          <a:bodyPr vert="horz" lIns="91427" tIns="45713" rIns="91427" bIns="45713" rtlCol="0"/>
          <a:lstStyle>
            <a:lvl1pPr algn="r">
              <a:defRPr sz="1200"/>
            </a:lvl1pPr>
          </a:lstStyle>
          <a:p>
            <a:r>
              <a:rPr lang="en-US" b="1" dirty="0">
                <a:latin typeface="Tahoma" panose="020B0604030504040204" pitchFamily="34" charset="0"/>
                <a:ea typeface="Tahoma" panose="020B0604030504040204" pitchFamily="34" charset="0"/>
                <a:cs typeface="Tahoma" panose="020B0604030504040204" pitchFamily="34" charset="0"/>
              </a:rPr>
              <a:t>AGENDA ITEM V-C</a:t>
            </a:r>
          </a:p>
        </p:txBody>
      </p:sp>
      <p:sp>
        <p:nvSpPr>
          <p:cNvPr id="4" name="Footer Placeholder 3"/>
          <p:cNvSpPr>
            <a:spLocks noGrp="1"/>
          </p:cNvSpPr>
          <p:nvPr>
            <p:ph type="ftr" sz="quarter" idx="2"/>
          </p:nvPr>
        </p:nvSpPr>
        <p:spPr>
          <a:xfrm>
            <a:off x="3402958" y="8632906"/>
            <a:ext cx="3038475" cy="466725"/>
          </a:xfrm>
          <a:prstGeom prst="rect">
            <a:avLst/>
          </a:prstGeom>
        </p:spPr>
        <p:txBody>
          <a:bodyPr vert="horz" lIns="91427" tIns="45713" rIns="91427" bIns="45713" rtlCol="0" anchor="b"/>
          <a:lstStyle>
            <a:lvl1pPr algn="l">
              <a:defRPr sz="1200"/>
            </a:lvl1pPr>
          </a:lstStyle>
          <a:p>
            <a:r>
              <a:rPr lang="en-US" b="1" dirty="0">
                <a:latin typeface="Tahoma" panose="020B0604030504040204" pitchFamily="34" charset="0"/>
                <a:ea typeface="Tahoma" panose="020B0604030504040204" pitchFamily="34" charset="0"/>
                <a:cs typeface="Tahoma" panose="020B0604030504040204" pitchFamily="34" charset="0"/>
              </a:rPr>
              <a:t>                                                     06/17</a:t>
            </a:r>
          </a:p>
          <a:p>
            <a:endParaRPr lang="en-US"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517139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08364D48-0C95-4FB6-8CE9-7EA5F69F50DC}" type="datetimeFigureOut">
              <a:rPr lang="en-US" smtClean="0"/>
              <a:t>7/16/2018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2B2C798A-60EA-4F3C-B644-E6CB0105F259}" type="slidenum">
              <a:rPr lang="en-US" smtClean="0"/>
              <a:t>‹#›</a:t>
            </a:fld>
            <a:endParaRPr lang="en-US"/>
          </a:p>
        </p:txBody>
      </p:sp>
    </p:spTree>
    <p:extLst>
      <p:ext uri="{BB962C8B-B14F-4D97-AF65-F5344CB8AC3E}">
        <p14:creationId xmlns:p14="http://schemas.microsoft.com/office/powerpoint/2010/main" val="1386364744"/>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04462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0025" y="322263"/>
            <a:ext cx="4181475" cy="3136900"/>
          </a:xfrm>
        </p:spPr>
      </p:sp>
      <p:sp>
        <p:nvSpPr>
          <p:cNvPr id="3" name="Notes Placeholder 2"/>
          <p:cNvSpPr>
            <a:spLocks noGrp="1"/>
          </p:cNvSpPr>
          <p:nvPr>
            <p:ph type="body" idx="1"/>
          </p:nvPr>
        </p:nvSpPr>
        <p:spPr>
          <a:xfrm>
            <a:off x="282706" y="3637136"/>
            <a:ext cx="6556114" cy="5456760"/>
          </a:xfrm>
        </p:spPr>
        <p:txBody>
          <a:bodyPr/>
          <a:lstStyle/>
          <a:p>
            <a:pPr marL="171450" indent="-171450">
              <a:buFont typeface="Arial" panose="020B0604020202020204" pitchFamily="34" charset="0"/>
              <a:buChar char="•"/>
            </a:pPr>
            <a:r>
              <a:rPr lang="en-US" sz="1200" kern="1200" dirty="0">
                <a:solidFill>
                  <a:schemeClr val="tx1"/>
                </a:solidFill>
                <a:effectLst/>
                <a:latin typeface="Segoe UI" panose="020B0502040204020203" pitchFamily="34" charset="0"/>
                <a:cs typeface="Segoe UI" panose="020B0502040204020203" pitchFamily="34" charset="0"/>
              </a:rPr>
              <a:t> </a:t>
            </a: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THECB has developed regional targets in 3 areas:</a:t>
            </a:r>
          </a:p>
          <a:p>
            <a:pPr marL="171450" indent="-171450">
              <a:buFont typeface="Courier New" panose="02070309020205020404" pitchFamily="49" charset="0"/>
              <a:buChar char="o"/>
            </a:pP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60x30 Educated Population Goal</a:t>
            </a:r>
          </a:p>
          <a:p>
            <a:pPr marL="171450" indent="-171450">
              <a:buFont typeface="Courier New" panose="02070309020205020404" pitchFamily="49" charset="0"/>
              <a:buChar char="o"/>
            </a:pP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Completion Goal of 550,000 certificates, associate, bachelor’s, and master’s degrees</a:t>
            </a:r>
          </a:p>
          <a:p>
            <a:pPr marL="171450" indent="-171450">
              <a:buFont typeface="Courier New" panose="02070309020205020404" pitchFamily="49" charset="0"/>
              <a:buChar char="o"/>
            </a:pP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65% High school-to-higher education direct enrollment</a:t>
            </a:r>
          </a:p>
          <a:p>
            <a:pPr marL="171450" indent="-171450">
              <a:buFont typeface="Courier New" panose="02070309020205020404" pitchFamily="49" charset="0"/>
              <a:buChar char="o"/>
            </a:pPr>
            <a:endParaRPr lang="en-US" sz="600" kern="1200" dirty="0">
              <a:solidFill>
                <a:schemeClr val="tx1">
                  <a:lumMod val="95000"/>
                  <a:lumOff val="5000"/>
                </a:schemeClr>
              </a:solidFill>
              <a:effectLst/>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We have identified these areas to help mobilize regional stakeholders, including K-12, business/industry partners and higher education stakeholders, to develop their “best bet” strategies for achieving the </a:t>
            </a:r>
            <a:r>
              <a:rPr lang="en-US" sz="1300" i="1" kern="1200" dirty="0">
                <a:solidFill>
                  <a:schemeClr val="tx1">
                    <a:lumMod val="95000"/>
                    <a:lumOff val="5000"/>
                  </a:schemeClr>
                </a:solidFill>
                <a:effectLst/>
                <a:latin typeface="Segoe UI" panose="020B0502040204020203" pitchFamily="34" charset="0"/>
                <a:cs typeface="Segoe UI" panose="020B0502040204020203" pitchFamily="34" charset="0"/>
              </a:rPr>
              <a:t>60x30TX </a:t>
            </a: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goals and targets by August 2018. </a:t>
            </a:r>
          </a:p>
          <a:p>
            <a:r>
              <a:rPr lang="en-US" sz="700" kern="1200" dirty="0">
                <a:solidFill>
                  <a:schemeClr val="tx1">
                    <a:lumMod val="95000"/>
                    <a:lumOff val="5000"/>
                  </a:schemeClr>
                </a:solidFill>
                <a:effectLst/>
                <a:latin typeface="Segoe UI" panose="020B0502040204020203" pitchFamily="34" charset="0"/>
                <a:cs typeface="Segoe UI" panose="020B0502040204020203" pitchFamily="34" charset="0"/>
              </a:rPr>
              <a:t> </a:t>
            </a:r>
          </a:p>
          <a:p>
            <a:pPr marL="171450" indent="-171450">
              <a:buFont typeface="Arial" panose="020B0604020202020204" pitchFamily="34" charset="0"/>
              <a:buChar char="•"/>
            </a:pP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Setting regional targets is a compelling strategy for several reasons. The first is that one size doesn’t fit all. Our 10 higher education regions identified on the map differ by population growth and demographics and are home to different labor markets. Some are net importers of graduates. Others produce more completers than their labor markets can absorb. Some regions produce many certificates, others many master’s degrees. When it comes to the </a:t>
            </a:r>
            <a:r>
              <a:rPr lang="en-US" sz="1300" i="1" kern="1200" dirty="0">
                <a:solidFill>
                  <a:schemeClr val="tx1">
                    <a:lumMod val="95000"/>
                    <a:lumOff val="5000"/>
                  </a:schemeClr>
                </a:solidFill>
                <a:effectLst/>
                <a:latin typeface="Segoe UI" panose="020B0502040204020203" pitchFamily="34" charset="0"/>
                <a:cs typeface="Segoe UI" panose="020B0502040204020203" pitchFamily="34" charset="0"/>
              </a:rPr>
              <a:t>60x30TX</a:t>
            </a: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 goals, regions are starting in very different places. Institutions within those regions differ dramatically by mission, funding, and student population, just to name a few.</a:t>
            </a:r>
          </a:p>
          <a:p>
            <a:r>
              <a:rPr lang="en-US" sz="700" kern="1200" dirty="0">
                <a:solidFill>
                  <a:schemeClr val="tx1">
                    <a:lumMod val="95000"/>
                    <a:lumOff val="5000"/>
                  </a:schemeClr>
                </a:solidFill>
                <a:effectLst/>
                <a:latin typeface="Segoe UI" panose="020B0502040204020203" pitchFamily="34" charset="0"/>
                <a:cs typeface="Segoe UI" panose="020B0502040204020203" pitchFamily="34" charset="0"/>
              </a:rPr>
              <a:t> </a:t>
            </a:r>
          </a:p>
          <a:p>
            <a:pPr marL="171450" indent="-171450">
              <a:buFont typeface="Arial" panose="020B0604020202020204" pitchFamily="34" charset="0"/>
              <a:buChar char="•"/>
            </a:pP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THECB rolled out preliminary regional targets in fall 2017, trained data fellows on regional data and targets, provided technical assistance to institutions, and identified a dedicated staff point of contact for each region.</a:t>
            </a:r>
          </a:p>
          <a:p>
            <a:pPr marL="171450" indent="-171450">
              <a:buFont typeface="Arial" panose="020B0604020202020204" pitchFamily="34" charset="0"/>
              <a:buChar char="•"/>
            </a:pPr>
            <a:endParaRPr lang="en-US" sz="700" kern="1200" dirty="0">
              <a:solidFill>
                <a:schemeClr val="tx1">
                  <a:lumMod val="95000"/>
                  <a:lumOff val="5000"/>
                </a:schemeClr>
              </a:solidFill>
              <a:effectLst/>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Regions themselves have now identified local advisory groups and are in the process of holding in-person convenings of K-12, HE, business/industry, and other community leaders to develop their 3 regional strategies. All 10 regions have established advisory groups. 3 regions have held meetings already. 4 more have meetings scheduled for the next month or two (The other 3 are still planning their meetings).  </a:t>
            </a:r>
          </a:p>
          <a:p>
            <a:r>
              <a:rPr lang="en-US" sz="1300" kern="1200" dirty="0">
                <a:solidFill>
                  <a:schemeClr val="tx1">
                    <a:lumMod val="95000"/>
                    <a:lumOff val="5000"/>
                  </a:schemeClr>
                </a:solidFill>
                <a:effectLst/>
                <a:latin typeface="Segoe UI" panose="020B0502040204020203" pitchFamily="34" charset="0"/>
                <a:cs typeface="Segoe UI" panose="020B0502040204020203" pitchFamily="34" charset="0"/>
              </a:rPr>
              <a:t> </a:t>
            </a:r>
          </a:p>
          <a:p>
            <a:endParaRPr lang="en-US" dirty="0"/>
          </a:p>
        </p:txBody>
      </p:sp>
    </p:spTree>
    <p:extLst>
      <p:ext uri="{BB962C8B-B14F-4D97-AF65-F5344CB8AC3E}">
        <p14:creationId xmlns:p14="http://schemas.microsoft.com/office/powerpoint/2010/main" val="1308032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7396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4132013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582338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CE2614-528A-440D-9433-7536316D23A6}" type="slidenum">
              <a:rPr lang="en-US" smtClean="0"/>
              <a:t>3</a:t>
            </a:fld>
            <a:endParaRPr lang="en-US"/>
          </a:p>
        </p:txBody>
      </p:sp>
    </p:spTree>
    <p:extLst>
      <p:ext uri="{BB962C8B-B14F-4D97-AF65-F5344CB8AC3E}">
        <p14:creationId xmlns:p14="http://schemas.microsoft.com/office/powerpoint/2010/main" val="1836892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CE2614-528A-440D-9433-7536316D23A6}" type="slidenum">
              <a:rPr lang="en-US" smtClean="0"/>
              <a:t>4</a:t>
            </a:fld>
            <a:endParaRPr lang="en-US"/>
          </a:p>
        </p:txBody>
      </p:sp>
    </p:spTree>
    <p:extLst>
      <p:ext uri="{BB962C8B-B14F-4D97-AF65-F5344CB8AC3E}">
        <p14:creationId xmlns:p14="http://schemas.microsoft.com/office/powerpoint/2010/main" val="56658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TIMING OF THESE CHANGES (AS DETERMINED BY SPRING WEBINAR?)</a:t>
            </a:r>
          </a:p>
        </p:txBody>
      </p:sp>
      <p:sp>
        <p:nvSpPr>
          <p:cNvPr id="4" name="Footer Placeholder 3"/>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053730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TIMING OF THESE CHANGES (AS DETERMINED BY SPRING WEBINAR?)</a:t>
            </a:r>
          </a:p>
        </p:txBody>
      </p:sp>
      <p:sp>
        <p:nvSpPr>
          <p:cNvPr id="4" name="Footer Placeholder 3"/>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96059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18</a:t>
            </a:fld>
            <a:endParaRPr lang="en-US"/>
          </a:p>
        </p:txBody>
      </p:sp>
    </p:spTree>
    <p:extLst>
      <p:ext uri="{BB962C8B-B14F-4D97-AF65-F5344CB8AC3E}">
        <p14:creationId xmlns:p14="http://schemas.microsoft.com/office/powerpoint/2010/main" val="219875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we are doing well on the plan goals and targets</a:t>
            </a:r>
          </a:p>
          <a:p>
            <a:endParaRPr lang="en-US" dirty="0"/>
          </a:p>
          <a:p>
            <a:r>
              <a:rPr lang="en-US" dirty="0"/>
              <a:t>Good news (STATEWIDE): </a:t>
            </a:r>
          </a:p>
          <a:p>
            <a:pPr marL="171450" indent="-171450">
              <a:buFontTx/>
              <a:buChar char="-"/>
            </a:pPr>
            <a:r>
              <a:rPr lang="en-US" dirty="0"/>
              <a:t>we estimate we need 1.3 ppt increase in the 60x30 educated population goal each year and we made exactly that much progress this year.</a:t>
            </a:r>
          </a:p>
          <a:p>
            <a:pPr marL="171450" indent="-171450">
              <a:buFontTx/>
              <a:buChar char="-"/>
            </a:pPr>
            <a:r>
              <a:rPr lang="en-US" dirty="0"/>
              <a:t>We estimate we need 3.9% increases in completion each year for the overall completion goal, and we made exactly that much progress this year.</a:t>
            </a:r>
          </a:p>
          <a:p>
            <a:pPr marL="171450" indent="-171450">
              <a:buFontTx/>
              <a:buChar char="-"/>
            </a:pPr>
            <a:r>
              <a:rPr lang="en-US" dirty="0"/>
              <a:t>Doing well on our maintenance goals related to marketable skills and student debt.</a:t>
            </a:r>
          </a:p>
        </p:txBody>
      </p:sp>
      <p:sp>
        <p:nvSpPr>
          <p:cNvPr id="4" name="Slide Number Placeholder 3"/>
          <p:cNvSpPr>
            <a:spLocks noGrp="1"/>
          </p:cNvSpPr>
          <p:nvPr>
            <p:ph type="sldNum" sz="quarter" idx="10"/>
          </p:nvPr>
        </p:nvSpPr>
        <p:spPr/>
        <p:txBody>
          <a:bodyPr/>
          <a:lstStyle/>
          <a:p>
            <a:fld id="{2B2C798A-60EA-4F3C-B644-E6CB0105F259}" type="slidenum">
              <a:rPr lang="en-US" smtClean="0"/>
              <a:t>19</a:t>
            </a:fld>
            <a:endParaRPr lang="en-US" dirty="0"/>
          </a:p>
        </p:txBody>
      </p:sp>
      <p:sp>
        <p:nvSpPr>
          <p:cNvPr id="5" name="Date Placeholder 4"/>
          <p:cNvSpPr>
            <a:spLocks noGrp="1"/>
          </p:cNvSpPr>
          <p:nvPr>
            <p:ph type="dt" idx="11"/>
          </p:nvPr>
        </p:nvSpPr>
        <p:spPr/>
        <p:txBody>
          <a:bodyPr/>
          <a:lstStyle/>
          <a:p>
            <a:r>
              <a:rPr lang="en-US"/>
              <a:t>10/20/2016</a:t>
            </a:r>
          </a:p>
        </p:txBody>
      </p:sp>
      <p:sp>
        <p:nvSpPr>
          <p:cNvPr id="6" name="Header Placeholder 5"/>
          <p:cNvSpPr>
            <a:spLocks noGrp="1"/>
          </p:cNvSpPr>
          <p:nvPr>
            <p:ph type="hdr" sz="quarter" idx="12"/>
          </p:nvPr>
        </p:nvSpPr>
        <p:spPr/>
        <p:txBody>
          <a:bodyPr/>
          <a:lstStyle/>
          <a:p>
            <a:r>
              <a:rPr lang="pt-BR"/>
              <a:t>Agenda Item VII-D: 60x30TX Progress Report</a:t>
            </a:r>
            <a:endParaRPr lang="en-US"/>
          </a:p>
        </p:txBody>
      </p:sp>
    </p:spTree>
    <p:extLst>
      <p:ext uri="{BB962C8B-B14F-4D97-AF65-F5344CB8AC3E}">
        <p14:creationId xmlns:p14="http://schemas.microsoft.com/office/powerpoint/2010/main" val="3845052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Challenges (STATEWIDE)</a:t>
            </a:r>
          </a:p>
          <a:p>
            <a:pPr marL="628650" lvl="1" indent="-171450">
              <a:buFontTx/>
              <a:buChar char="-"/>
            </a:pPr>
            <a:r>
              <a:rPr lang="en-US" dirty="0"/>
              <a:t>We estimate we need growth of 5.2% for male completions and we only went up 4.2% this year</a:t>
            </a:r>
          </a:p>
          <a:p>
            <a:pPr marL="628650" lvl="1" indent="-171450">
              <a:buFontTx/>
              <a:buChar char="-"/>
            </a:pPr>
            <a:r>
              <a:rPr lang="en-US" dirty="0"/>
              <a:t>We need growth of 5.3% each year for eco dis completions and we only went up 3.9%</a:t>
            </a:r>
          </a:p>
          <a:p>
            <a:pPr marL="628650" lvl="1" indent="-171450">
              <a:buFontTx/>
              <a:buChar char="-"/>
            </a:pPr>
            <a:r>
              <a:rPr lang="en-US" dirty="0" err="1"/>
              <a:t>Althought</a:t>
            </a:r>
            <a:r>
              <a:rPr lang="en-US" dirty="0"/>
              <a:t> the HS to HE target is not yet available for this year due to the timing/availability of TEA data, this target has been declining since 2014. </a:t>
            </a:r>
          </a:p>
        </p:txBody>
      </p:sp>
      <p:sp>
        <p:nvSpPr>
          <p:cNvPr id="4" name="Slide Number Placeholder 3"/>
          <p:cNvSpPr>
            <a:spLocks noGrp="1"/>
          </p:cNvSpPr>
          <p:nvPr>
            <p:ph type="sldNum" sz="quarter" idx="10"/>
          </p:nvPr>
        </p:nvSpPr>
        <p:spPr/>
        <p:txBody>
          <a:bodyPr/>
          <a:lstStyle/>
          <a:p>
            <a:fld id="{2B2C798A-60EA-4F3C-B644-E6CB0105F259}" type="slidenum">
              <a:rPr lang="en-US" smtClean="0"/>
              <a:t>20</a:t>
            </a:fld>
            <a:endParaRPr lang="en-US" dirty="0"/>
          </a:p>
        </p:txBody>
      </p:sp>
      <p:sp>
        <p:nvSpPr>
          <p:cNvPr id="5" name="Date Placeholder 4"/>
          <p:cNvSpPr>
            <a:spLocks noGrp="1"/>
          </p:cNvSpPr>
          <p:nvPr>
            <p:ph type="dt" idx="11"/>
          </p:nvPr>
        </p:nvSpPr>
        <p:spPr/>
        <p:txBody>
          <a:bodyPr/>
          <a:lstStyle/>
          <a:p>
            <a:r>
              <a:rPr lang="en-US"/>
              <a:t>10/20/2016</a:t>
            </a:r>
          </a:p>
        </p:txBody>
      </p:sp>
      <p:sp>
        <p:nvSpPr>
          <p:cNvPr id="6" name="Header Placeholder 5"/>
          <p:cNvSpPr>
            <a:spLocks noGrp="1"/>
          </p:cNvSpPr>
          <p:nvPr>
            <p:ph type="hdr" sz="quarter" idx="12"/>
          </p:nvPr>
        </p:nvSpPr>
        <p:spPr/>
        <p:txBody>
          <a:bodyPr/>
          <a:lstStyle/>
          <a:p>
            <a:r>
              <a:rPr lang="pt-BR"/>
              <a:t>Agenda Item VII-D: 60x30TX Progress Report</a:t>
            </a:r>
            <a:endParaRPr lang="en-US"/>
          </a:p>
        </p:txBody>
      </p:sp>
    </p:spTree>
    <p:extLst>
      <p:ext uri="{BB962C8B-B14F-4D97-AF65-F5344CB8AC3E}">
        <p14:creationId xmlns:p14="http://schemas.microsoft.com/office/powerpoint/2010/main" val="35266406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8EE0BED-8513-465B-92AF-16F215C45960}" type="datetime1">
              <a:rPr lang="en-US" smtClean="0"/>
              <a:t>7/16/2018</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a:solidFill>
                  <a:schemeClr val="bg1"/>
                </a:solidFill>
              </a:defRPr>
            </a:lvl1pPr>
          </a:lstStyle>
          <a:p>
            <a:fld id="{42B960B7-1A5D-4A40-9C6E-0A7BBAA5F990}" type="slidenum">
              <a:rPr lang="en-US" smtClean="0"/>
              <a:pPr/>
              <a:t>‹#›</a:t>
            </a:fld>
            <a:endParaRPr lang="en-US" dirty="0"/>
          </a:p>
        </p:txBody>
      </p:sp>
      <p:sp>
        <p:nvSpPr>
          <p:cNvPr id="8" name="Text Box 7"/>
          <p:cNvSpPr txBox="1"/>
          <p:nvPr userDrawn="1"/>
        </p:nvSpPr>
        <p:spPr>
          <a:xfrm>
            <a:off x="4936495" y="3133305"/>
            <a:ext cx="3907416" cy="12820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Texas Higher Education</a:t>
            </a:r>
            <a:endParaRPr lang="en-US" sz="3000" baseline="0" dirty="0">
              <a:effectLst/>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Coordinating Board</a:t>
            </a:r>
            <a:endParaRPr lang="en-US" sz="3000" baseline="0" dirty="0">
              <a:effectLst/>
              <a:ea typeface="Calibri" panose="020F0502020204030204" pitchFamily="34" charset="0"/>
              <a:cs typeface="Times New Roman" panose="02020603050405020304" pitchFamily="18" charset="0"/>
            </a:endParaRPr>
          </a:p>
        </p:txBody>
      </p:sp>
      <p:pic>
        <p:nvPicPr>
          <p:cNvPr id="9" name="Content Placeholder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6495" y="1734432"/>
            <a:ext cx="3840480" cy="1398873"/>
          </a:xfrm>
          <a:prstGeom prst="rect">
            <a:avLst/>
          </a:prstGeom>
        </p:spPr>
      </p:pic>
    </p:spTree>
    <p:extLst>
      <p:ext uri="{BB962C8B-B14F-4D97-AF65-F5344CB8AC3E}">
        <p14:creationId xmlns:p14="http://schemas.microsoft.com/office/powerpoint/2010/main" val="67656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2A3E253B-C908-403B-A948-CCBE4ECC0CF7}" type="datetime1">
              <a:rPr lang="en-US" smtClean="0"/>
              <a:t>7/16/2018</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65483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39D3417-004E-46F5-B589-1D6319C2BAFB}" type="datetime1">
              <a:rPr lang="en-US" smtClean="0"/>
              <a:t>7/16/2018</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871353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99F5E051-6576-4A04-A77D-74A9853FBA78}" type="datetime1">
              <a:rPr lang="en-US" smtClean="0"/>
              <a:t>7/16/2018</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
        <p:nvSpPr>
          <p:cNvPr id="7" name="Title 6"/>
          <p:cNvSpPr>
            <a:spLocks noGrp="1"/>
          </p:cNvSpPr>
          <p:nvPr>
            <p:ph type="title"/>
          </p:nvPr>
        </p:nvSpPr>
        <p:spPr>
          <a:xfrm>
            <a:off x="628650" y="365126"/>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540054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C6B4D99-5234-4416-BC0C-DD452DE8B0AB}" type="datetime1">
              <a:rPr lang="en-US" smtClean="0"/>
              <a:t>7/16/2018</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
        <p:nvSpPr>
          <p:cNvPr id="8" name="Title 7"/>
          <p:cNvSpPr>
            <a:spLocks noGrp="1"/>
          </p:cNvSpPr>
          <p:nvPr>
            <p:ph type="title"/>
          </p:nvPr>
        </p:nvSpPr>
        <p:spPr>
          <a:xfrm>
            <a:off x="628650" y="538929"/>
            <a:ext cx="7886700" cy="701731"/>
          </a:xfrm>
          <a:prstGeom prst="rect">
            <a:avLst/>
          </a:prstGeom>
          <a:solidFill>
            <a:srgbClr val="005B83"/>
          </a:solidFill>
        </p:spPr>
        <p:txBody>
          <a:bodyPr>
            <a:spAutoFit/>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178290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a:prstGeom prst="rect">
            <a:avLst/>
          </a:prstGeo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6E5588DD-95CB-40EB-9936-B19EBFEA0BC1}" type="datetime1">
              <a:rPr lang="en-US" smtClean="0"/>
              <a:t>7/16/2018</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dirty="0"/>
          </a:p>
        </p:txBody>
      </p:sp>
      <p:sp>
        <p:nvSpPr>
          <p:cNvPr id="10" name="Title 9"/>
          <p:cNvSpPr>
            <a:spLocks noGrp="1"/>
          </p:cNvSpPr>
          <p:nvPr>
            <p:ph type="title"/>
          </p:nvPr>
        </p:nvSpPr>
        <p:spPr>
          <a:xfrm>
            <a:off x="628650" y="365126"/>
            <a:ext cx="7886700" cy="1149351"/>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931560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28650" y="6356351"/>
            <a:ext cx="2057400" cy="365125"/>
          </a:xfrm>
          <a:prstGeom prst="rect">
            <a:avLst/>
          </a:prstGeom>
        </p:spPr>
        <p:txBody>
          <a:bodyPr/>
          <a:lstStyle/>
          <a:p>
            <a:fld id="{0C7ACE09-7261-4988-86B5-A0D752930707}" type="datetime1">
              <a:rPr lang="en-US" smtClean="0"/>
              <a:t>7/16/2018</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8747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DA90B4E-7481-4D8C-8005-0F504539435A}" type="datetime1">
              <a:rPr lang="en-US" smtClean="0"/>
              <a:t>7/16/2018</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9831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30001BD-A409-42FE-AC32-093D78843252}" type="datetime1">
              <a:rPr lang="en-US" smtClean="0"/>
              <a:t>7/16/2018</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245919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0D2AA29-8120-465E-8318-942CCB1C2B61}" type="datetime1">
              <a:rPr lang="en-US" smtClean="0"/>
              <a:t>7/16/2018</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34558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6024F0CD-4A9B-40D0-84DC-351E45CF4DA3}" type="datetime1">
              <a:rPr lang="en-US" smtClean="0"/>
              <a:t>7/16/2018</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dirty="0"/>
          </a:p>
        </p:txBody>
      </p:sp>
    </p:spTree>
    <p:extLst>
      <p:ext uri="{BB962C8B-B14F-4D97-AF65-F5344CB8AC3E}">
        <p14:creationId xmlns:p14="http://schemas.microsoft.com/office/powerpoint/2010/main" val="330570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04449CD-BE03-489E-B72E-ACF9BDACCF35}" type="datetime1">
              <a:rPr lang="en-US" smtClean="0"/>
              <a:t>7/16/2018</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423649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4D2D8C16-D5E6-4F5E-B42B-AECBD36736EC}" type="datetime1">
              <a:rPr lang="en-US" smtClean="0"/>
              <a:t>7/16/2018</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
        <p:nvSpPr>
          <p:cNvPr id="5" name="TextBox 4"/>
          <p:cNvSpPr txBox="1"/>
          <p:nvPr userDrawn="1"/>
        </p:nvSpPr>
        <p:spPr>
          <a:xfrm>
            <a:off x="0" y="355138"/>
            <a:ext cx="9144000" cy="730712"/>
          </a:xfrm>
          <a:prstGeom prst="rect">
            <a:avLst/>
          </a:prstGeom>
          <a:solidFill>
            <a:srgbClr val="FFC000"/>
          </a:solidFill>
        </p:spPr>
        <p:txBody>
          <a:bodyPr wrap="none" rtlCol="0">
            <a:noAutofit/>
          </a:bodyPr>
          <a:lstStyle/>
          <a:p>
            <a:endParaRPr lang="en-US" sz="1350" dirty="0">
              <a:solidFill>
                <a:schemeClr val="bg1"/>
              </a:solidFill>
            </a:endParaRPr>
          </a:p>
        </p:txBody>
      </p:sp>
    </p:spTree>
    <p:extLst>
      <p:ext uri="{BB962C8B-B14F-4D97-AF65-F5344CB8AC3E}">
        <p14:creationId xmlns:p14="http://schemas.microsoft.com/office/powerpoint/2010/main" val="335140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53999B12-13E4-4722-8693-160AE7CCCC94}" type="datetime1">
              <a:rPr lang="en-US" smtClean="0"/>
              <a:t>7/16/2018</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05040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DBBB2EC-46D3-4921-8F7E-E9B4F5D8C2D4}" type="datetime1">
              <a:rPr lang="en-US" smtClean="0"/>
              <a:t>7/16/2018</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en-US"/>
              <a:t>INTERNAL DRAFT: NOT FOR DISTRIBUTION</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552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59591"/>
            <a:ext cx="9144000" cy="612541"/>
          </a:xfrm>
          <a:prstGeom prst="rect">
            <a:avLst/>
          </a:prstGeom>
          <a:solidFill>
            <a:srgbClr val="A62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3200" b="1" dirty="0">
              <a:solidFill>
                <a:prstClr val="white"/>
              </a:solidFill>
            </a:endParaRPr>
          </a:p>
        </p:txBody>
      </p:sp>
      <p:sp>
        <p:nvSpPr>
          <p:cNvPr id="8" name="Rectangle 7"/>
          <p:cNvSpPr/>
          <p:nvPr userDrawn="1"/>
        </p:nvSpPr>
        <p:spPr>
          <a:xfrm>
            <a:off x="0" y="0"/>
            <a:ext cx="9144000" cy="230188"/>
          </a:xfrm>
          <a:prstGeom prst="rect">
            <a:avLst/>
          </a:prstGeom>
          <a:solidFill>
            <a:srgbClr val="005B8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dirty="0">
              <a:solidFill>
                <a:prstClr val="white"/>
              </a:solidFill>
            </a:endParaRPr>
          </a:p>
        </p:txBody>
      </p: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1359" y="6315290"/>
            <a:ext cx="1219200" cy="487680"/>
          </a:xfrm>
          <a:prstGeom prst="rect">
            <a:avLst/>
          </a:prstGeom>
        </p:spPr>
      </p:pic>
      <p:sp>
        <p:nvSpPr>
          <p:cNvPr id="9" name="Title Placeholder 8">
            <a:extLst>
              <a:ext uri="{FF2B5EF4-FFF2-40B4-BE49-F238E27FC236}">
                <a16:creationId xmlns:a16="http://schemas.microsoft.com/office/drawing/2014/main" xmlns="" id="{395D05C0-5283-42BA-9930-9D18946EDC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11" name="Text Placeholder 10">
            <a:extLst>
              <a:ext uri="{FF2B5EF4-FFF2-40B4-BE49-F238E27FC236}">
                <a16:creationId xmlns:a16="http://schemas.microsoft.com/office/drawing/2014/main" xmlns="" id="{F3AFF901-3698-44E8-B313-115DE04559C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11">
            <a:extLst>
              <a:ext uri="{FF2B5EF4-FFF2-40B4-BE49-F238E27FC236}">
                <a16:creationId xmlns:a16="http://schemas.microsoft.com/office/drawing/2014/main" xmlns="" id="{10999F6B-7E18-4DE1-B0BF-7225C722059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9F355-A4C3-4BB1-8648-E50BDAD73D0E}" type="slidenum">
              <a:rPr lang="en-US" smtClean="0"/>
              <a:t>‹#›</a:t>
            </a:fld>
            <a:endParaRPr lang="en-US"/>
          </a:p>
        </p:txBody>
      </p:sp>
    </p:spTree>
    <p:extLst>
      <p:ext uri="{BB962C8B-B14F-4D97-AF65-F5344CB8AC3E}">
        <p14:creationId xmlns:p14="http://schemas.microsoft.com/office/powerpoint/2010/main" val="2561619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50" r:id="rId12"/>
    <p:sldLayoutId id="2147483652" r:id="rId13"/>
    <p:sldLayoutId id="2147483653" r:id="rId14"/>
    <p:sldLayoutId id="2147483654"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hemeOverride" Target="../theme/themeOverride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b="37727"/>
          <a:stretch/>
        </p:blipFill>
        <p:spPr>
          <a:xfrm>
            <a:off x="4790661" y="1580322"/>
            <a:ext cx="4009156" cy="1282477"/>
          </a:xfrm>
          <a:prstGeom prst="rect">
            <a:avLst/>
          </a:prstGeom>
        </p:spPr>
      </p:pic>
      <p:sp>
        <p:nvSpPr>
          <p:cNvPr id="5" name="TextBox 4"/>
          <p:cNvSpPr txBox="1"/>
          <p:nvPr/>
        </p:nvSpPr>
        <p:spPr>
          <a:xfrm>
            <a:off x="0" y="1590263"/>
            <a:ext cx="4206001" cy="1200329"/>
          </a:xfrm>
          <a:prstGeom prst="rect">
            <a:avLst/>
          </a:prstGeom>
          <a:noFill/>
        </p:spPr>
        <p:txBody>
          <a:bodyPr wrap="square" rtlCol="0">
            <a:spAutoFit/>
          </a:bodyPr>
          <a:lstStyle/>
          <a:p>
            <a:pPr algn="ctr"/>
            <a:r>
              <a:rPr lang="en-US" sz="3600" b="1" dirty="0">
                <a:latin typeface="+mj-lt"/>
              </a:rPr>
              <a:t>Update from Strategic Planning and Funding</a:t>
            </a:r>
          </a:p>
        </p:txBody>
      </p:sp>
      <p:sp>
        <p:nvSpPr>
          <p:cNvPr id="7" name="TextBox 6"/>
          <p:cNvSpPr txBox="1"/>
          <p:nvPr/>
        </p:nvSpPr>
        <p:spPr>
          <a:xfrm>
            <a:off x="0" y="4997150"/>
            <a:ext cx="4206001" cy="369332"/>
          </a:xfrm>
          <a:prstGeom prst="rect">
            <a:avLst/>
          </a:prstGeom>
          <a:noFill/>
        </p:spPr>
        <p:txBody>
          <a:bodyPr wrap="square" rtlCol="0">
            <a:spAutoFit/>
          </a:bodyPr>
          <a:lstStyle/>
          <a:p>
            <a:pPr algn="ctr"/>
            <a:r>
              <a:rPr lang="en-US" i="1" dirty="0">
                <a:latin typeface="+mj-lt"/>
              </a:rPr>
              <a:t>Strategic Planning &amp; Funding staff </a:t>
            </a:r>
          </a:p>
        </p:txBody>
      </p:sp>
      <p:sp>
        <p:nvSpPr>
          <p:cNvPr id="2" name="TextBox 1"/>
          <p:cNvSpPr txBox="1"/>
          <p:nvPr/>
        </p:nvSpPr>
        <p:spPr>
          <a:xfrm>
            <a:off x="4679851" y="2862799"/>
            <a:ext cx="4099585" cy="1077218"/>
          </a:xfrm>
          <a:prstGeom prst="rect">
            <a:avLst/>
          </a:prstGeom>
          <a:noFill/>
        </p:spPr>
        <p:txBody>
          <a:bodyPr wrap="none" rtlCol="0">
            <a:spAutoFit/>
          </a:bodyPr>
          <a:lstStyle/>
          <a:p>
            <a:pPr algn="ctr"/>
            <a:r>
              <a:rPr lang="en-US" sz="3200" b="1" dirty="0">
                <a:solidFill>
                  <a:schemeClr val="bg1">
                    <a:lumMod val="65000"/>
                  </a:schemeClr>
                </a:solidFill>
                <a:ea typeface="Adobe Gothic Std B" panose="020B0800000000000000" pitchFamily="34" charset="-128"/>
              </a:rPr>
              <a:t>Texas Higher Education</a:t>
            </a:r>
          </a:p>
          <a:p>
            <a:pPr algn="ctr"/>
            <a:r>
              <a:rPr lang="en-US" sz="3200" b="1" dirty="0">
                <a:solidFill>
                  <a:schemeClr val="bg1">
                    <a:lumMod val="65000"/>
                  </a:schemeClr>
                </a:solidFill>
                <a:ea typeface="Adobe Gothic Std B" panose="020B0800000000000000" pitchFamily="34" charset="-128"/>
              </a:rPr>
              <a:t>Coordinating Board</a:t>
            </a:r>
          </a:p>
        </p:txBody>
      </p:sp>
      <p:sp>
        <p:nvSpPr>
          <p:cNvPr id="9" name="TextBox 8"/>
          <p:cNvSpPr txBox="1"/>
          <p:nvPr/>
        </p:nvSpPr>
        <p:spPr>
          <a:xfrm>
            <a:off x="4359182" y="4955967"/>
            <a:ext cx="3717236" cy="646331"/>
          </a:xfrm>
          <a:prstGeom prst="rect">
            <a:avLst/>
          </a:prstGeom>
          <a:noFill/>
        </p:spPr>
        <p:txBody>
          <a:bodyPr wrap="square" rtlCol="0">
            <a:spAutoFit/>
          </a:bodyPr>
          <a:lstStyle/>
          <a:p>
            <a:pPr algn="ctr"/>
            <a:r>
              <a:rPr lang="en-US" dirty="0">
                <a:latin typeface="+mj-lt"/>
              </a:rPr>
              <a:t>TACRAO</a:t>
            </a:r>
          </a:p>
          <a:p>
            <a:pPr algn="ctr"/>
            <a:r>
              <a:rPr lang="en-US" dirty="0">
                <a:latin typeface="+mj-lt"/>
              </a:rPr>
              <a:t>July 17-19, 2018</a:t>
            </a:r>
          </a:p>
        </p:txBody>
      </p:sp>
      <p:sp>
        <p:nvSpPr>
          <p:cNvPr id="4" name="Slide Number Placeholder 3"/>
          <p:cNvSpPr>
            <a:spLocks noGrp="1"/>
          </p:cNvSpPr>
          <p:nvPr>
            <p:ph type="sldNum" sz="quarter" idx="12"/>
          </p:nvPr>
        </p:nvSpPr>
        <p:spPr/>
        <p:txBody>
          <a:bodyPr/>
          <a:lstStyle/>
          <a:p>
            <a:fld id="{42B960B7-1A5D-4A40-9C6E-0A7BBAA5F990}" type="slidenum">
              <a:rPr lang="en-US" smtClean="0"/>
              <a:t>1</a:t>
            </a:fld>
            <a:endParaRPr lang="en-US" dirty="0"/>
          </a:p>
        </p:txBody>
      </p:sp>
    </p:spTree>
    <p:extLst>
      <p:ext uri="{BB962C8B-B14F-4D97-AF65-F5344CB8AC3E}">
        <p14:creationId xmlns:p14="http://schemas.microsoft.com/office/powerpoint/2010/main" val="274799869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2B424-09CE-4ECB-AE4A-6D966C581953}"/>
              </a:ext>
            </a:extLst>
          </p:cNvPr>
          <p:cNvSpPr>
            <a:spLocks noGrp="1"/>
          </p:cNvSpPr>
          <p:nvPr>
            <p:ph type="title"/>
          </p:nvPr>
        </p:nvSpPr>
        <p:spPr/>
        <p:txBody>
          <a:bodyPr/>
          <a:lstStyle/>
          <a:p>
            <a:r>
              <a:rPr lang="en-US" i="1" dirty="0">
                <a:solidFill>
                  <a:srgbClr val="C00000"/>
                </a:solidFill>
              </a:rPr>
              <a:t>Suggested</a:t>
            </a:r>
            <a:r>
              <a:rPr lang="en-US" dirty="0"/>
              <a:t> strategies for timely submission of data</a:t>
            </a:r>
          </a:p>
        </p:txBody>
      </p:sp>
      <p:sp>
        <p:nvSpPr>
          <p:cNvPr id="3" name="Content Placeholder 2">
            <a:extLst>
              <a:ext uri="{FF2B5EF4-FFF2-40B4-BE49-F238E27FC236}">
                <a16:creationId xmlns:a16="http://schemas.microsoft.com/office/drawing/2014/main" xmlns="" id="{BF5C88D7-8318-4D0B-8A26-F7C2321F2662}"/>
              </a:ext>
            </a:extLst>
          </p:cNvPr>
          <p:cNvSpPr>
            <a:spLocks noGrp="1"/>
          </p:cNvSpPr>
          <p:nvPr>
            <p:ph idx="1"/>
          </p:nvPr>
        </p:nvSpPr>
        <p:spPr/>
        <p:txBody>
          <a:bodyPr>
            <a:normAutofit lnSpcReduction="10000"/>
          </a:bodyPr>
          <a:lstStyle/>
          <a:p>
            <a:r>
              <a:rPr lang="en-US" dirty="0"/>
              <a:t>Revise certification notification process in manuals</a:t>
            </a:r>
          </a:p>
          <a:p>
            <a:pPr lvl="1"/>
            <a:r>
              <a:rPr lang="en-US" dirty="0"/>
              <a:t>Shift from focus on due date to focus on certification date</a:t>
            </a:r>
          </a:p>
          <a:p>
            <a:pPr lvl="1"/>
            <a:r>
              <a:rPr lang="en-US" dirty="0"/>
              <a:t>Move from four weeks to six weeks for certification post due-date</a:t>
            </a:r>
          </a:p>
          <a:p>
            <a:pPr lvl="1"/>
            <a:r>
              <a:rPr lang="en-US" dirty="0"/>
              <a:t>Standardize and automate process of notifications, for example….</a:t>
            </a:r>
          </a:p>
          <a:p>
            <a:pPr lvl="2"/>
            <a:r>
              <a:rPr lang="en-US" dirty="0"/>
              <a:t>Call to operational contact</a:t>
            </a:r>
          </a:p>
          <a:p>
            <a:pPr lvl="2"/>
            <a:r>
              <a:rPr lang="en-US" dirty="0"/>
              <a:t>Email to reporting official</a:t>
            </a:r>
          </a:p>
          <a:p>
            <a:pPr lvl="2"/>
            <a:r>
              <a:rPr lang="en-US" dirty="0"/>
              <a:t>Email to president</a:t>
            </a:r>
          </a:p>
          <a:p>
            <a:r>
              <a:rPr lang="en-US" dirty="0"/>
              <a:t>Increase transparency around timeliness of data submission and audit risk</a:t>
            </a:r>
          </a:p>
          <a:p>
            <a:endParaRPr lang="en-US" dirty="0"/>
          </a:p>
        </p:txBody>
      </p:sp>
      <p:sp>
        <p:nvSpPr>
          <p:cNvPr id="4" name="Slide Number Placeholder 3">
            <a:extLst>
              <a:ext uri="{FF2B5EF4-FFF2-40B4-BE49-F238E27FC236}">
                <a16:creationId xmlns:a16="http://schemas.microsoft.com/office/drawing/2014/main" xmlns="" id="{D1C125D9-B6E6-4F78-9CE9-26C73DF5D1D5}"/>
              </a:ext>
            </a:extLst>
          </p:cNvPr>
          <p:cNvSpPr>
            <a:spLocks noGrp="1"/>
          </p:cNvSpPr>
          <p:nvPr>
            <p:ph type="sldNum" sz="quarter" idx="12"/>
          </p:nvPr>
        </p:nvSpPr>
        <p:spPr/>
        <p:txBody>
          <a:bodyPr/>
          <a:lstStyle/>
          <a:p>
            <a:fld id="{42B960B7-1A5D-4A40-9C6E-0A7BBAA5F990}" type="slidenum">
              <a:rPr lang="en-US" smtClean="0"/>
              <a:t>10</a:t>
            </a:fld>
            <a:endParaRPr lang="en-US"/>
          </a:p>
        </p:txBody>
      </p:sp>
    </p:spTree>
    <p:extLst>
      <p:ext uri="{BB962C8B-B14F-4D97-AF65-F5344CB8AC3E}">
        <p14:creationId xmlns:p14="http://schemas.microsoft.com/office/powerpoint/2010/main" val="392990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A97207-4A15-4C98-8AFA-5800B2B9C4A2}"/>
              </a:ext>
            </a:extLst>
          </p:cNvPr>
          <p:cNvSpPr>
            <a:spLocks noGrp="1"/>
          </p:cNvSpPr>
          <p:nvPr>
            <p:ph type="title"/>
          </p:nvPr>
        </p:nvSpPr>
        <p:spPr/>
        <p:txBody>
          <a:bodyPr/>
          <a:lstStyle/>
          <a:p>
            <a:r>
              <a:rPr lang="en-US" i="1" dirty="0">
                <a:solidFill>
                  <a:srgbClr val="C00000"/>
                </a:solidFill>
              </a:rPr>
              <a:t>Suggested</a:t>
            </a:r>
            <a:r>
              <a:rPr lang="en-US" dirty="0"/>
              <a:t> strategies</a:t>
            </a:r>
          </a:p>
        </p:txBody>
      </p:sp>
      <p:sp>
        <p:nvSpPr>
          <p:cNvPr id="3" name="Content Placeholder 2">
            <a:extLst>
              <a:ext uri="{FF2B5EF4-FFF2-40B4-BE49-F238E27FC236}">
                <a16:creationId xmlns:a16="http://schemas.microsoft.com/office/drawing/2014/main" xmlns="" id="{74042B81-ABA2-42C8-9645-34AF5D2671B6}"/>
              </a:ext>
            </a:extLst>
          </p:cNvPr>
          <p:cNvSpPr>
            <a:spLocks noGrp="1"/>
          </p:cNvSpPr>
          <p:nvPr>
            <p:ph idx="1"/>
          </p:nvPr>
        </p:nvSpPr>
        <p:spPr/>
        <p:txBody>
          <a:bodyPr/>
          <a:lstStyle/>
          <a:p>
            <a:r>
              <a:rPr lang="en-US" dirty="0"/>
              <a:t>Improve edit check reports to provide more guidance on issues</a:t>
            </a:r>
          </a:p>
          <a:p>
            <a:r>
              <a:rPr lang="en-US" dirty="0"/>
              <a:t>Develop a best practices resource</a:t>
            </a:r>
          </a:p>
          <a:p>
            <a:pPr lvl="1"/>
            <a:r>
              <a:rPr lang="en-US" dirty="0"/>
              <a:t>Strategies for the timing and process of changing student information systems</a:t>
            </a:r>
          </a:p>
          <a:p>
            <a:pPr lvl="1"/>
            <a:r>
              <a:rPr lang="en-US" dirty="0"/>
              <a:t>Troubleshooting common errors</a:t>
            </a:r>
          </a:p>
          <a:p>
            <a:r>
              <a:rPr lang="en-US" dirty="0"/>
              <a:t>Develop tools to enhance accuracy of reporting</a:t>
            </a:r>
          </a:p>
          <a:p>
            <a:pPr lvl="1"/>
            <a:r>
              <a:rPr lang="en-US" dirty="0"/>
              <a:t>Open the 00S earlier</a:t>
            </a:r>
          </a:p>
          <a:p>
            <a:r>
              <a:rPr lang="en-US" dirty="0"/>
              <a:t>Honor those who meet deadlines</a:t>
            </a:r>
          </a:p>
        </p:txBody>
      </p:sp>
      <p:sp>
        <p:nvSpPr>
          <p:cNvPr id="4" name="Slide Number Placeholder 3">
            <a:extLst>
              <a:ext uri="{FF2B5EF4-FFF2-40B4-BE49-F238E27FC236}">
                <a16:creationId xmlns:a16="http://schemas.microsoft.com/office/drawing/2014/main" xmlns="" id="{F8AFEAB4-3DC7-4416-ACAE-8E492A8BF51A}"/>
              </a:ext>
            </a:extLst>
          </p:cNvPr>
          <p:cNvSpPr>
            <a:spLocks noGrp="1"/>
          </p:cNvSpPr>
          <p:nvPr>
            <p:ph type="sldNum" sz="quarter" idx="12"/>
          </p:nvPr>
        </p:nvSpPr>
        <p:spPr/>
        <p:txBody>
          <a:bodyPr/>
          <a:lstStyle/>
          <a:p>
            <a:fld id="{42B960B7-1A5D-4A40-9C6E-0A7BBAA5F990}" type="slidenum">
              <a:rPr lang="en-US" smtClean="0"/>
              <a:t>11</a:t>
            </a:fld>
            <a:endParaRPr lang="en-US"/>
          </a:p>
        </p:txBody>
      </p:sp>
    </p:spTree>
    <p:extLst>
      <p:ext uri="{BB962C8B-B14F-4D97-AF65-F5344CB8AC3E}">
        <p14:creationId xmlns:p14="http://schemas.microsoft.com/office/powerpoint/2010/main" val="969162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FCE09C-B624-41F0-8FDC-3854AA1E8CE6}"/>
              </a:ext>
            </a:extLst>
          </p:cNvPr>
          <p:cNvSpPr>
            <a:spLocks noGrp="1"/>
          </p:cNvSpPr>
          <p:nvPr>
            <p:ph type="title"/>
          </p:nvPr>
        </p:nvSpPr>
        <p:spPr/>
        <p:txBody>
          <a:bodyPr/>
          <a:lstStyle/>
          <a:p>
            <a:r>
              <a:rPr lang="en-US" dirty="0"/>
              <a:t>Your input…	</a:t>
            </a:r>
          </a:p>
        </p:txBody>
      </p:sp>
      <p:sp>
        <p:nvSpPr>
          <p:cNvPr id="3" name="Content Placeholder 2">
            <a:extLst>
              <a:ext uri="{FF2B5EF4-FFF2-40B4-BE49-F238E27FC236}">
                <a16:creationId xmlns:a16="http://schemas.microsoft.com/office/drawing/2014/main" xmlns="" id="{19AE8547-6C3F-470A-83B6-F121DA3FDED2}"/>
              </a:ext>
            </a:extLst>
          </p:cNvPr>
          <p:cNvSpPr>
            <a:spLocks noGrp="1"/>
          </p:cNvSpPr>
          <p:nvPr>
            <p:ph idx="1"/>
          </p:nvPr>
        </p:nvSpPr>
        <p:spPr/>
        <p:txBody>
          <a:bodyPr/>
          <a:lstStyle/>
          <a:p>
            <a:r>
              <a:rPr lang="en-US" dirty="0"/>
              <a:t>These ideas are nascent</a:t>
            </a:r>
          </a:p>
          <a:p>
            <a:r>
              <a:rPr lang="en-US" dirty="0"/>
              <a:t>Do you have suggestions for how best to operationalize these ideas?</a:t>
            </a:r>
          </a:p>
          <a:p>
            <a:r>
              <a:rPr lang="en-US" dirty="0"/>
              <a:t>Are there other strategies you’d like to suggest?</a:t>
            </a:r>
          </a:p>
          <a:p>
            <a:r>
              <a:rPr lang="en-US" dirty="0"/>
              <a:t>Is there a role TACRAO might play?</a:t>
            </a:r>
          </a:p>
        </p:txBody>
      </p:sp>
      <p:sp>
        <p:nvSpPr>
          <p:cNvPr id="4" name="Slide Number Placeholder 3">
            <a:extLst>
              <a:ext uri="{FF2B5EF4-FFF2-40B4-BE49-F238E27FC236}">
                <a16:creationId xmlns:a16="http://schemas.microsoft.com/office/drawing/2014/main" xmlns="" id="{06E55714-B31E-44C8-93B9-97103A040F13}"/>
              </a:ext>
            </a:extLst>
          </p:cNvPr>
          <p:cNvSpPr>
            <a:spLocks noGrp="1"/>
          </p:cNvSpPr>
          <p:nvPr>
            <p:ph type="sldNum" sz="quarter" idx="12"/>
          </p:nvPr>
        </p:nvSpPr>
        <p:spPr/>
        <p:txBody>
          <a:bodyPr/>
          <a:lstStyle/>
          <a:p>
            <a:fld id="{42B960B7-1A5D-4A40-9C6E-0A7BBAA5F990}" type="slidenum">
              <a:rPr lang="en-US" smtClean="0"/>
              <a:t>12</a:t>
            </a:fld>
            <a:endParaRPr lang="en-US"/>
          </a:p>
        </p:txBody>
      </p:sp>
    </p:spTree>
    <p:extLst>
      <p:ext uri="{BB962C8B-B14F-4D97-AF65-F5344CB8AC3E}">
        <p14:creationId xmlns:p14="http://schemas.microsoft.com/office/powerpoint/2010/main" val="2060756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C0C90945-9522-4AE4-B30F-3773260D7AF2}"/>
              </a:ext>
            </a:extLst>
          </p:cNvPr>
          <p:cNvSpPr>
            <a:spLocks noGrp="1"/>
          </p:cNvSpPr>
          <p:nvPr>
            <p:ph type="title"/>
          </p:nvPr>
        </p:nvSpPr>
        <p:spPr/>
        <p:txBody>
          <a:bodyPr/>
          <a:lstStyle/>
          <a:p>
            <a:r>
              <a:rPr lang="en-US" dirty="0"/>
              <a:t>Field of Study completions are low, although growing modestly</a:t>
            </a:r>
          </a:p>
        </p:txBody>
      </p:sp>
      <p:sp>
        <p:nvSpPr>
          <p:cNvPr id="7" name="Slide Number Placeholder 6">
            <a:extLst>
              <a:ext uri="{FF2B5EF4-FFF2-40B4-BE49-F238E27FC236}">
                <a16:creationId xmlns:a16="http://schemas.microsoft.com/office/drawing/2014/main" xmlns="" id="{D4DE1318-3DE0-434A-BA1D-380EB19FC70A}"/>
              </a:ext>
            </a:extLst>
          </p:cNvPr>
          <p:cNvSpPr>
            <a:spLocks noGrp="1"/>
          </p:cNvSpPr>
          <p:nvPr>
            <p:ph type="sldNum" sz="quarter" idx="12"/>
          </p:nvPr>
        </p:nvSpPr>
        <p:spPr/>
        <p:txBody>
          <a:bodyPr/>
          <a:lstStyle/>
          <a:p>
            <a:fld id="{42B960B7-1A5D-4A40-9C6E-0A7BBAA5F990}" type="slidenum">
              <a:rPr lang="en-US" smtClean="0"/>
              <a:t>13</a:t>
            </a:fld>
            <a:endParaRPr lang="en-US" dirty="0"/>
          </a:p>
        </p:txBody>
      </p:sp>
      <p:pic>
        <p:nvPicPr>
          <p:cNvPr id="3" name="Content Placeholder 2">
            <a:extLst>
              <a:ext uri="{FF2B5EF4-FFF2-40B4-BE49-F238E27FC236}">
                <a16:creationId xmlns:a16="http://schemas.microsoft.com/office/drawing/2014/main" xmlns="" id="{834224B2-1072-47D5-8C54-FA8FDCD16C23}"/>
              </a:ext>
            </a:extLst>
          </p:cNvPr>
          <p:cNvPicPr>
            <a:picLocks noGrp="1" noChangeAspect="1"/>
          </p:cNvPicPr>
          <p:nvPr>
            <p:ph idx="1"/>
          </p:nvPr>
        </p:nvPicPr>
        <p:blipFill>
          <a:blip r:embed="rId2"/>
          <a:stretch>
            <a:fillRect/>
          </a:stretch>
        </p:blipFill>
        <p:spPr>
          <a:xfrm>
            <a:off x="84403" y="1690689"/>
            <a:ext cx="10804168" cy="3866067"/>
          </a:xfrm>
          <a:prstGeom prst="rect">
            <a:avLst/>
          </a:prstGeom>
        </p:spPr>
      </p:pic>
    </p:spTree>
    <p:extLst>
      <p:ext uri="{BB962C8B-B14F-4D97-AF65-F5344CB8AC3E}">
        <p14:creationId xmlns:p14="http://schemas.microsoft.com/office/powerpoint/2010/main" val="1996749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C0C90945-9522-4AE4-B30F-3773260D7AF2}"/>
              </a:ext>
            </a:extLst>
          </p:cNvPr>
          <p:cNvSpPr>
            <a:spLocks noGrp="1"/>
          </p:cNvSpPr>
          <p:nvPr>
            <p:ph type="title"/>
          </p:nvPr>
        </p:nvSpPr>
        <p:spPr>
          <a:xfrm>
            <a:off x="276447" y="136959"/>
            <a:ext cx="8238903" cy="1325563"/>
          </a:xfrm>
        </p:spPr>
        <p:txBody>
          <a:bodyPr/>
          <a:lstStyle/>
          <a:p>
            <a:r>
              <a:rPr lang="en-US" dirty="0"/>
              <a:t>21 colleges awarded a field of study in the last 4 years</a:t>
            </a:r>
          </a:p>
        </p:txBody>
      </p:sp>
      <p:sp>
        <p:nvSpPr>
          <p:cNvPr id="7" name="Slide Number Placeholder 6">
            <a:extLst>
              <a:ext uri="{FF2B5EF4-FFF2-40B4-BE49-F238E27FC236}">
                <a16:creationId xmlns:a16="http://schemas.microsoft.com/office/drawing/2014/main" xmlns="" id="{D4DE1318-3DE0-434A-BA1D-380EB19FC70A}"/>
              </a:ext>
            </a:extLst>
          </p:cNvPr>
          <p:cNvSpPr>
            <a:spLocks noGrp="1"/>
          </p:cNvSpPr>
          <p:nvPr>
            <p:ph type="sldNum" sz="quarter" idx="12"/>
          </p:nvPr>
        </p:nvSpPr>
        <p:spPr/>
        <p:txBody>
          <a:bodyPr/>
          <a:lstStyle/>
          <a:p>
            <a:fld id="{42B960B7-1A5D-4A40-9C6E-0A7BBAA5F990}" type="slidenum">
              <a:rPr lang="en-US" smtClean="0"/>
              <a:t>14</a:t>
            </a:fld>
            <a:endParaRPr lang="en-US" dirty="0"/>
          </a:p>
        </p:txBody>
      </p:sp>
      <p:graphicFrame>
        <p:nvGraphicFramePr>
          <p:cNvPr id="3" name="Table 2">
            <a:extLst>
              <a:ext uri="{FF2B5EF4-FFF2-40B4-BE49-F238E27FC236}">
                <a16:creationId xmlns:a16="http://schemas.microsoft.com/office/drawing/2014/main" xmlns="" id="{D0710E64-EF01-4BE3-9AEE-62862C1CBB99}"/>
              </a:ext>
            </a:extLst>
          </p:cNvPr>
          <p:cNvGraphicFramePr>
            <a:graphicFrameLocks noGrp="1"/>
          </p:cNvGraphicFramePr>
          <p:nvPr>
            <p:extLst/>
          </p:nvPr>
        </p:nvGraphicFramePr>
        <p:xfrm>
          <a:off x="59960" y="1239307"/>
          <a:ext cx="9017392" cy="5567244"/>
        </p:xfrm>
        <a:graphic>
          <a:graphicData uri="http://schemas.openxmlformats.org/drawingml/2006/table">
            <a:tbl>
              <a:tblPr/>
              <a:tblGrid>
                <a:gridCol w="464292">
                  <a:extLst>
                    <a:ext uri="{9D8B030D-6E8A-4147-A177-3AD203B41FA5}">
                      <a16:colId xmlns:a16="http://schemas.microsoft.com/office/drawing/2014/main" xmlns="" val="3115686842"/>
                    </a:ext>
                  </a:extLst>
                </a:gridCol>
                <a:gridCol w="2122483">
                  <a:extLst>
                    <a:ext uri="{9D8B030D-6E8A-4147-A177-3AD203B41FA5}">
                      <a16:colId xmlns:a16="http://schemas.microsoft.com/office/drawing/2014/main" xmlns="" val="1032039738"/>
                    </a:ext>
                  </a:extLst>
                </a:gridCol>
                <a:gridCol w="426391">
                  <a:extLst>
                    <a:ext uri="{9D8B030D-6E8A-4147-A177-3AD203B41FA5}">
                      <a16:colId xmlns:a16="http://schemas.microsoft.com/office/drawing/2014/main" xmlns="" val="1821896953"/>
                    </a:ext>
                  </a:extLst>
                </a:gridCol>
                <a:gridCol w="426391">
                  <a:extLst>
                    <a:ext uri="{9D8B030D-6E8A-4147-A177-3AD203B41FA5}">
                      <a16:colId xmlns:a16="http://schemas.microsoft.com/office/drawing/2014/main" xmlns="" val="2672765460"/>
                    </a:ext>
                  </a:extLst>
                </a:gridCol>
                <a:gridCol w="517986">
                  <a:extLst>
                    <a:ext uri="{9D8B030D-6E8A-4147-A177-3AD203B41FA5}">
                      <a16:colId xmlns:a16="http://schemas.microsoft.com/office/drawing/2014/main" xmlns="" val="3115616781"/>
                    </a:ext>
                  </a:extLst>
                </a:gridCol>
                <a:gridCol w="303211">
                  <a:extLst>
                    <a:ext uri="{9D8B030D-6E8A-4147-A177-3AD203B41FA5}">
                      <a16:colId xmlns:a16="http://schemas.microsoft.com/office/drawing/2014/main" xmlns="" val="454953085"/>
                    </a:ext>
                  </a:extLst>
                </a:gridCol>
                <a:gridCol w="429551">
                  <a:extLst>
                    <a:ext uri="{9D8B030D-6E8A-4147-A177-3AD203B41FA5}">
                      <a16:colId xmlns:a16="http://schemas.microsoft.com/office/drawing/2014/main" xmlns="" val="3217733118"/>
                    </a:ext>
                  </a:extLst>
                </a:gridCol>
                <a:gridCol w="467451">
                  <a:extLst>
                    <a:ext uri="{9D8B030D-6E8A-4147-A177-3AD203B41FA5}">
                      <a16:colId xmlns:a16="http://schemas.microsoft.com/office/drawing/2014/main" xmlns="" val="2604099306"/>
                    </a:ext>
                  </a:extLst>
                </a:gridCol>
                <a:gridCol w="517986">
                  <a:extLst>
                    <a:ext uri="{9D8B030D-6E8A-4147-A177-3AD203B41FA5}">
                      <a16:colId xmlns:a16="http://schemas.microsoft.com/office/drawing/2014/main" xmlns="" val="1327824833"/>
                    </a:ext>
                  </a:extLst>
                </a:gridCol>
                <a:gridCol w="293737">
                  <a:extLst>
                    <a:ext uri="{9D8B030D-6E8A-4147-A177-3AD203B41FA5}">
                      <a16:colId xmlns:a16="http://schemas.microsoft.com/office/drawing/2014/main" xmlns="" val="3908330118"/>
                    </a:ext>
                  </a:extLst>
                </a:gridCol>
                <a:gridCol w="429551">
                  <a:extLst>
                    <a:ext uri="{9D8B030D-6E8A-4147-A177-3AD203B41FA5}">
                      <a16:colId xmlns:a16="http://schemas.microsoft.com/office/drawing/2014/main" xmlns="" val="1797266858"/>
                    </a:ext>
                  </a:extLst>
                </a:gridCol>
                <a:gridCol w="429551">
                  <a:extLst>
                    <a:ext uri="{9D8B030D-6E8A-4147-A177-3AD203B41FA5}">
                      <a16:colId xmlns:a16="http://schemas.microsoft.com/office/drawing/2014/main" xmlns="" val="1641213387"/>
                    </a:ext>
                  </a:extLst>
                </a:gridCol>
                <a:gridCol w="517986">
                  <a:extLst>
                    <a:ext uri="{9D8B030D-6E8A-4147-A177-3AD203B41FA5}">
                      <a16:colId xmlns:a16="http://schemas.microsoft.com/office/drawing/2014/main" xmlns="" val="4138272479"/>
                    </a:ext>
                  </a:extLst>
                </a:gridCol>
                <a:gridCol w="293737">
                  <a:extLst>
                    <a:ext uri="{9D8B030D-6E8A-4147-A177-3AD203B41FA5}">
                      <a16:colId xmlns:a16="http://schemas.microsoft.com/office/drawing/2014/main" xmlns="" val="3774710238"/>
                    </a:ext>
                  </a:extLst>
                </a:gridCol>
                <a:gridCol w="429551">
                  <a:extLst>
                    <a:ext uri="{9D8B030D-6E8A-4147-A177-3AD203B41FA5}">
                      <a16:colId xmlns:a16="http://schemas.microsoft.com/office/drawing/2014/main" xmlns="" val="3816638262"/>
                    </a:ext>
                  </a:extLst>
                </a:gridCol>
                <a:gridCol w="429551">
                  <a:extLst>
                    <a:ext uri="{9D8B030D-6E8A-4147-A177-3AD203B41FA5}">
                      <a16:colId xmlns:a16="http://schemas.microsoft.com/office/drawing/2014/main" xmlns="" val="880649235"/>
                    </a:ext>
                  </a:extLst>
                </a:gridCol>
                <a:gridCol w="517986">
                  <a:extLst>
                    <a:ext uri="{9D8B030D-6E8A-4147-A177-3AD203B41FA5}">
                      <a16:colId xmlns:a16="http://schemas.microsoft.com/office/drawing/2014/main" xmlns="" val="2437500275"/>
                    </a:ext>
                  </a:extLst>
                </a:gridCol>
              </a:tblGrid>
              <a:tr h="180994">
                <a:tc gridSpan="4">
                  <a:txBody>
                    <a:bodyPr/>
                    <a:lstStyle/>
                    <a:p>
                      <a:pPr algn="l" fontAlgn="b"/>
                      <a:r>
                        <a:rPr lang="en-US" sz="900" b="0" i="0" u="none" strike="noStrike">
                          <a:effectLst/>
                          <a:latin typeface="Tahoma" panose="020B0604030504040204" pitchFamily="34" charset="0"/>
                        </a:rPr>
                        <a:t>Field of Study Awards Who Also Received CCC or Assoc</a:t>
                      </a:r>
                    </a:p>
                  </a:txBody>
                  <a:tcPr marL="8284" marR="8284" marT="828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extLst>
                  <a:ext uri="{0D108BD9-81ED-4DB2-BD59-A6C34878D82A}">
                    <a16:rowId xmlns:a16="http://schemas.microsoft.com/office/drawing/2014/main" xmlns="" val="1694418205"/>
                  </a:ext>
                </a:extLst>
              </a:tr>
              <a:tr h="340203">
                <a:tc gridSpan="11">
                  <a:txBody>
                    <a:bodyPr/>
                    <a:lstStyle/>
                    <a:p>
                      <a:pPr algn="l" fontAlgn="b"/>
                      <a:r>
                        <a:rPr lang="en-US" sz="900" b="0" i="0" u="none" strike="noStrike">
                          <a:effectLst/>
                          <a:latin typeface="Tahoma" panose="020B0604030504040204" pitchFamily="34" charset="0"/>
                        </a:rPr>
                        <a:t>FOS = Unduplicated number of FOS awards     CCC = FOS plus Core Complete     ASSOC = FOS plus Assoc degree</a:t>
                      </a:r>
                    </a:p>
                  </a:txBody>
                  <a:tcPr marL="8284" marR="8284" marT="828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extLst>
                  <a:ext uri="{0D108BD9-81ED-4DB2-BD59-A6C34878D82A}">
                    <a16:rowId xmlns:a16="http://schemas.microsoft.com/office/drawing/2014/main" xmlns="" val="812423370"/>
                  </a:ext>
                </a:extLst>
              </a:tr>
              <a:tr h="180994">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20127169"/>
                  </a:ext>
                </a:extLst>
              </a:tr>
              <a:tr h="180994">
                <a:tc>
                  <a:txBody>
                    <a:bodyPr/>
                    <a:lstStyle/>
                    <a:p>
                      <a:pPr algn="l" fontAlgn="b"/>
                      <a:r>
                        <a:rPr lang="en-US" sz="900" b="0" i="0" u="none" strike="noStrike">
                          <a:effectLst/>
                          <a:latin typeface="Tahoma" panose="020B0604030504040204" pitchFamily="34" charset="0"/>
                        </a:rPr>
                        <a:t>distfice</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instname</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Tahoma" panose="020B0604030504040204" pitchFamily="34" charset="0"/>
                        </a:rPr>
                        <a:t>FOS14</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CCC14</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Assoc14</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 </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FOS15</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CCC 15</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Assoc15</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 </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FOS16</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CCC16</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Assoc16</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 </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effectLst/>
                          <a:latin typeface="Tahoma" panose="020B0604030504040204" pitchFamily="34" charset="0"/>
                        </a:rPr>
                        <a:t>FOS17</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CCC17</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Tahoma" panose="020B0604030504040204" pitchFamily="34" charset="0"/>
                        </a:rPr>
                        <a:t>Assoc17</a:t>
                      </a:r>
                    </a:p>
                  </a:txBody>
                  <a:tcPr marL="8284" marR="8284" marT="828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7569512"/>
                  </a:ext>
                </a:extLst>
              </a:tr>
              <a:tr h="180994">
                <a:tc>
                  <a:txBody>
                    <a:bodyPr/>
                    <a:lstStyle/>
                    <a:p>
                      <a:pPr algn="l" fontAlgn="b"/>
                      <a:r>
                        <a:rPr lang="en-US" sz="900" b="0" i="0" u="none" strike="noStrike">
                          <a:effectLst/>
                          <a:latin typeface="Tahoma" panose="020B0604030504040204" pitchFamily="34" charset="0"/>
                        </a:rPr>
                        <a:t>003539</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effectLst/>
                          <a:latin typeface="Tahoma" panose="020B0604030504040204" pitchFamily="34" charset="0"/>
                        </a:rPr>
                        <a:t>ALVIN COMMUNITY COLLEGE</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effectLst/>
                          <a:latin typeface="Tahoma" panose="020B0604030504040204" pitchFamily="34" charset="0"/>
                        </a:rPr>
                        <a:t>56</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effectLst/>
                          <a:latin typeface="Tahoma" panose="020B0604030504040204" pitchFamily="34" charset="0"/>
                        </a:rPr>
                        <a:t>14</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effectLst/>
                          <a:latin typeface="Tahoma" panose="020B0604030504040204" pitchFamily="34" charset="0"/>
                        </a:rPr>
                        <a:t>53</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effectLst/>
                          <a:latin typeface="Tahoma" panose="020B0604030504040204" pitchFamily="34" charset="0"/>
                        </a:rPr>
                        <a:t>70</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effectLst/>
                          <a:latin typeface="Tahoma" panose="020B0604030504040204" pitchFamily="34" charset="0"/>
                        </a:rPr>
                        <a:t>2</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effectLst/>
                          <a:latin typeface="Tahoma" panose="020B0604030504040204" pitchFamily="34" charset="0"/>
                        </a:rPr>
                        <a:t>70</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effectLst/>
                          <a:latin typeface="Tahoma" panose="020B0604030504040204" pitchFamily="34" charset="0"/>
                        </a:rPr>
                        <a:t>91</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effectLst/>
                          <a:latin typeface="Tahoma" panose="020B0604030504040204" pitchFamily="34" charset="0"/>
                        </a:rPr>
                        <a:t>20</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effectLst/>
                          <a:latin typeface="Tahoma" panose="020B0604030504040204" pitchFamily="34" charset="0"/>
                        </a:rPr>
                        <a:t>89</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28</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Tahoma" panose="020B0604030504040204" pitchFamily="34" charset="0"/>
                        </a:rPr>
                        <a:t>11</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Tahoma" panose="020B0604030504040204" pitchFamily="34" charset="0"/>
                        </a:rPr>
                        <a:t>28</a:t>
                      </a:r>
                    </a:p>
                  </a:txBody>
                  <a:tcPr marL="8284" marR="8284" marT="8284"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4230854270"/>
                  </a:ext>
                </a:extLst>
              </a:tr>
              <a:tr h="180994">
                <a:tc>
                  <a:txBody>
                    <a:bodyPr/>
                    <a:lstStyle/>
                    <a:p>
                      <a:pPr algn="l" fontAlgn="b"/>
                      <a:r>
                        <a:rPr lang="en-US" sz="900" b="0" i="0" u="none" strike="noStrike">
                          <a:effectLst/>
                          <a:latin typeface="Tahoma" panose="020B0604030504040204" pitchFamily="34" charset="0"/>
                        </a:rPr>
                        <a:t>003540</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AMARILLO COLLEGE</a:t>
                      </a:r>
                    </a:p>
                  </a:txBody>
                  <a:tcPr marL="8284" marR="8284" marT="8284" marB="0" anchor="b">
                    <a:lnL>
                      <a:noFill/>
                    </a:lnL>
                    <a:lnR>
                      <a:noFill/>
                    </a:lnR>
                    <a:lnT>
                      <a:noFill/>
                    </a:lnT>
                    <a:lnB>
                      <a:noFill/>
                    </a:lnB>
                  </a:tcPr>
                </a:tc>
                <a:tc>
                  <a:txBody>
                    <a:bodyPr/>
                    <a:lstStyle/>
                    <a:p>
                      <a:pPr algn="r" fontAlgn="b"/>
                      <a:r>
                        <a:rPr lang="en-US" sz="900" b="0" i="0" u="none" strike="noStrike" dirty="0">
                          <a:effectLst/>
                          <a:latin typeface="Tahoma" panose="020B0604030504040204" pitchFamily="34" charset="0"/>
                        </a:rPr>
                        <a:t>216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141</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161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98</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216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134</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228</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97</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161</a:t>
                      </a:r>
                    </a:p>
                  </a:txBody>
                  <a:tcPr marL="8284" marR="8284" marT="8284" marB="0" anchor="b">
                    <a:lnL>
                      <a:noFill/>
                    </a:lnL>
                    <a:lnR>
                      <a:noFill/>
                    </a:lnR>
                    <a:lnT>
                      <a:noFill/>
                    </a:lnT>
                    <a:lnB>
                      <a:noFill/>
                    </a:lnB>
                  </a:tcPr>
                </a:tc>
                <a:extLst>
                  <a:ext uri="{0D108BD9-81ED-4DB2-BD59-A6C34878D82A}">
                    <a16:rowId xmlns:a16="http://schemas.microsoft.com/office/drawing/2014/main" xmlns="" val="2693878401"/>
                  </a:ext>
                </a:extLst>
              </a:tr>
              <a:tr h="180994">
                <a:tc>
                  <a:txBody>
                    <a:bodyPr/>
                    <a:lstStyle/>
                    <a:p>
                      <a:pPr algn="l" fontAlgn="b"/>
                      <a:r>
                        <a:rPr lang="en-US" sz="900" b="0" i="0" u="none" strike="noStrike">
                          <a:effectLst/>
                          <a:latin typeface="Tahoma" panose="020B0604030504040204" pitchFamily="34" charset="0"/>
                        </a:rPr>
                        <a:t>003549</a:t>
                      </a:r>
                    </a:p>
                  </a:txBody>
                  <a:tcPr marL="8284" marR="8284" marT="8284" marB="0" anchor="b">
                    <a:lnL>
                      <a:noFill/>
                    </a:lnL>
                    <a:lnR>
                      <a:noFill/>
                    </a:lnR>
                    <a:lnT>
                      <a:noFill/>
                    </a:lnT>
                    <a:lnB>
                      <a:noFill/>
                    </a:lnB>
                  </a:tcPr>
                </a:tc>
                <a:tc>
                  <a:txBody>
                    <a:bodyPr/>
                    <a:lstStyle/>
                    <a:p>
                      <a:pPr algn="l" fontAlgn="b"/>
                      <a:r>
                        <a:rPr lang="en-US" sz="900" b="0" i="0" u="none" strike="noStrike">
                          <a:solidFill>
                            <a:srgbClr val="000000"/>
                          </a:solidFill>
                          <a:effectLst/>
                          <a:latin typeface="Tahoma" panose="020B0604030504040204" pitchFamily="34" charset="0"/>
                        </a:rPr>
                        <a:t>BLINN COLLEGE DISTRICT</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10</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0</a:t>
                      </a:r>
                    </a:p>
                  </a:txBody>
                  <a:tcPr marL="8284" marR="8284" marT="8284" marB="0" anchor="b">
                    <a:lnL>
                      <a:noFill/>
                    </a:lnL>
                    <a:lnR>
                      <a:noFill/>
                    </a:lnR>
                    <a:lnT>
                      <a:noFill/>
                    </a:lnT>
                    <a:lnB>
                      <a:noFill/>
                    </a:lnB>
                  </a:tcPr>
                </a:tc>
                <a:extLst>
                  <a:ext uri="{0D108BD9-81ED-4DB2-BD59-A6C34878D82A}">
                    <a16:rowId xmlns:a16="http://schemas.microsoft.com/office/drawing/2014/main" xmlns="" val="3609975648"/>
                  </a:ext>
                </a:extLst>
              </a:tr>
              <a:tr h="180994">
                <a:tc>
                  <a:txBody>
                    <a:bodyPr/>
                    <a:lstStyle/>
                    <a:p>
                      <a:pPr algn="l" fontAlgn="b"/>
                      <a:r>
                        <a:rPr lang="en-US" sz="900" b="0" i="0" u="none" strike="noStrike">
                          <a:effectLst/>
                          <a:latin typeface="Tahoma" panose="020B0604030504040204" pitchFamily="34" charset="0"/>
                        </a:rPr>
                        <a:t>003563</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DEL MAR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111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77</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67</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44</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22</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40</a:t>
                      </a:r>
                    </a:p>
                  </a:txBody>
                  <a:tcPr marL="8284" marR="8284" marT="8284" marB="0" anchor="b">
                    <a:lnL>
                      <a:noFill/>
                    </a:lnL>
                    <a:lnR>
                      <a:noFill/>
                    </a:lnR>
                    <a:lnT>
                      <a:noFill/>
                    </a:lnT>
                    <a:lnB>
                      <a:noFill/>
                    </a:lnB>
                  </a:tcPr>
                </a:tc>
                <a:extLst>
                  <a:ext uri="{0D108BD9-81ED-4DB2-BD59-A6C34878D82A}">
                    <a16:rowId xmlns:a16="http://schemas.microsoft.com/office/drawing/2014/main" xmlns="" val="1366569551"/>
                  </a:ext>
                </a:extLst>
              </a:tr>
              <a:tr h="180994">
                <a:tc>
                  <a:txBody>
                    <a:bodyPr/>
                    <a:lstStyle/>
                    <a:p>
                      <a:pPr algn="l" fontAlgn="b"/>
                      <a:r>
                        <a:rPr lang="en-US" sz="900" b="0" i="0" u="none" strike="noStrike">
                          <a:effectLst/>
                          <a:latin typeface="Tahoma" panose="020B0604030504040204" pitchFamily="34" charset="0"/>
                        </a:rPr>
                        <a:t>003570</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GRAYSON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61</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14</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33</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32</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33</a:t>
                      </a:r>
                    </a:p>
                  </a:txBody>
                  <a:tcPr marL="8284" marR="8284" marT="8284" marB="0" anchor="b">
                    <a:lnL>
                      <a:noFill/>
                    </a:lnL>
                    <a:lnR>
                      <a:noFill/>
                    </a:lnR>
                    <a:lnT>
                      <a:noFill/>
                    </a:lnT>
                    <a:lnB>
                      <a:noFill/>
                    </a:lnB>
                  </a:tcPr>
                </a:tc>
                <a:extLst>
                  <a:ext uri="{0D108BD9-81ED-4DB2-BD59-A6C34878D82A}">
                    <a16:rowId xmlns:a16="http://schemas.microsoft.com/office/drawing/2014/main" xmlns="" val="2588699901"/>
                  </a:ext>
                </a:extLst>
              </a:tr>
              <a:tr h="180994">
                <a:tc>
                  <a:txBody>
                    <a:bodyPr/>
                    <a:lstStyle/>
                    <a:p>
                      <a:pPr algn="l" fontAlgn="b"/>
                      <a:r>
                        <a:rPr lang="en-US" sz="900" b="0" i="0" u="none" strike="noStrike">
                          <a:effectLst/>
                          <a:latin typeface="Tahoma" panose="020B0604030504040204" pitchFamily="34" charset="0"/>
                        </a:rPr>
                        <a:t>003572</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TRINITY VALLEY COMM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9</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3</a:t>
                      </a:r>
                    </a:p>
                  </a:txBody>
                  <a:tcPr marL="8284" marR="8284" marT="8284" marB="0" anchor="b">
                    <a:lnL>
                      <a:noFill/>
                    </a:lnL>
                    <a:lnR>
                      <a:noFill/>
                    </a:lnR>
                    <a:lnT>
                      <a:noFill/>
                    </a:lnT>
                    <a:lnB>
                      <a:noFill/>
                    </a:lnB>
                  </a:tcPr>
                </a:tc>
                <a:extLst>
                  <a:ext uri="{0D108BD9-81ED-4DB2-BD59-A6C34878D82A}">
                    <a16:rowId xmlns:a16="http://schemas.microsoft.com/office/drawing/2014/main" xmlns="" val="3130653277"/>
                  </a:ext>
                </a:extLst>
              </a:tr>
              <a:tr h="180994">
                <a:tc>
                  <a:txBody>
                    <a:bodyPr/>
                    <a:lstStyle/>
                    <a:p>
                      <a:pPr algn="l" fontAlgn="b"/>
                      <a:r>
                        <a:rPr lang="en-US" sz="900" b="0" i="0" u="none" strike="noStrike">
                          <a:effectLst/>
                          <a:latin typeface="Tahoma" panose="020B0604030504040204" pitchFamily="34" charset="0"/>
                        </a:rPr>
                        <a:t>003573</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HILL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extLst>
                  <a:ext uri="{0D108BD9-81ED-4DB2-BD59-A6C34878D82A}">
                    <a16:rowId xmlns:a16="http://schemas.microsoft.com/office/drawing/2014/main" xmlns="" val="3331374291"/>
                  </a:ext>
                </a:extLst>
              </a:tr>
              <a:tr h="180994">
                <a:tc>
                  <a:txBody>
                    <a:bodyPr/>
                    <a:lstStyle/>
                    <a:p>
                      <a:pPr algn="l" fontAlgn="b"/>
                      <a:r>
                        <a:rPr lang="en-US" sz="900" b="0" i="0" u="none" strike="noStrike">
                          <a:effectLst/>
                          <a:latin typeface="Tahoma" panose="020B0604030504040204" pitchFamily="34" charset="0"/>
                        </a:rPr>
                        <a:t>003580</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KILGORE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72</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48</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75</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47</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10</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47</a:t>
                      </a:r>
                    </a:p>
                  </a:txBody>
                  <a:tcPr marL="8284" marR="8284" marT="8284" marB="0" anchor="b">
                    <a:lnL>
                      <a:noFill/>
                    </a:lnL>
                    <a:lnR>
                      <a:noFill/>
                    </a:lnR>
                    <a:lnT>
                      <a:noFill/>
                    </a:lnT>
                    <a:lnB>
                      <a:noFill/>
                    </a:lnB>
                  </a:tcPr>
                </a:tc>
                <a:extLst>
                  <a:ext uri="{0D108BD9-81ED-4DB2-BD59-A6C34878D82A}">
                    <a16:rowId xmlns:a16="http://schemas.microsoft.com/office/drawing/2014/main" xmlns="" val="4242865521"/>
                  </a:ext>
                </a:extLst>
              </a:tr>
              <a:tr h="180994">
                <a:tc>
                  <a:txBody>
                    <a:bodyPr/>
                    <a:lstStyle/>
                    <a:p>
                      <a:pPr algn="l" fontAlgn="b"/>
                      <a:r>
                        <a:rPr lang="en-US" sz="900" b="0" i="0" u="none" strike="noStrike">
                          <a:effectLst/>
                          <a:latin typeface="Tahoma" panose="020B0604030504040204" pitchFamily="34" charset="0"/>
                        </a:rPr>
                        <a:t>003582</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LAREDO COMMUNITY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a:t>
                      </a:r>
                    </a:p>
                  </a:txBody>
                  <a:tcPr marL="8284" marR="8284" marT="8284" marB="0" anchor="b">
                    <a:lnL>
                      <a:noFill/>
                    </a:lnL>
                    <a:lnR>
                      <a:noFill/>
                    </a:lnR>
                    <a:lnT>
                      <a:noFill/>
                    </a:lnT>
                    <a:lnB>
                      <a:noFill/>
                    </a:lnB>
                  </a:tcPr>
                </a:tc>
                <a:extLst>
                  <a:ext uri="{0D108BD9-81ED-4DB2-BD59-A6C34878D82A}">
                    <a16:rowId xmlns:a16="http://schemas.microsoft.com/office/drawing/2014/main" xmlns="" val="2094960507"/>
                  </a:ext>
                </a:extLst>
              </a:tr>
              <a:tr h="180994">
                <a:tc>
                  <a:txBody>
                    <a:bodyPr/>
                    <a:lstStyle/>
                    <a:p>
                      <a:pPr algn="l" fontAlgn="b"/>
                      <a:r>
                        <a:rPr lang="en-US" sz="900" b="0" i="0" u="none" strike="noStrike">
                          <a:effectLst/>
                          <a:latin typeface="Tahoma" panose="020B0604030504040204" pitchFamily="34" charset="0"/>
                        </a:rPr>
                        <a:t>003583</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LEE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17</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6</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14</a:t>
                      </a:r>
                    </a:p>
                  </a:txBody>
                  <a:tcPr marL="8284" marR="8284" marT="8284" marB="0" anchor="b">
                    <a:lnL>
                      <a:noFill/>
                    </a:lnL>
                    <a:lnR>
                      <a:noFill/>
                    </a:lnR>
                    <a:lnT>
                      <a:noFill/>
                    </a:lnT>
                    <a:lnB>
                      <a:noFill/>
                    </a:lnB>
                  </a:tcPr>
                </a:tc>
                <a:extLst>
                  <a:ext uri="{0D108BD9-81ED-4DB2-BD59-A6C34878D82A}">
                    <a16:rowId xmlns:a16="http://schemas.microsoft.com/office/drawing/2014/main" xmlns="" val="1233560975"/>
                  </a:ext>
                </a:extLst>
              </a:tr>
              <a:tr h="180994">
                <a:tc>
                  <a:txBody>
                    <a:bodyPr/>
                    <a:lstStyle/>
                    <a:p>
                      <a:pPr algn="l" fontAlgn="b"/>
                      <a:r>
                        <a:rPr lang="en-US" sz="900" b="0" i="0" u="none" strike="noStrike">
                          <a:effectLst/>
                          <a:latin typeface="Tahoma" panose="020B0604030504040204" pitchFamily="34" charset="0"/>
                        </a:rPr>
                        <a:t>003590</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MCLENNAN COMMUNITY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43</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129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116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52</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117</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43</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65</a:t>
                      </a:r>
                    </a:p>
                  </a:txBody>
                  <a:tcPr marL="8284" marR="8284" marT="8284" marB="0" anchor="b">
                    <a:lnL>
                      <a:noFill/>
                    </a:lnL>
                    <a:lnR>
                      <a:noFill/>
                    </a:lnR>
                    <a:lnT>
                      <a:noFill/>
                    </a:lnT>
                    <a:lnB>
                      <a:noFill/>
                    </a:lnB>
                  </a:tcPr>
                </a:tc>
                <a:extLst>
                  <a:ext uri="{0D108BD9-81ED-4DB2-BD59-A6C34878D82A}">
                    <a16:rowId xmlns:a16="http://schemas.microsoft.com/office/drawing/2014/main" xmlns="" val="1773863115"/>
                  </a:ext>
                </a:extLst>
              </a:tr>
              <a:tr h="180994">
                <a:tc>
                  <a:txBody>
                    <a:bodyPr/>
                    <a:lstStyle/>
                    <a:p>
                      <a:pPr algn="l" fontAlgn="b"/>
                      <a:r>
                        <a:rPr lang="en-US" sz="900" b="0" i="0" u="none" strike="noStrike">
                          <a:effectLst/>
                          <a:latin typeface="Tahoma" panose="020B0604030504040204" pitchFamily="34" charset="0"/>
                        </a:rPr>
                        <a:t>003600</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PANOLA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9</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6</a:t>
                      </a:r>
                    </a:p>
                  </a:txBody>
                  <a:tcPr marL="8284" marR="8284" marT="8284" marB="0" anchor="b">
                    <a:lnL>
                      <a:noFill/>
                    </a:lnL>
                    <a:lnR>
                      <a:noFill/>
                    </a:lnR>
                    <a:lnT>
                      <a:noFill/>
                    </a:lnT>
                    <a:lnB>
                      <a:noFill/>
                    </a:lnB>
                  </a:tcPr>
                </a:tc>
                <a:extLst>
                  <a:ext uri="{0D108BD9-81ED-4DB2-BD59-A6C34878D82A}">
                    <a16:rowId xmlns:a16="http://schemas.microsoft.com/office/drawing/2014/main" xmlns="" val="2489601827"/>
                  </a:ext>
                </a:extLst>
              </a:tr>
              <a:tr h="180994">
                <a:tc>
                  <a:txBody>
                    <a:bodyPr/>
                    <a:lstStyle/>
                    <a:p>
                      <a:pPr algn="l" fontAlgn="b"/>
                      <a:r>
                        <a:rPr lang="en-US" sz="900" b="0" i="0" u="none" strike="noStrike">
                          <a:effectLst/>
                          <a:latin typeface="Tahoma" panose="020B0604030504040204" pitchFamily="34" charset="0"/>
                        </a:rPr>
                        <a:t>003626</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TARRANT COUNTY COLLEGE DIST</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38</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126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59</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104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42</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221</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77</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99</a:t>
                      </a:r>
                    </a:p>
                  </a:txBody>
                  <a:tcPr marL="8284" marR="8284" marT="8284" marB="0" anchor="b">
                    <a:lnL>
                      <a:noFill/>
                    </a:lnL>
                    <a:lnR>
                      <a:noFill/>
                    </a:lnR>
                    <a:lnT>
                      <a:noFill/>
                    </a:lnT>
                    <a:lnB>
                      <a:noFill/>
                    </a:lnB>
                  </a:tcPr>
                </a:tc>
                <a:extLst>
                  <a:ext uri="{0D108BD9-81ED-4DB2-BD59-A6C34878D82A}">
                    <a16:rowId xmlns:a16="http://schemas.microsoft.com/office/drawing/2014/main" xmlns="" val="925526420"/>
                  </a:ext>
                </a:extLst>
              </a:tr>
              <a:tr h="180994">
                <a:tc>
                  <a:txBody>
                    <a:bodyPr/>
                    <a:lstStyle/>
                    <a:p>
                      <a:pPr algn="l" fontAlgn="b"/>
                      <a:r>
                        <a:rPr lang="en-US" sz="900" b="0" i="0" u="none" strike="noStrike">
                          <a:effectLst/>
                          <a:latin typeface="Tahoma" panose="020B0604030504040204" pitchFamily="34" charset="0"/>
                        </a:rPr>
                        <a:t>003648</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TYLER JUNIOR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192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137</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195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130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188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129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186</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111</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7</a:t>
                      </a:r>
                    </a:p>
                  </a:txBody>
                  <a:tcPr marL="8284" marR="8284" marT="8284" marB="0" anchor="b">
                    <a:lnL>
                      <a:noFill/>
                    </a:lnL>
                    <a:lnR>
                      <a:noFill/>
                    </a:lnR>
                    <a:lnT>
                      <a:noFill/>
                    </a:lnT>
                    <a:lnB>
                      <a:noFill/>
                    </a:lnB>
                  </a:tcPr>
                </a:tc>
                <a:extLst>
                  <a:ext uri="{0D108BD9-81ED-4DB2-BD59-A6C34878D82A}">
                    <a16:rowId xmlns:a16="http://schemas.microsoft.com/office/drawing/2014/main" xmlns="" val="696764912"/>
                  </a:ext>
                </a:extLst>
              </a:tr>
              <a:tr h="180994">
                <a:tc>
                  <a:txBody>
                    <a:bodyPr/>
                    <a:lstStyle/>
                    <a:p>
                      <a:pPr algn="l" fontAlgn="b"/>
                      <a:r>
                        <a:rPr lang="en-US" sz="900" b="0" i="0" u="none" strike="noStrike">
                          <a:effectLst/>
                          <a:latin typeface="Tahoma" panose="020B0604030504040204" pitchFamily="34" charset="0"/>
                        </a:rPr>
                        <a:t>009331</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DALLAS CO COMMUNITY COLL DIST</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192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120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192</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243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177</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241</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264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176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262</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341</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245</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340</a:t>
                      </a:r>
                    </a:p>
                  </a:txBody>
                  <a:tcPr marL="8284" marR="8284" marT="8284" marB="0" anchor="b">
                    <a:lnL>
                      <a:noFill/>
                    </a:lnL>
                    <a:lnR>
                      <a:noFill/>
                    </a:lnR>
                    <a:lnT>
                      <a:noFill/>
                    </a:lnT>
                    <a:lnB>
                      <a:noFill/>
                    </a:lnB>
                  </a:tcPr>
                </a:tc>
                <a:extLst>
                  <a:ext uri="{0D108BD9-81ED-4DB2-BD59-A6C34878D82A}">
                    <a16:rowId xmlns:a16="http://schemas.microsoft.com/office/drawing/2014/main" xmlns="" val="2570827419"/>
                  </a:ext>
                </a:extLst>
              </a:tr>
              <a:tr h="340203">
                <a:tc>
                  <a:txBody>
                    <a:bodyPr/>
                    <a:lstStyle/>
                    <a:p>
                      <a:pPr algn="l" fontAlgn="b"/>
                      <a:r>
                        <a:rPr lang="en-US" sz="900" b="0" i="0" u="none" strike="noStrike">
                          <a:effectLst/>
                          <a:latin typeface="Tahoma" panose="020B0604030504040204" pitchFamily="34" charset="0"/>
                        </a:rPr>
                        <a:t>010387</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EL PASO COMMUNITY COLLEGE DIST</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381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233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373</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411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202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409</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434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313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434</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642</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497</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642</a:t>
                      </a:r>
                    </a:p>
                  </a:txBody>
                  <a:tcPr marL="8284" marR="8284" marT="8284" marB="0" anchor="b">
                    <a:lnL>
                      <a:noFill/>
                    </a:lnL>
                    <a:lnR>
                      <a:noFill/>
                    </a:lnR>
                    <a:lnT>
                      <a:noFill/>
                    </a:lnT>
                    <a:lnB>
                      <a:noFill/>
                    </a:lnB>
                  </a:tcPr>
                </a:tc>
                <a:extLst>
                  <a:ext uri="{0D108BD9-81ED-4DB2-BD59-A6C34878D82A}">
                    <a16:rowId xmlns:a16="http://schemas.microsoft.com/office/drawing/2014/main" xmlns="" val="253244086"/>
                  </a:ext>
                </a:extLst>
              </a:tr>
              <a:tr h="180994">
                <a:tc>
                  <a:txBody>
                    <a:bodyPr/>
                    <a:lstStyle/>
                    <a:p>
                      <a:pPr algn="l" fontAlgn="b"/>
                      <a:r>
                        <a:rPr lang="en-US" sz="900" b="0" i="0" u="none" strike="noStrike">
                          <a:effectLst/>
                          <a:latin typeface="Tahoma" panose="020B0604030504040204" pitchFamily="34" charset="0"/>
                        </a:rPr>
                        <a:t>011145</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LONE STAR COLLEGE SYSTEM DIST.</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223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277</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436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26</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309</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213</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210</a:t>
                      </a:r>
                    </a:p>
                  </a:txBody>
                  <a:tcPr marL="8284" marR="8284" marT="8284" marB="0" anchor="b">
                    <a:lnL>
                      <a:noFill/>
                    </a:lnL>
                    <a:lnR>
                      <a:noFill/>
                    </a:lnR>
                    <a:lnT>
                      <a:noFill/>
                    </a:lnT>
                    <a:lnB>
                      <a:noFill/>
                    </a:lnB>
                  </a:tcPr>
                </a:tc>
                <a:extLst>
                  <a:ext uri="{0D108BD9-81ED-4DB2-BD59-A6C34878D82A}">
                    <a16:rowId xmlns:a16="http://schemas.microsoft.com/office/drawing/2014/main" xmlns="" val="532296362"/>
                  </a:ext>
                </a:extLst>
              </a:tr>
              <a:tr h="180994">
                <a:tc>
                  <a:txBody>
                    <a:bodyPr/>
                    <a:lstStyle/>
                    <a:p>
                      <a:pPr algn="l" fontAlgn="b"/>
                      <a:r>
                        <a:rPr lang="en-US" sz="900" b="0" i="0" u="none" strike="noStrike">
                          <a:effectLst/>
                          <a:latin typeface="Tahoma" panose="020B0604030504040204" pitchFamily="34" charset="0"/>
                        </a:rPr>
                        <a:t>012015</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AUSTIN COMMUNITY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340</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57</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454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103</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212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108</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194</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41</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96</a:t>
                      </a:r>
                    </a:p>
                  </a:txBody>
                  <a:tcPr marL="8284" marR="8284" marT="8284" marB="0" anchor="b">
                    <a:lnL>
                      <a:noFill/>
                    </a:lnL>
                    <a:lnR>
                      <a:noFill/>
                    </a:lnR>
                    <a:lnT>
                      <a:noFill/>
                    </a:lnT>
                    <a:lnB>
                      <a:noFill/>
                    </a:lnB>
                  </a:tcPr>
                </a:tc>
                <a:extLst>
                  <a:ext uri="{0D108BD9-81ED-4DB2-BD59-A6C34878D82A}">
                    <a16:rowId xmlns:a16="http://schemas.microsoft.com/office/drawing/2014/main" xmlns="" val="230917411"/>
                  </a:ext>
                </a:extLst>
              </a:tr>
              <a:tr h="180994">
                <a:tc>
                  <a:txBody>
                    <a:bodyPr/>
                    <a:lstStyle/>
                    <a:p>
                      <a:pPr algn="l" fontAlgn="b"/>
                      <a:r>
                        <a:rPr lang="en-US" sz="900" b="0" i="0" u="none" strike="noStrike">
                          <a:effectLst/>
                          <a:latin typeface="Tahoma" panose="020B0604030504040204" pitchFamily="34" charset="0"/>
                        </a:rPr>
                        <a:t>023614</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COLLIN CO COMM COLL DISTRICT</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169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119</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227</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129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166</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267</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158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195</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270</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181</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244</a:t>
                      </a:r>
                    </a:p>
                  </a:txBody>
                  <a:tcPr marL="8284" marR="8284" marT="8284" marB="0" anchor="b">
                    <a:lnL>
                      <a:noFill/>
                    </a:lnL>
                    <a:lnR>
                      <a:noFill/>
                    </a:lnR>
                    <a:lnT>
                      <a:noFill/>
                    </a:lnT>
                    <a:lnB>
                      <a:noFill/>
                    </a:lnB>
                  </a:tcPr>
                </a:tc>
                <a:extLst>
                  <a:ext uri="{0D108BD9-81ED-4DB2-BD59-A6C34878D82A}">
                    <a16:rowId xmlns:a16="http://schemas.microsoft.com/office/drawing/2014/main" xmlns="" val="4247548048"/>
                  </a:ext>
                </a:extLst>
              </a:tr>
              <a:tr h="180994">
                <a:tc>
                  <a:txBody>
                    <a:bodyPr/>
                    <a:lstStyle/>
                    <a:p>
                      <a:pPr algn="l" fontAlgn="b"/>
                      <a:r>
                        <a:rPr lang="en-US" sz="900" b="0" i="0" u="none" strike="noStrike">
                          <a:effectLst/>
                          <a:latin typeface="Tahoma" panose="020B0604030504040204" pitchFamily="34" charset="0"/>
                        </a:rPr>
                        <a:t>029137</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SAN JACINTO COMMUNITY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62</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41</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78</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62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87</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116</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54</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105</a:t>
                      </a:r>
                    </a:p>
                  </a:txBody>
                  <a:tcPr marL="8284" marR="8284" marT="8284" marB="0" anchor="b">
                    <a:lnL>
                      <a:noFill/>
                    </a:lnL>
                    <a:lnR>
                      <a:noFill/>
                    </a:lnR>
                    <a:lnT>
                      <a:noFill/>
                    </a:lnT>
                    <a:lnB>
                      <a:noFill/>
                    </a:lnB>
                  </a:tcPr>
                </a:tc>
                <a:extLst>
                  <a:ext uri="{0D108BD9-81ED-4DB2-BD59-A6C34878D82A}">
                    <a16:rowId xmlns:a16="http://schemas.microsoft.com/office/drawing/2014/main" xmlns="" val="175986897"/>
                  </a:ext>
                </a:extLst>
              </a:tr>
              <a:tr h="180994">
                <a:tc>
                  <a:txBody>
                    <a:bodyPr/>
                    <a:lstStyle/>
                    <a:p>
                      <a:pPr algn="l" fontAlgn="b"/>
                      <a:r>
                        <a:rPr lang="en-US" sz="900" b="0" i="0" u="none" strike="noStrike">
                          <a:effectLst/>
                          <a:latin typeface="Tahoma" panose="020B0604030504040204" pitchFamily="34" charset="0"/>
                        </a:rPr>
                        <a:t>031034</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SOUTH TEXAS COLLEGE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572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72</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553</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863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114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837</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836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123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800</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1,024</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549</a:t>
                      </a:r>
                    </a:p>
                  </a:txBody>
                  <a:tcPr marL="8284" marR="8284" marT="8284" marB="0" anchor="b">
                    <a:lnL>
                      <a:noFill/>
                    </a:lnL>
                    <a:lnR>
                      <a:noFill/>
                    </a:lnR>
                    <a:lnT>
                      <a:noFill/>
                    </a:lnT>
                    <a:lnB>
                      <a:noFill/>
                    </a:lnB>
                  </a:tcPr>
                </a:tc>
                <a:tc>
                  <a:txBody>
                    <a:bodyPr/>
                    <a:lstStyle/>
                    <a:p>
                      <a:pPr algn="r" fontAlgn="b"/>
                      <a:r>
                        <a:rPr lang="en-US" sz="900" b="0" i="0" u="none" strike="noStrike">
                          <a:solidFill>
                            <a:srgbClr val="000000"/>
                          </a:solidFill>
                          <a:effectLst/>
                          <a:latin typeface="Tahoma" panose="020B0604030504040204" pitchFamily="34" charset="0"/>
                        </a:rPr>
                        <a:t>996</a:t>
                      </a:r>
                    </a:p>
                  </a:txBody>
                  <a:tcPr marL="8284" marR="8284" marT="8284" marB="0" anchor="b">
                    <a:lnL>
                      <a:noFill/>
                    </a:lnL>
                    <a:lnR>
                      <a:noFill/>
                    </a:lnR>
                    <a:lnT>
                      <a:noFill/>
                    </a:lnT>
                    <a:lnB>
                      <a:noFill/>
                    </a:lnB>
                  </a:tcPr>
                </a:tc>
                <a:extLst>
                  <a:ext uri="{0D108BD9-81ED-4DB2-BD59-A6C34878D82A}">
                    <a16:rowId xmlns:a16="http://schemas.microsoft.com/office/drawing/2014/main" xmlns="" val="2019964286"/>
                  </a:ext>
                </a:extLst>
              </a:tr>
              <a:tr h="180994">
                <a:tc>
                  <a:txBody>
                    <a:bodyPr/>
                    <a:lstStyle/>
                    <a:p>
                      <a:pPr algn="l" fontAlgn="b"/>
                      <a:r>
                        <a:rPr lang="en-US" sz="900" b="0" i="0" u="none" strike="noStrike">
                          <a:effectLst/>
                          <a:latin typeface="Tahoma" panose="020B0604030504040204" pitchFamily="34" charset="0"/>
                        </a:rPr>
                        <a:t>445566</a:t>
                      </a:r>
                    </a:p>
                  </a:txBody>
                  <a:tcPr marL="8284" marR="8284" marT="8284" marB="0" anchor="b">
                    <a:lnL>
                      <a:noFill/>
                    </a:lnL>
                    <a:lnR>
                      <a:noFill/>
                    </a:lnR>
                    <a:lnT>
                      <a:noFill/>
                    </a:lnT>
                    <a:lnB>
                      <a:noFill/>
                    </a:lnB>
                  </a:tcPr>
                </a:tc>
                <a:tc>
                  <a:txBody>
                    <a:bodyPr/>
                    <a:lstStyle/>
                    <a:p>
                      <a:pPr algn="l" fontAlgn="b"/>
                      <a:r>
                        <a:rPr lang="en-US" sz="900" b="0" i="0" u="none" strike="noStrike">
                          <a:effectLst/>
                          <a:latin typeface="Tahoma" panose="020B0604030504040204" pitchFamily="34" charset="0"/>
                        </a:rPr>
                        <a:t>STATEWIDE</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2,907</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974</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1,895</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3,398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1,076</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2,257</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3,448</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1,215</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2,403</a:t>
                      </a: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3,849</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2,193</a:t>
                      </a:r>
                    </a:p>
                  </a:txBody>
                  <a:tcPr marL="8284" marR="8284" marT="8284" marB="0" anchor="b">
                    <a:lnL>
                      <a:noFill/>
                    </a:lnL>
                    <a:lnR>
                      <a:noFill/>
                    </a:lnR>
                    <a:lnT>
                      <a:noFill/>
                    </a:lnT>
                    <a:lnB>
                      <a:noFill/>
                    </a:lnB>
                  </a:tcPr>
                </a:tc>
                <a:tc>
                  <a:txBody>
                    <a:bodyPr/>
                    <a:lstStyle/>
                    <a:p>
                      <a:pPr algn="r" fontAlgn="b"/>
                      <a:r>
                        <a:rPr lang="en-US" sz="900" b="0" i="0" u="none" strike="noStrike">
                          <a:effectLst/>
                          <a:latin typeface="Tahoma" panose="020B0604030504040204" pitchFamily="34" charset="0"/>
                        </a:rPr>
                        <a:t>3,140</a:t>
                      </a:r>
                    </a:p>
                  </a:txBody>
                  <a:tcPr marL="8284" marR="8284" marT="8284" marB="0" anchor="b">
                    <a:lnL>
                      <a:noFill/>
                    </a:lnL>
                    <a:lnR>
                      <a:noFill/>
                    </a:lnR>
                    <a:lnT>
                      <a:noFill/>
                    </a:lnT>
                    <a:lnB>
                      <a:noFill/>
                    </a:lnB>
                  </a:tcPr>
                </a:tc>
                <a:extLst>
                  <a:ext uri="{0D108BD9-81ED-4DB2-BD59-A6C34878D82A}">
                    <a16:rowId xmlns:a16="http://schemas.microsoft.com/office/drawing/2014/main" xmlns="" val="2752032711"/>
                  </a:ext>
                </a:extLst>
              </a:tr>
              <a:tr h="180994">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extLst>
                  <a:ext uri="{0D108BD9-81ED-4DB2-BD59-A6C34878D82A}">
                    <a16:rowId xmlns:a16="http://schemas.microsoft.com/office/drawing/2014/main" xmlns="" val="1218704392"/>
                  </a:ext>
                </a:extLst>
              </a:tr>
              <a:tr h="180994">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extLst>
                  <a:ext uri="{0D108BD9-81ED-4DB2-BD59-A6C34878D82A}">
                    <a16:rowId xmlns:a16="http://schemas.microsoft.com/office/drawing/2014/main" xmlns="" val="2757009170"/>
                  </a:ext>
                </a:extLst>
              </a:tr>
              <a:tr h="180994">
                <a:tc gridSpan="2">
                  <a:txBody>
                    <a:bodyPr/>
                    <a:lstStyle/>
                    <a:p>
                      <a:pPr algn="l" fontAlgn="b"/>
                      <a:r>
                        <a:rPr lang="en-US" sz="900" b="0" i="0" u="none" strike="noStrike">
                          <a:effectLst/>
                          <a:latin typeface="Tahoma" panose="020B0604030504040204" pitchFamily="34" charset="0"/>
                        </a:rPr>
                        <a:t>Source: CBM009</a:t>
                      </a:r>
                    </a:p>
                  </a:txBody>
                  <a:tcPr marL="8284" marR="8284" marT="8284" marB="0" anchor="b">
                    <a:lnL>
                      <a:noFill/>
                    </a:lnL>
                    <a:lnR>
                      <a:noFill/>
                    </a:lnR>
                    <a:lnT>
                      <a:noFill/>
                    </a:lnT>
                    <a:lnB>
                      <a:noFill/>
                    </a:lnB>
                  </a:tcPr>
                </a:tc>
                <a:tc hMerge="1">
                  <a:txBody>
                    <a:bodyPr/>
                    <a:lstStyle/>
                    <a:p>
                      <a:endParaRPr lang="en-US"/>
                    </a:p>
                  </a:txBody>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a:effectLst/>
                        <a:latin typeface="Tahoma" panose="020B0604030504040204" pitchFamily="34" charset="0"/>
                      </a:endParaRPr>
                    </a:p>
                  </a:txBody>
                  <a:tcPr marL="8284" marR="8284" marT="8284" marB="0" anchor="b">
                    <a:lnL>
                      <a:noFill/>
                    </a:lnL>
                    <a:lnR>
                      <a:noFill/>
                    </a:lnR>
                    <a:lnT>
                      <a:noFill/>
                    </a:lnT>
                    <a:lnB>
                      <a:noFill/>
                    </a:lnB>
                  </a:tcPr>
                </a:tc>
                <a:tc>
                  <a:txBody>
                    <a:bodyPr/>
                    <a:lstStyle/>
                    <a:p>
                      <a:pPr algn="l" fontAlgn="b"/>
                      <a:endParaRPr lang="en-US" sz="900" b="0" i="0" u="none" strike="noStrike" dirty="0">
                        <a:effectLst/>
                        <a:latin typeface="Tahoma" panose="020B0604030504040204" pitchFamily="34" charset="0"/>
                      </a:endParaRPr>
                    </a:p>
                  </a:txBody>
                  <a:tcPr marL="8284" marR="8284" marT="8284" marB="0" anchor="b">
                    <a:lnL>
                      <a:noFill/>
                    </a:lnL>
                    <a:lnR>
                      <a:noFill/>
                    </a:lnR>
                    <a:lnT>
                      <a:noFill/>
                    </a:lnT>
                    <a:lnB>
                      <a:noFill/>
                    </a:lnB>
                  </a:tcPr>
                </a:tc>
                <a:extLst>
                  <a:ext uri="{0D108BD9-81ED-4DB2-BD59-A6C34878D82A}">
                    <a16:rowId xmlns:a16="http://schemas.microsoft.com/office/drawing/2014/main" xmlns="" val="278657256"/>
                  </a:ext>
                </a:extLst>
              </a:tr>
            </a:tbl>
          </a:graphicData>
        </a:graphic>
      </p:graphicFrame>
    </p:spTree>
    <p:extLst>
      <p:ext uri="{BB962C8B-B14F-4D97-AF65-F5344CB8AC3E}">
        <p14:creationId xmlns:p14="http://schemas.microsoft.com/office/powerpoint/2010/main" val="1176635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38440E-9150-4686-9307-D563D932FC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4A4DFEA0-79E4-48CF-B046-3343063BA87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xmlns="" id="{EC6EF8D3-4C10-40C7-A683-72E8EBD0633F}"/>
              </a:ext>
            </a:extLst>
          </p:cNvPr>
          <p:cNvSpPr>
            <a:spLocks noGrp="1"/>
          </p:cNvSpPr>
          <p:nvPr>
            <p:ph type="sldNum" sz="quarter" idx="12"/>
          </p:nvPr>
        </p:nvSpPr>
        <p:spPr/>
        <p:txBody>
          <a:bodyPr/>
          <a:lstStyle/>
          <a:p>
            <a:fld id="{42B960B7-1A5D-4A40-9C6E-0A7BBAA5F990}" type="slidenum">
              <a:rPr lang="en-US" smtClean="0"/>
              <a:t>15</a:t>
            </a:fld>
            <a:endParaRPr lang="en-US"/>
          </a:p>
        </p:txBody>
      </p:sp>
      <p:pic>
        <p:nvPicPr>
          <p:cNvPr id="5" name="Picture 4">
            <a:extLst>
              <a:ext uri="{FF2B5EF4-FFF2-40B4-BE49-F238E27FC236}">
                <a16:creationId xmlns:a16="http://schemas.microsoft.com/office/drawing/2014/main" xmlns="" id="{B42DC3C6-6C30-4AEE-8C4F-9B882D63F04B}"/>
              </a:ext>
            </a:extLst>
          </p:cNvPr>
          <p:cNvPicPr>
            <a:picLocks noChangeAspect="1"/>
          </p:cNvPicPr>
          <p:nvPr/>
        </p:nvPicPr>
        <p:blipFill>
          <a:blip r:embed="rId2"/>
          <a:stretch>
            <a:fillRect/>
          </a:stretch>
        </p:blipFill>
        <p:spPr>
          <a:xfrm>
            <a:off x="628650" y="485287"/>
            <a:ext cx="7624475" cy="5691676"/>
          </a:xfrm>
          <a:prstGeom prst="rect">
            <a:avLst/>
          </a:prstGeom>
        </p:spPr>
      </p:pic>
    </p:spTree>
    <p:extLst>
      <p:ext uri="{BB962C8B-B14F-4D97-AF65-F5344CB8AC3E}">
        <p14:creationId xmlns:p14="http://schemas.microsoft.com/office/powerpoint/2010/main" val="1102751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CA02BF-9585-42A6-B23E-DD57AABCEFC8}"/>
              </a:ext>
            </a:extLst>
          </p:cNvPr>
          <p:cNvSpPr>
            <a:spLocks noGrp="1"/>
          </p:cNvSpPr>
          <p:nvPr>
            <p:ph type="title"/>
          </p:nvPr>
        </p:nvSpPr>
        <p:spPr/>
        <p:txBody>
          <a:bodyPr/>
          <a:lstStyle/>
          <a:p>
            <a:r>
              <a:rPr lang="en-US" dirty="0"/>
              <a:t>8-week course reporting</a:t>
            </a:r>
          </a:p>
        </p:txBody>
      </p:sp>
      <p:sp>
        <p:nvSpPr>
          <p:cNvPr id="3" name="Content Placeholder 2">
            <a:extLst>
              <a:ext uri="{FF2B5EF4-FFF2-40B4-BE49-F238E27FC236}">
                <a16:creationId xmlns:a16="http://schemas.microsoft.com/office/drawing/2014/main" xmlns="" id="{7AD0C86D-9C3B-4684-8DEB-8B3FE3E13451}"/>
              </a:ext>
            </a:extLst>
          </p:cNvPr>
          <p:cNvSpPr>
            <a:spLocks noGrp="1"/>
          </p:cNvSpPr>
          <p:nvPr>
            <p:ph idx="1"/>
          </p:nvPr>
        </p:nvSpPr>
        <p:spPr/>
        <p:txBody>
          <a:bodyPr/>
          <a:lstStyle/>
          <a:p>
            <a:r>
              <a:rPr lang="en-US" dirty="0"/>
              <a:t>8-week courses are associated with improved student success</a:t>
            </a:r>
          </a:p>
          <a:p>
            <a:r>
              <a:rPr lang="en-US" dirty="0"/>
              <a:t>Odessa College has implemented this model at scale</a:t>
            </a:r>
          </a:p>
          <a:p>
            <a:r>
              <a:rPr lang="en-US" dirty="0"/>
              <a:t>Now, we would like to support scaling by other institutions by modifying reporting and formula funding runs to better include 8-week courses</a:t>
            </a:r>
          </a:p>
        </p:txBody>
      </p:sp>
      <p:sp>
        <p:nvSpPr>
          <p:cNvPr id="4" name="Slide Number Placeholder 3">
            <a:extLst>
              <a:ext uri="{FF2B5EF4-FFF2-40B4-BE49-F238E27FC236}">
                <a16:creationId xmlns:a16="http://schemas.microsoft.com/office/drawing/2014/main" xmlns="" id="{6B94CE21-74FA-4076-8CB5-F6C9BB82083D}"/>
              </a:ext>
            </a:extLst>
          </p:cNvPr>
          <p:cNvSpPr>
            <a:spLocks noGrp="1"/>
          </p:cNvSpPr>
          <p:nvPr>
            <p:ph type="sldNum" sz="quarter" idx="12"/>
          </p:nvPr>
        </p:nvSpPr>
        <p:spPr/>
        <p:txBody>
          <a:bodyPr/>
          <a:lstStyle/>
          <a:p>
            <a:fld id="{42B960B7-1A5D-4A40-9C6E-0A7BBAA5F990}" type="slidenum">
              <a:rPr lang="en-US" smtClean="0"/>
              <a:t>16</a:t>
            </a:fld>
            <a:endParaRPr lang="en-US"/>
          </a:p>
        </p:txBody>
      </p:sp>
    </p:spTree>
    <p:extLst>
      <p:ext uri="{BB962C8B-B14F-4D97-AF65-F5344CB8AC3E}">
        <p14:creationId xmlns:p14="http://schemas.microsoft.com/office/powerpoint/2010/main" val="1520255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463373-C6C0-4F06-84AD-EF2BD4E1F82E}"/>
              </a:ext>
            </a:extLst>
          </p:cNvPr>
          <p:cNvSpPr>
            <a:spLocks noGrp="1"/>
          </p:cNvSpPr>
          <p:nvPr>
            <p:ph type="title"/>
          </p:nvPr>
        </p:nvSpPr>
        <p:spPr/>
        <p:txBody>
          <a:bodyPr>
            <a:normAutofit fontScale="90000"/>
          </a:bodyPr>
          <a:lstStyle/>
          <a:p>
            <a:r>
              <a:rPr lang="en-US" i="1" dirty="0">
                <a:solidFill>
                  <a:srgbClr val="C00000"/>
                </a:solidFill>
              </a:rPr>
              <a:t>Proposal</a:t>
            </a:r>
            <a:r>
              <a:rPr lang="en-US" dirty="0"/>
              <a:t> to Legislative Budget Board (LBB) for 8-week course reporting</a:t>
            </a:r>
          </a:p>
        </p:txBody>
      </p:sp>
      <p:sp>
        <p:nvSpPr>
          <p:cNvPr id="3" name="Content Placeholder 2">
            <a:extLst>
              <a:ext uri="{FF2B5EF4-FFF2-40B4-BE49-F238E27FC236}">
                <a16:creationId xmlns:a16="http://schemas.microsoft.com/office/drawing/2014/main" xmlns="" id="{23BDD2B3-5FCE-49A5-95B2-44C315539339}"/>
              </a:ext>
            </a:extLst>
          </p:cNvPr>
          <p:cNvSpPr>
            <a:spLocks noGrp="1"/>
          </p:cNvSpPr>
          <p:nvPr>
            <p:ph idx="1"/>
          </p:nvPr>
        </p:nvSpPr>
        <p:spPr/>
        <p:txBody>
          <a:bodyPr>
            <a:normAutofit fontScale="92500" lnSpcReduction="20000"/>
          </a:bodyPr>
          <a:lstStyle/>
          <a:p>
            <a:r>
              <a:rPr lang="en-US" dirty="0"/>
              <a:t>2</a:t>
            </a:r>
            <a:r>
              <a:rPr lang="en-US" baseline="30000" dirty="0"/>
              <a:t>nd</a:t>
            </a:r>
            <a:r>
              <a:rPr lang="en-US" dirty="0"/>
              <a:t> 8 week courses must be certified by deadline of 6 weeks after initial published reporting due date</a:t>
            </a:r>
          </a:p>
          <a:p>
            <a:r>
              <a:rPr lang="en-US" i="1" dirty="0">
                <a:solidFill>
                  <a:srgbClr val="C00000"/>
                </a:solidFill>
              </a:rPr>
              <a:t>Proposed</a:t>
            </a:r>
            <a:r>
              <a:rPr lang="en-US" i="1" dirty="0"/>
              <a:t> </a:t>
            </a:r>
            <a:r>
              <a:rPr lang="en-US" dirty="0"/>
              <a:t>modifications to formula runs</a:t>
            </a:r>
          </a:p>
          <a:p>
            <a:pPr lvl="1"/>
            <a:r>
              <a:rPr lang="en-US" dirty="0"/>
              <a:t>Preliminary Base-Year Run</a:t>
            </a:r>
          </a:p>
          <a:p>
            <a:pPr lvl="2"/>
            <a:r>
              <a:rPr lang="en-US" dirty="0"/>
              <a:t>Previous Spring - Certified</a:t>
            </a:r>
          </a:p>
          <a:p>
            <a:pPr lvl="2"/>
            <a:r>
              <a:rPr lang="en-US" dirty="0"/>
              <a:t>Summer 1 - Certified</a:t>
            </a:r>
          </a:p>
          <a:p>
            <a:pPr lvl="2"/>
            <a:r>
              <a:rPr lang="en-US" dirty="0"/>
              <a:t>Summer 2 - Certified</a:t>
            </a:r>
          </a:p>
          <a:p>
            <a:pPr lvl="2"/>
            <a:r>
              <a:rPr lang="en-US" dirty="0"/>
              <a:t>Current Fall 1 – Error Free </a:t>
            </a:r>
          </a:p>
          <a:p>
            <a:pPr lvl="2"/>
            <a:r>
              <a:rPr lang="en-US" dirty="0"/>
              <a:t>Previous Fall 2 – Certified</a:t>
            </a:r>
          </a:p>
          <a:p>
            <a:pPr lvl="1"/>
            <a:r>
              <a:rPr lang="en-US" dirty="0"/>
              <a:t>Final Base-Year Run</a:t>
            </a:r>
          </a:p>
          <a:p>
            <a:pPr lvl="2"/>
            <a:r>
              <a:rPr lang="en-US" dirty="0"/>
              <a:t>Previous Summer 1 - Certified</a:t>
            </a:r>
          </a:p>
          <a:p>
            <a:pPr lvl="2"/>
            <a:r>
              <a:rPr lang="en-US" dirty="0"/>
              <a:t>Previous Summer 2 - Certified</a:t>
            </a:r>
          </a:p>
          <a:p>
            <a:pPr lvl="2"/>
            <a:r>
              <a:rPr lang="en-US" dirty="0"/>
              <a:t>Fall – Certified</a:t>
            </a:r>
          </a:p>
          <a:p>
            <a:pPr lvl="2"/>
            <a:r>
              <a:rPr lang="en-US" dirty="0"/>
              <a:t>Spring 1 – Error Free</a:t>
            </a:r>
          </a:p>
          <a:p>
            <a:pPr lvl="2"/>
            <a:r>
              <a:rPr lang="en-US" dirty="0"/>
              <a:t>Previous Spring 2 – Certified</a:t>
            </a:r>
          </a:p>
          <a:p>
            <a:endParaRPr lang="en-US" dirty="0"/>
          </a:p>
        </p:txBody>
      </p:sp>
      <p:sp>
        <p:nvSpPr>
          <p:cNvPr id="4" name="Slide Number Placeholder 3">
            <a:extLst>
              <a:ext uri="{FF2B5EF4-FFF2-40B4-BE49-F238E27FC236}">
                <a16:creationId xmlns:a16="http://schemas.microsoft.com/office/drawing/2014/main" xmlns="" id="{997F3C88-17C5-4D9D-A303-4E9A8894E6A3}"/>
              </a:ext>
            </a:extLst>
          </p:cNvPr>
          <p:cNvSpPr>
            <a:spLocks noGrp="1"/>
          </p:cNvSpPr>
          <p:nvPr>
            <p:ph type="sldNum" sz="quarter" idx="12"/>
          </p:nvPr>
        </p:nvSpPr>
        <p:spPr/>
        <p:txBody>
          <a:bodyPr/>
          <a:lstStyle/>
          <a:p>
            <a:fld id="{42B960B7-1A5D-4A40-9C6E-0A7BBAA5F990}" type="slidenum">
              <a:rPr lang="en-US" smtClean="0"/>
              <a:t>17</a:t>
            </a:fld>
            <a:endParaRPr lang="en-US"/>
          </a:p>
        </p:txBody>
      </p:sp>
    </p:spTree>
    <p:extLst>
      <p:ext uri="{BB962C8B-B14F-4D97-AF65-F5344CB8AC3E}">
        <p14:creationId xmlns:p14="http://schemas.microsoft.com/office/powerpoint/2010/main" val="1614213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42B960B7-1A5D-4A40-9C6E-0A7BBAA5F990}" type="slidenum">
              <a:rPr lang="en-US" smtClean="0"/>
              <a:t>18</a:t>
            </a:fld>
            <a:endParaRPr lang="en-US" dirty="0"/>
          </a:p>
        </p:txBody>
      </p:sp>
      <p:sp>
        <p:nvSpPr>
          <p:cNvPr id="28" name="Rectangle 27"/>
          <p:cNvSpPr/>
          <p:nvPr/>
        </p:nvSpPr>
        <p:spPr>
          <a:xfrm>
            <a:off x="114044" y="1469934"/>
            <a:ext cx="8909451" cy="1005840"/>
          </a:xfrm>
          <a:prstGeom prst="rect">
            <a:avLst/>
          </a:prstGeom>
          <a:solidFill>
            <a:srgbClr val="A81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mj-lt"/>
              </a:rPr>
              <a:t>Vision for the </a:t>
            </a:r>
            <a:r>
              <a:rPr lang="en-US" sz="2800" i="1" dirty="0">
                <a:latin typeface="+mj-lt"/>
              </a:rPr>
              <a:t>60x30TX</a:t>
            </a:r>
            <a:r>
              <a:rPr lang="en-US" sz="2800" dirty="0">
                <a:latin typeface="+mj-lt"/>
              </a:rPr>
              <a:t> Higher Education Strategic Plan</a:t>
            </a:r>
          </a:p>
        </p:txBody>
      </p:sp>
      <p:cxnSp>
        <p:nvCxnSpPr>
          <p:cNvPr id="29" name="Straight Connector 28"/>
          <p:cNvCxnSpPr/>
          <p:nvPr/>
        </p:nvCxnSpPr>
        <p:spPr>
          <a:xfrm>
            <a:off x="107692" y="2475774"/>
            <a:ext cx="8915278" cy="0"/>
          </a:xfrm>
          <a:prstGeom prst="line">
            <a:avLst/>
          </a:prstGeom>
          <a:ln>
            <a:solidFill>
              <a:srgbClr val="383A35"/>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07692" y="3076663"/>
            <a:ext cx="8915278" cy="0"/>
          </a:xfrm>
          <a:prstGeom prst="line">
            <a:avLst/>
          </a:prstGeom>
          <a:ln>
            <a:solidFill>
              <a:srgbClr val="383A35"/>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26076" y="2512491"/>
            <a:ext cx="8898414" cy="523220"/>
          </a:xfrm>
          <a:prstGeom prst="rect">
            <a:avLst/>
          </a:prstGeom>
          <a:noFill/>
          <a:ln>
            <a:noFill/>
          </a:ln>
        </p:spPr>
        <p:txBody>
          <a:bodyPr wrap="square" rtlCol="0">
            <a:spAutoFit/>
          </a:bodyPr>
          <a:lstStyle/>
          <a:p>
            <a:pPr algn="ctr"/>
            <a:r>
              <a:rPr lang="en-US" sz="1400" dirty="0">
                <a:latin typeface="+mj-lt"/>
              </a:rPr>
              <a:t>Higher education is attainable for Texans of all backgrounds through challenging and diverse learning </a:t>
            </a:r>
          </a:p>
          <a:p>
            <a:pPr algn="ctr"/>
            <a:r>
              <a:rPr lang="en-US" sz="1400" dirty="0">
                <a:latin typeface="+mj-lt"/>
              </a:rPr>
              <a:t>environments that foster individual potential and maximize the societal and economic contributions of graduates.</a:t>
            </a:r>
          </a:p>
        </p:txBody>
      </p:sp>
      <p:pic>
        <p:nvPicPr>
          <p:cNvPr id="32" name="Picture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5977" y="3213108"/>
            <a:ext cx="777749" cy="838317"/>
          </a:xfrm>
          <a:prstGeom prst="rect">
            <a:avLst/>
          </a:prstGeom>
        </p:spPr>
      </p:pic>
      <p:sp>
        <p:nvSpPr>
          <p:cNvPr id="33" name="TextBox 32"/>
          <p:cNvSpPr txBox="1"/>
          <p:nvPr/>
        </p:nvSpPr>
        <p:spPr>
          <a:xfrm>
            <a:off x="2285205" y="3452566"/>
            <a:ext cx="5871623" cy="461665"/>
          </a:xfrm>
          <a:prstGeom prst="rect">
            <a:avLst/>
          </a:prstGeom>
          <a:noFill/>
        </p:spPr>
        <p:txBody>
          <a:bodyPr wrap="square" rtlCol="0">
            <a:spAutoFit/>
          </a:bodyPr>
          <a:lstStyle/>
          <a:p>
            <a:r>
              <a:rPr lang="en-US" sz="2400" dirty="0">
                <a:solidFill>
                  <a:srgbClr val="383A35"/>
                </a:solidFill>
              </a:rPr>
              <a:t>GOAL ONE: </a:t>
            </a:r>
            <a:r>
              <a:rPr lang="en-US" sz="2400" dirty="0">
                <a:solidFill>
                  <a:srgbClr val="A81D40"/>
                </a:solidFill>
              </a:rPr>
              <a:t>60x30:</a:t>
            </a:r>
            <a:r>
              <a:rPr lang="en-US" sz="2400" dirty="0">
                <a:solidFill>
                  <a:srgbClr val="383A35"/>
                </a:solidFill>
              </a:rPr>
              <a:t> </a:t>
            </a:r>
            <a:r>
              <a:rPr lang="en-US" sz="2400" dirty="0">
                <a:solidFill>
                  <a:srgbClr val="A81D40"/>
                </a:solidFill>
              </a:rPr>
              <a:t>EDUCATED POPULATION</a:t>
            </a:r>
          </a:p>
        </p:txBody>
      </p:sp>
      <p:cxnSp>
        <p:nvCxnSpPr>
          <p:cNvPr id="34" name="Straight Connector 33"/>
          <p:cNvCxnSpPr/>
          <p:nvPr/>
        </p:nvCxnSpPr>
        <p:spPr>
          <a:xfrm>
            <a:off x="102469" y="4156526"/>
            <a:ext cx="8915278" cy="0"/>
          </a:xfrm>
          <a:prstGeom prst="line">
            <a:avLst/>
          </a:prstGeom>
          <a:ln>
            <a:solidFill>
              <a:srgbClr val="383A35"/>
            </a:solidFill>
          </a:ln>
        </p:spPr>
        <p:style>
          <a:lnRef idx="1">
            <a:schemeClr val="accent1"/>
          </a:lnRef>
          <a:fillRef idx="0">
            <a:schemeClr val="accent1"/>
          </a:fillRef>
          <a:effectRef idx="0">
            <a:schemeClr val="accent1"/>
          </a:effectRef>
          <a:fontRef idx="minor">
            <a:schemeClr val="tx1"/>
          </a:fontRef>
        </p:style>
      </p:cxnSp>
      <p:pic>
        <p:nvPicPr>
          <p:cNvPr id="35" name="Picture 3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9582" y="4279995"/>
            <a:ext cx="777749" cy="847843"/>
          </a:xfrm>
          <a:prstGeom prst="rect">
            <a:avLst/>
          </a:prstGeom>
        </p:spPr>
      </p:pic>
      <p:pic>
        <p:nvPicPr>
          <p:cNvPr id="36" name="Picture 3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46770" y="4249597"/>
            <a:ext cx="803965" cy="857370"/>
          </a:xfrm>
          <a:prstGeom prst="rect">
            <a:avLst/>
          </a:prstGeom>
        </p:spPr>
      </p:pic>
      <p:pic>
        <p:nvPicPr>
          <p:cNvPr id="37" name="Picture 3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54799" y="4255224"/>
            <a:ext cx="812704" cy="866896"/>
          </a:xfrm>
          <a:prstGeom prst="rect">
            <a:avLst/>
          </a:prstGeom>
        </p:spPr>
      </p:pic>
      <p:sp>
        <p:nvSpPr>
          <p:cNvPr id="38" name="TextBox 37"/>
          <p:cNvSpPr txBox="1"/>
          <p:nvPr/>
        </p:nvSpPr>
        <p:spPr>
          <a:xfrm>
            <a:off x="845428" y="5122075"/>
            <a:ext cx="1755708" cy="400110"/>
          </a:xfrm>
          <a:prstGeom prst="rect">
            <a:avLst/>
          </a:prstGeom>
          <a:noFill/>
        </p:spPr>
        <p:txBody>
          <a:bodyPr wrap="square" rtlCol="0">
            <a:spAutoFit/>
          </a:bodyPr>
          <a:lstStyle/>
          <a:p>
            <a:r>
              <a:rPr lang="en-US" sz="2000" b="1" dirty="0">
                <a:solidFill>
                  <a:srgbClr val="383A35"/>
                </a:solidFill>
                <a:latin typeface="+mj-lt"/>
              </a:rPr>
              <a:t>GOAL TWO:</a:t>
            </a:r>
          </a:p>
        </p:txBody>
      </p:sp>
      <p:sp>
        <p:nvSpPr>
          <p:cNvPr id="39" name="TextBox 38"/>
          <p:cNvSpPr txBox="1"/>
          <p:nvPr/>
        </p:nvSpPr>
        <p:spPr>
          <a:xfrm>
            <a:off x="747869" y="5507755"/>
            <a:ext cx="2057883" cy="400110"/>
          </a:xfrm>
          <a:prstGeom prst="rect">
            <a:avLst/>
          </a:prstGeom>
          <a:noFill/>
        </p:spPr>
        <p:txBody>
          <a:bodyPr wrap="square" rtlCol="0">
            <a:spAutoFit/>
          </a:bodyPr>
          <a:lstStyle/>
          <a:p>
            <a:r>
              <a:rPr lang="en-US" sz="2000" dirty="0">
                <a:solidFill>
                  <a:srgbClr val="A81D40"/>
                </a:solidFill>
              </a:rPr>
              <a:t>COMPLETION</a:t>
            </a:r>
          </a:p>
        </p:txBody>
      </p:sp>
      <p:sp>
        <p:nvSpPr>
          <p:cNvPr id="40" name="TextBox 39"/>
          <p:cNvSpPr txBox="1"/>
          <p:nvPr/>
        </p:nvSpPr>
        <p:spPr>
          <a:xfrm>
            <a:off x="3827516" y="5102203"/>
            <a:ext cx="1668442" cy="400110"/>
          </a:xfrm>
          <a:prstGeom prst="rect">
            <a:avLst/>
          </a:prstGeom>
          <a:noFill/>
        </p:spPr>
        <p:txBody>
          <a:bodyPr wrap="square" rtlCol="0">
            <a:spAutoFit/>
          </a:bodyPr>
          <a:lstStyle/>
          <a:p>
            <a:r>
              <a:rPr lang="en-US" sz="2000" b="1" dirty="0">
                <a:solidFill>
                  <a:srgbClr val="383A35"/>
                </a:solidFill>
                <a:latin typeface="+mj-lt"/>
              </a:rPr>
              <a:t>GOAL THREE:</a:t>
            </a:r>
          </a:p>
        </p:txBody>
      </p:sp>
      <p:sp>
        <p:nvSpPr>
          <p:cNvPr id="41" name="TextBox 40"/>
          <p:cNvSpPr txBox="1"/>
          <p:nvPr/>
        </p:nvSpPr>
        <p:spPr>
          <a:xfrm>
            <a:off x="3492930" y="5476747"/>
            <a:ext cx="2744547" cy="400110"/>
          </a:xfrm>
          <a:prstGeom prst="rect">
            <a:avLst/>
          </a:prstGeom>
          <a:noFill/>
        </p:spPr>
        <p:txBody>
          <a:bodyPr wrap="square" rtlCol="0">
            <a:spAutoFit/>
          </a:bodyPr>
          <a:lstStyle/>
          <a:p>
            <a:r>
              <a:rPr lang="en-US" sz="2000" dirty="0">
                <a:solidFill>
                  <a:srgbClr val="A81D40"/>
                </a:solidFill>
              </a:rPr>
              <a:t>MARKETABLE SKILLS</a:t>
            </a:r>
          </a:p>
        </p:txBody>
      </p:sp>
      <p:sp>
        <p:nvSpPr>
          <p:cNvPr id="42" name="TextBox 41"/>
          <p:cNvSpPr txBox="1"/>
          <p:nvPr/>
        </p:nvSpPr>
        <p:spPr>
          <a:xfrm>
            <a:off x="6901013" y="5100437"/>
            <a:ext cx="2055787" cy="400110"/>
          </a:xfrm>
          <a:prstGeom prst="rect">
            <a:avLst/>
          </a:prstGeom>
          <a:noFill/>
        </p:spPr>
        <p:txBody>
          <a:bodyPr wrap="square" rtlCol="0">
            <a:spAutoFit/>
          </a:bodyPr>
          <a:lstStyle/>
          <a:p>
            <a:r>
              <a:rPr lang="en-US" sz="2000" b="1" dirty="0">
                <a:solidFill>
                  <a:srgbClr val="383A35"/>
                </a:solidFill>
                <a:latin typeface="+mj-lt"/>
              </a:rPr>
              <a:t>GOAL FOUR:</a:t>
            </a:r>
          </a:p>
        </p:txBody>
      </p:sp>
      <p:sp>
        <p:nvSpPr>
          <p:cNvPr id="43" name="TextBox 42"/>
          <p:cNvSpPr txBox="1"/>
          <p:nvPr/>
        </p:nvSpPr>
        <p:spPr>
          <a:xfrm>
            <a:off x="6745465" y="5476747"/>
            <a:ext cx="1840750" cy="400110"/>
          </a:xfrm>
          <a:prstGeom prst="rect">
            <a:avLst/>
          </a:prstGeom>
          <a:noFill/>
        </p:spPr>
        <p:txBody>
          <a:bodyPr wrap="square" rtlCol="0">
            <a:spAutoFit/>
          </a:bodyPr>
          <a:lstStyle/>
          <a:p>
            <a:r>
              <a:rPr lang="en-US" sz="2000" dirty="0">
                <a:solidFill>
                  <a:srgbClr val="A81D40"/>
                </a:solidFill>
              </a:rPr>
              <a:t>STUDENT DEBT</a:t>
            </a:r>
          </a:p>
        </p:txBody>
      </p:sp>
      <p:sp>
        <p:nvSpPr>
          <p:cNvPr id="44" name="Rectangle 43"/>
          <p:cNvSpPr/>
          <p:nvPr/>
        </p:nvSpPr>
        <p:spPr>
          <a:xfrm>
            <a:off x="107692" y="1465836"/>
            <a:ext cx="8915278" cy="4448690"/>
          </a:xfrm>
          <a:prstGeom prst="rect">
            <a:avLst/>
          </a:prstGeom>
          <a:noFill/>
          <a:ln>
            <a:solidFill>
              <a:srgbClr val="383A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p:cNvCxnSpPr/>
          <p:nvPr/>
        </p:nvCxnSpPr>
        <p:spPr>
          <a:xfrm>
            <a:off x="3023490" y="4162266"/>
            <a:ext cx="0" cy="1751802"/>
          </a:xfrm>
          <a:prstGeom prst="line">
            <a:avLst/>
          </a:prstGeom>
          <a:ln>
            <a:solidFill>
              <a:srgbClr val="383A35"/>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287559" y="4155765"/>
            <a:ext cx="0" cy="1751802"/>
          </a:xfrm>
          <a:prstGeom prst="line">
            <a:avLst/>
          </a:prstGeom>
          <a:ln>
            <a:solidFill>
              <a:srgbClr val="383A35"/>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30003" y="436279"/>
            <a:ext cx="8898413" cy="707886"/>
          </a:xfrm>
          <a:prstGeom prst="rect">
            <a:avLst/>
          </a:prstGeom>
        </p:spPr>
        <p:txBody>
          <a:bodyPr wrap="square">
            <a:spAutoFit/>
          </a:bodyPr>
          <a:lstStyle/>
          <a:p>
            <a:pPr algn="ctr"/>
            <a:r>
              <a:rPr lang="en-US" sz="4000" dirty="0">
                <a:solidFill>
                  <a:srgbClr val="C00000"/>
                </a:solidFill>
                <a:latin typeface="Calibri Light" panose="020F0302020204030204"/>
                <a:ea typeface="+mj-ea"/>
                <a:cs typeface="+mj-cs"/>
              </a:rPr>
              <a:t>Overview of 60x30TX Plan</a:t>
            </a:r>
            <a:endParaRPr lang="en-US" dirty="0"/>
          </a:p>
        </p:txBody>
      </p:sp>
    </p:spTree>
    <p:extLst>
      <p:ext uri="{BB962C8B-B14F-4D97-AF65-F5344CB8AC3E}">
        <p14:creationId xmlns:p14="http://schemas.microsoft.com/office/powerpoint/2010/main" val="208052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8" grpId="0"/>
      <p:bldP spid="39" grpId="0"/>
      <p:bldP spid="40" grpId="0"/>
      <p:bldP spid="41" grpId="0"/>
      <p:bldP spid="42" grpId="0"/>
      <p:bldP spid="4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79332" y="270243"/>
            <a:ext cx="8574168" cy="1089529"/>
          </a:xfrm>
          <a:noFill/>
          <a:ln>
            <a:noFill/>
          </a:ln>
        </p:spPr>
        <p:txBody>
          <a:bodyPr/>
          <a:lstStyle/>
          <a:p>
            <a:pPr algn="l"/>
            <a:r>
              <a:rPr lang="en-US" sz="3600" dirty="0">
                <a:solidFill>
                  <a:schemeClr val="tx1"/>
                </a:solidFill>
              </a:rPr>
              <a:t>Texas had good progress this year, particularly in 60x30 and overall completions.</a:t>
            </a:r>
          </a:p>
        </p:txBody>
      </p:sp>
      <p:graphicFrame>
        <p:nvGraphicFramePr>
          <p:cNvPr id="10" name="Table 9"/>
          <p:cNvGraphicFramePr>
            <a:graphicFrameLocks noGrp="1"/>
          </p:cNvGraphicFramePr>
          <p:nvPr>
            <p:extLst/>
          </p:nvPr>
        </p:nvGraphicFramePr>
        <p:xfrm>
          <a:off x="1446779" y="1387874"/>
          <a:ext cx="6828540" cy="4580724"/>
        </p:xfrm>
        <a:graphic>
          <a:graphicData uri="http://schemas.openxmlformats.org/drawingml/2006/table">
            <a:tbl>
              <a:tblPr firstRow="1" bandRow="1">
                <a:tableStyleId>{5C22544A-7EE6-4342-B048-85BDC9FD1C3A}</a:tableStyleId>
              </a:tblPr>
              <a:tblGrid>
                <a:gridCol w="1095205">
                  <a:extLst>
                    <a:ext uri="{9D8B030D-6E8A-4147-A177-3AD203B41FA5}">
                      <a16:colId xmlns:a16="http://schemas.microsoft.com/office/drawing/2014/main" xmlns="" val="20000"/>
                    </a:ext>
                  </a:extLst>
                </a:gridCol>
                <a:gridCol w="2827629">
                  <a:extLst>
                    <a:ext uri="{9D8B030D-6E8A-4147-A177-3AD203B41FA5}">
                      <a16:colId xmlns:a16="http://schemas.microsoft.com/office/drawing/2014/main" xmlns="" val="20001"/>
                    </a:ext>
                  </a:extLst>
                </a:gridCol>
                <a:gridCol w="951177">
                  <a:extLst>
                    <a:ext uri="{9D8B030D-6E8A-4147-A177-3AD203B41FA5}">
                      <a16:colId xmlns:a16="http://schemas.microsoft.com/office/drawing/2014/main" xmlns="" val="20003"/>
                    </a:ext>
                  </a:extLst>
                </a:gridCol>
                <a:gridCol w="902970">
                  <a:extLst>
                    <a:ext uri="{9D8B030D-6E8A-4147-A177-3AD203B41FA5}">
                      <a16:colId xmlns:a16="http://schemas.microsoft.com/office/drawing/2014/main" xmlns="" val="20004"/>
                    </a:ext>
                  </a:extLst>
                </a:gridCol>
                <a:gridCol w="1051559">
                  <a:extLst>
                    <a:ext uri="{9D8B030D-6E8A-4147-A177-3AD203B41FA5}">
                      <a16:colId xmlns:a16="http://schemas.microsoft.com/office/drawing/2014/main" xmlns="" val="3919461160"/>
                    </a:ext>
                  </a:extLst>
                </a:gridCol>
              </a:tblGrid>
              <a:tr h="662001">
                <a:tc>
                  <a:txBody>
                    <a:bodyPr/>
                    <a:lstStyle/>
                    <a:p>
                      <a:pPr marL="0" marR="0" algn="ct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Goal</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tc>
                  <a:txBody>
                    <a:bodyPr/>
                    <a:lstStyle/>
                    <a:p>
                      <a:pPr marL="0" marR="0" algn="ct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Target</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tc>
                  <a:txBody>
                    <a:bodyPr/>
                    <a:lstStyle/>
                    <a:p>
                      <a:pPr marL="0" marR="0" algn="ct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2016*</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tc>
                  <a:txBody>
                    <a:bodyPr/>
                    <a:lstStyle/>
                    <a:p>
                      <a:pPr marL="0" marR="0" algn="ct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2017*</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tc>
                  <a:txBody>
                    <a:bodyPr/>
                    <a:lstStyle/>
                    <a:p>
                      <a:pPr algn="ctr" fontAlgn="ctr"/>
                      <a:r>
                        <a:rPr lang="en-US" sz="1200" b="1" i="0" u="none" strike="noStrike" dirty="0">
                          <a:solidFill>
                            <a:srgbClr val="FFFFFF"/>
                          </a:solidFill>
                          <a:effectLst/>
                          <a:latin typeface="Tahoma" panose="020B0604030504040204" pitchFamily="34" charset="0"/>
                        </a:rPr>
                        <a:t>2030</a:t>
                      </a:r>
                      <a:br>
                        <a:rPr lang="en-US" sz="1200" b="1" i="0" u="none" strike="noStrike" dirty="0">
                          <a:solidFill>
                            <a:srgbClr val="FFFFFF"/>
                          </a:solidFill>
                          <a:effectLst/>
                          <a:latin typeface="Tahoma" panose="020B0604030504040204" pitchFamily="34" charset="0"/>
                        </a:rPr>
                      </a:br>
                      <a:r>
                        <a:rPr lang="en-US" sz="1200" b="1" i="0" u="none" strike="noStrike" dirty="0">
                          <a:solidFill>
                            <a:srgbClr val="FFFFFF"/>
                          </a:solidFill>
                          <a:effectLst/>
                          <a:latin typeface="Tahoma" panose="020B0604030504040204" pitchFamily="34" charset="0"/>
                        </a:rPr>
                        <a:t>Goal/Target</a:t>
                      </a:r>
                    </a:p>
                  </a:txBody>
                  <a:tcPr marL="5999" marR="5999" marT="5999"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extLst>
                  <a:ext uri="{0D108BD9-81ED-4DB2-BD59-A6C34878D82A}">
                    <a16:rowId xmlns:a16="http://schemas.microsoft.com/office/drawing/2014/main" xmlns="" val="10000"/>
                  </a:ext>
                </a:extLst>
              </a:tr>
              <a:tr h="232441">
                <a:tc>
                  <a:txBody>
                    <a:bodyPr/>
                    <a:lstStyle/>
                    <a:p>
                      <a:pPr marL="0" marR="0" algn="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60x30</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60x30 (Attainment)</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41.0%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42.3%</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60%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r h="232441">
                <a:tc rowSpan="6">
                  <a:txBody>
                    <a:bodyPr/>
                    <a:lstStyle/>
                    <a:p>
                      <a:pPr marL="0" marR="0" algn="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Completion</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Overall</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321,410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333,920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550,000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2"/>
                  </a:ext>
                </a:extLst>
              </a:tr>
              <a:tr h="232441">
                <a:tc vMerge="1">
                  <a:txBody>
                    <a:bodyPr/>
                    <a:lstStyle/>
                    <a:p>
                      <a:endParaRPr lang="en-US"/>
                    </a:p>
                  </a:txBody>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Hispanic</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103,889</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111,344</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285,000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3"/>
                  </a:ext>
                </a:extLst>
              </a:tr>
              <a:tr h="232441">
                <a:tc vMerge="1">
                  <a:txBody>
                    <a:bodyPr/>
                    <a:lstStyle/>
                    <a:p>
                      <a:endParaRPr lang="en-US"/>
                    </a:p>
                  </a:txBody>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African American</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38,813</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41,027</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76,000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4"/>
                  </a:ext>
                </a:extLst>
              </a:tr>
              <a:tr h="232441">
                <a:tc vMerge="1">
                  <a:txBody>
                    <a:bodyPr/>
                    <a:lstStyle/>
                    <a:p>
                      <a:endParaRPr lang="en-US"/>
                    </a:p>
                  </a:txBody>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Male</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135,849</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141,564</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275,000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5"/>
                  </a:ext>
                </a:extLst>
              </a:tr>
              <a:tr h="393925">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Economically Disadvantaged</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119,490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124,178</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246,000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6"/>
                  </a:ext>
                </a:extLst>
              </a:tr>
              <a:tr h="563978">
                <a:tc vMerge="1">
                  <a:txBody>
                    <a:bodyPr/>
                    <a:lstStyle/>
                    <a:p>
                      <a:endParaRPr lang="en-US"/>
                    </a:p>
                  </a:txBody>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TX High School Graduates </a:t>
                      </a:r>
                      <a:br>
                        <a:rPr lang="en-US" sz="1100" kern="1200" dirty="0">
                          <a:effectLst/>
                          <a:latin typeface="Tahoma" panose="020B0604030504040204" pitchFamily="34" charset="0"/>
                          <a:ea typeface="Tahoma" panose="020B0604030504040204" pitchFamily="34" charset="0"/>
                          <a:cs typeface="Tahoma" panose="020B0604030504040204" pitchFamily="34" charset="0"/>
                        </a:rPr>
                      </a:br>
                      <a:r>
                        <a:rPr lang="en-US" sz="1100" kern="1200" dirty="0">
                          <a:effectLst/>
                          <a:latin typeface="Tahoma" panose="020B0604030504040204" pitchFamily="34" charset="0"/>
                          <a:ea typeface="Tahoma" panose="020B0604030504040204" pitchFamily="34" charset="0"/>
                          <a:cs typeface="Tahoma" panose="020B0604030504040204" pitchFamily="34" charset="0"/>
                        </a:rPr>
                        <a:t>   Enrolling in TX Higher</a:t>
                      </a:r>
                      <a:r>
                        <a:rPr lang="en-US" sz="1100" kern="1200" baseline="0" dirty="0">
                          <a:effectLst/>
                          <a:latin typeface="Tahoma" panose="020B0604030504040204" pitchFamily="34" charset="0"/>
                          <a:ea typeface="Tahoma" panose="020B0604030504040204" pitchFamily="34" charset="0"/>
                          <a:cs typeface="Tahoma" panose="020B0604030504040204" pitchFamily="34" charset="0"/>
                        </a:rPr>
                        <a:t> </a:t>
                      </a:r>
                      <a:r>
                        <a:rPr lang="en-US" sz="1100" kern="1200" dirty="0">
                          <a:effectLst/>
                          <a:latin typeface="Tahoma" panose="020B0604030504040204" pitchFamily="34" charset="0"/>
                          <a:ea typeface="Tahoma" panose="020B0604030504040204" pitchFamily="34" charset="0"/>
                          <a:cs typeface="Tahoma" panose="020B0604030504040204" pitchFamily="34" charset="0"/>
                        </a:rPr>
                        <a:t>Education</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51.9%</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52.3%</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65%</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7"/>
                  </a:ext>
                </a:extLst>
              </a:tr>
              <a:tr h="401721">
                <a:tc>
                  <a:txBody>
                    <a:bodyPr/>
                    <a:lstStyle/>
                    <a:p>
                      <a:pPr marL="0" marR="0" algn="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Marketable Skills</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Working or Enrolled Within One Year</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78.8%</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78.4%</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80%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8"/>
                  </a:ext>
                </a:extLst>
              </a:tr>
              <a:tr h="401721">
                <a:tc rowSpan="3">
                  <a:txBody>
                    <a:bodyPr/>
                    <a:lstStyle/>
                    <a:p>
                      <a:pPr marL="0" marR="0" algn="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Student Debt</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Student Loan Debt to First Year Wage Percentage</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60%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59%</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60%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9"/>
                  </a:ext>
                </a:extLst>
              </a:tr>
              <a:tr h="232441">
                <a:tc vMerge="1">
                  <a:txBody>
                    <a:bodyPr/>
                    <a:lstStyle/>
                    <a:p>
                      <a:endParaRPr lang="en-US"/>
                    </a:p>
                  </a:txBody>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Excess </a:t>
                      </a:r>
                      <a:r>
                        <a:rPr lang="en-US" sz="1100" kern="1200" dirty="0" err="1">
                          <a:effectLst/>
                          <a:latin typeface="Tahoma" panose="020B0604030504040204" pitchFamily="34" charset="0"/>
                          <a:ea typeface="Tahoma" panose="020B0604030504040204" pitchFamily="34" charset="0"/>
                          <a:cs typeface="Tahoma" panose="020B0604030504040204" pitchFamily="34" charset="0"/>
                        </a:rPr>
                        <a:t>SCH</a:t>
                      </a:r>
                      <a:r>
                        <a:rPr lang="en-US" sz="1100" kern="1200" dirty="0">
                          <a:effectLst/>
                          <a:latin typeface="Tahoma" panose="020B0604030504040204" pitchFamily="34" charset="0"/>
                          <a:ea typeface="Tahoma" panose="020B0604030504040204" pitchFamily="34" charset="0"/>
                          <a:cs typeface="Tahoma" panose="020B0604030504040204" pitchFamily="34" charset="0"/>
                        </a:rPr>
                        <a:t> Attempted</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18</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18</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3</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0"/>
                  </a:ext>
                </a:extLst>
              </a:tr>
              <a:tr h="401721">
                <a:tc vMerge="1">
                  <a:txBody>
                    <a:bodyPr/>
                    <a:lstStyle/>
                    <a:p>
                      <a:endParaRPr lang="en-US"/>
                    </a:p>
                  </a:txBody>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Percent of Undergraduates Completing with Debt</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48.2%</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47.2%</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50%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1"/>
                  </a:ext>
                </a:extLst>
              </a:tr>
            </a:tbl>
          </a:graphicData>
        </a:graphic>
      </p:graphicFrame>
      <p:sp>
        <p:nvSpPr>
          <p:cNvPr id="3" name="Slide Number Placeholder 2"/>
          <p:cNvSpPr>
            <a:spLocks noGrp="1"/>
          </p:cNvSpPr>
          <p:nvPr>
            <p:ph type="sldNum" sz="quarter" idx="12"/>
          </p:nvPr>
        </p:nvSpPr>
        <p:spPr/>
        <p:txBody>
          <a:bodyPr/>
          <a:lstStyle/>
          <a:p>
            <a:fld id="{42B960B7-1A5D-4A40-9C6E-0A7BBAA5F990}" type="slidenum">
              <a:rPr lang="en-US" smtClean="0">
                <a:solidFill>
                  <a:schemeClr val="bg1"/>
                </a:solidFill>
              </a:rPr>
              <a:t>19</a:t>
            </a:fld>
            <a:endParaRPr lang="en-US" dirty="0">
              <a:solidFill>
                <a:schemeClr val="bg1"/>
              </a:solidFill>
            </a:endParaRPr>
          </a:p>
        </p:txBody>
      </p:sp>
      <p:sp>
        <p:nvSpPr>
          <p:cNvPr id="2" name="TextBox 1">
            <a:extLst>
              <a:ext uri="{FF2B5EF4-FFF2-40B4-BE49-F238E27FC236}">
                <a16:creationId xmlns:a16="http://schemas.microsoft.com/office/drawing/2014/main" xmlns="" id="{B61E6B4B-EFD0-481D-970C-5711701A9F5C}"/>
              </a:ext>
            </a:extLst>
          </p:cNvPr>
          <p:cNvSpPr txBox="1"/>
          <p:nvPr/>
        </p:nvSpPr>
        <p:spPr>
          <a:xfrm>
            <a:off x="1661532" y="6445405"/>
            <a:ext cx="6010507" cy="369332"/>
          </a:xfrm>
          <a:prstGeom prst="rect">
            <a:avLst/>
          </a:prstGeom>
          <a:noFill/>
        </p:spPr>
        <p:txBody>
          <a:bodyPr wrap="square" rtlCol="0">
            <a:spAutoFit/>
          </a:bodyPr>
          <a:lstStyle/>
          <a:p>
            <a:r>
              <a:rPr lang="en-US" dirty="0"/>
              <a:t>*Data for each year are most current available.</a:t>
            </a:r>
          </a:p>
        </p:txBody>
      </p:sp>
    </p:spTree>
    <p:extLst>
      <p:ext uri="{BB962C8B-B14F-4D97-AF65-F5344CB8AC3E}">
        <p14:creationId xmlns:p14="http://schemas.microsoft.com/office/powerpoint/2010/main" val="3611398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Updates &amp; Priorities for FY2019</a:t>
            </a:r>
          </a:p>
        </p:txBody>
      </p:sp>
      <p:sp>
        <p:nvSpPr>
          <p:cNvPr id="5" name="Content Placeholder 4">
            <a:extLst>
              <a:ext uri="{FF2B5EF4-FFF2-40B4-BE49-F238E27FC236}">
                <a16:creationId xmlns:a16="http://schemas.microsoft.com/office/drawing/2014/main" xmlns="" id="{084745FA-A20B-416A-BF1F-8EBDDCF0913C}"/>
              </a:ext>
            </a:extLst>
          </p:cNvPr>
          <p:cNvSpPr>
            <a:spLocks noGrp="1"/>
          </p:cNvSpPr>
          <p:nvPr>
            <p:ph idx="1"/>
          </p:nvPr>
        </p:nvSpPr>
        <p:spPr/>
        <p:txBody>
          <a:bodyPr/>
          <a:lstStyle/>
          <a:p>
            <a:r>
              <a:rPr lang="en-US" dirty="0"/>
              <a:t>5-year data review</a:t>
            </a:r>
          </a:p>
          <a:p>
            <a:r>
              <a:rPr lang="en-US" dirty="0"/>
              <a:t>Timely submission of data</a:t>
            </a:r>
          </a:p>
          <a:p>
            <a:r>
              <a:rPr lang="en-US" dirty="0"/>
              <a:t>Transfer</a:t>
            </a:r>
          </a:p>
          <a:p>
            <a:r>
              <a:rPr lang="en-US" dirty="0"/>
              <a:t>Accelerating student completion via 8-week courses</a:t>
            </a:r>
          </a:p>
          <a:p>
            <a:r>
              <a:rPr lang="en-US" dirty="0"/>
              <a:t>Update on 60x30TX</a:t>
            </a:r>
          </a:p>
          <a:p>
            <a:endParaRPr lang="en-US" dirty="0"/>
          </a:p>
        </p:txBody>
      </p:sp>
      <p:sp>
        <p:nvSpPr>
          <p:cNvPr id="3" name="Slide Number Placeholder 2">
            <a:extLst>
              <a:ext uri="{FF2B5EF4-FFF2-40B4-BE49-F238E27FC236}">
                <a16:creationId xmlns:a16="http://schemas.microsoft.com/office/drawing/2014/main" xmlns="" id="{8C851296-4369-445B-A2DC-30946E48BE3A}"/>
              </a:ext>
            </a:extLst>
          </p:cNvPr>
          <p:cNvSpPr>
            <a:spLocks noGrp="1"/>
          </p:cNvSpPr>
          <p:nvPr>
            <p:ph type="sldNum" sz="quarter" idx="12"/>
          </p:nvPr>
        </p:nvSpPr>
        <p:spPr/>
        <p:txBody>
          <a:bodyPr/>
          <a:lstStyle/>
          <a:p>
            <a:fld id="{42B960B7-1A5D-4A40-9C6E-0A7BBAA5F990}" type="slidenum">
              <a:rPr lang="en-US" smtClean="0">
                <a:solidFill>
                  <a:schemeClr val="bg1"/>
                </a:solidFill>
              </a:rPr>
              <a:t>2</a:t>
            </a:fld>
            <a:endParaRPr lang="en-US" dirty="0">
              <a:solidFill>
                <a:schemeClr val="bg1"/>
              </a:solidFill>
            </a:endParaRPr>
          </a:p>
        </p:txBody>
      </p:sp>
    </p:spTree>
    <p:extLst>
      <p:ext uri="{BB962C8B-B14F-4D97-AF65-F5344CB8AC3E}">
        <p14:creationId xmlns:p14="http://schemas.microsoft.com/office/powerpoint/2010/main" val="6476461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79332" y="270243"/>
            <a:ext cx="8574168" cy="1089529"/>
          </a:xfrm>
          <a:noFill/>
          <a:ln>
            <a:noFill/>
          </a:ln>
        </p:spPr>
        <p:txBody>
          <a:bodyPr/>
          <a:lstStyle/>
          <a:p>
            <a:pPr algn="l"/>
            <a:r>
              <a:rPr lang="en-US" sz="3600" dirty="0">
                <a:solidFill>
                  <a:schemeClr val="tx1"/>
                </a:solidFill>
              </a:rPr>
              <a:t>Accelerated progress is needed for some of the targets under the completion goal</a:t>
            </a:r>
          </a:p>
        </p:txBody>
      </p:sp>
      <p:graphicFrame>
        <p:nvGraphicFramePr>
          <p:cNvPr id="10" name="Table 9"/>
          <p:cNvGraphicFramePr>
            <a:graphicFrameLocks noGrp="1"/>
          </p:cNvGraphicFramePr>
          <p:nvPr>
            <p:extLst/>
          </p:nvPr>
        </p:nvGraphicFramePr>
        <p:xfrm>
          <a:off x="1446779" y="1387874"/>
          <a:ext cx="6828540" cy="4580724"/>
        </p:xfrm>
        <a:graphic>
          <a:graphicData uri="http://schemas.openxmlformats.org/drawingml/2006/table">
            <a:tbl>
              <a:tblPr firstRow="1" bandRow="1">
                <a:tableStyleId>{5C22544A-7EE6-4342-B048-85BDC9FD1C3A}</a:tableStyleId>
              </a:tblPr>
              <a:tblGrid>
                <a:gridCol w="1095205">
                  <a:extLst>
                    <a:ext uri="{9D8B030D-6E8A-4147-A177-3AD203B41FA5}">
                      <a16:colId xmlns:a16="http://schemas.microsoft.com/office/drawing/2014/main" xmlns="" val="20000"/>
                    </a:ext>
                  </a:extLst>
                </a:gridCol>
                <a:gridCol w="2827629">
                  <a:extLst>
                    <a:ext uri="{9D8B030D-6E8A-4147-A177-3AD203B41FA5}">
                      <a16:colId xmlns:a16="http://schemas.microsoft.com/office/drawing/2014/main" xmlns="" val="20001"/>
                    </a:ext>
                  </a:extLst>
                </a:gridCol>
                <a:gridCol w="951177">
                  <a:extLst>
                    <a:ext uri="{9D8B030D-6E8A-4147-A177-3AD203B41FA5}">
                      <a16:colId xmlns:a16="http://schemas.microsoft.com/office/drawing/2014/main" xmlns="" val="20003"/>
                    </a:ext>
                  </a:extLst>
                </a:gridCol>
                <a:gridCol w="902970">
                  <a:extLst>
                    <a:ext uri="{9D8B030D-6E8A-4147-A177-3AD203B41FA5}">
                      <a16:colId xmlns:a16="http://schemas.microsoft.com/office/drawing/2014/main" xmlns="" val="20004"/>
                    </a:ext>
                  </a:extLst>
                </a:gridCol>
                <a:gridCol w="1051559">
                  <a:extLst>
                    <a:ext uri="{9D8B030D-6E8A-4147-A177-3AD203B41FA5}">
                      <a16:colId xmlns:a16="http://schemas.microsoft.com/office/drawing/2014/main" xmlns="" val="3919461160"/>
                    </a:ext>
                  </a:extLst>
                </a:gridCol>
              </a:tblGrid>
              <a:tr h="662001">
                <a:tc>
                  <a:txBody>
                    <a:bodyPr/>
                    <a:lstStyle/>
                    <a:p>
                      <a:pPr marL="0" marR="0" algn="ct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Goal</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tc>
                  <a:txBody>
                    <a:bodyPr/>
                    <a:lstStyle/>
                    <a:p>
                      <a:pPr marL="0" marR="0" algn="ct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Target</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tc>
                  <a:txBody>
                    <a:bodyPr/>
                    <a:lstStyle/>
                    <a:p>
                      <a:pPr marL="0" marR="0" algn="ct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2016*</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tc>
                  <a:txBody>
                    <a:bodyPr/>
                    <a:lstStyle/>
                    <a:p>
                      <a:pPr marL="0" marR="0" algn="ct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2017*</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tc>
                  <a:txBody>
                    <a:bodyPr/>
                    <a:lstStyle/>
                    <a:p>
                      <a:pPr algn="ctr" fontAlgn="ctr"/>
                      <a:r>
                        <a:rPr lang="en-US" sz="1200" b="1" i="0" u="none" strike="noStrike" dirty="0">
                          <a:solidFill>
                            <a:srgbClr val="FFFFFF"/>
                          </a:solidFill>
                          <a:effectLst/>
                          <a:latin typeface="Tahoma" panose="020B0604030504040204" pitchFamily="34" charset="0"/>
                        </a:rPr>
                        <a:t>2030</a:t>
                      </a:r>
                      <a:br>
                        <a:rPr lang="en-US" sz="1200" b="1" i="0" u="none" strike="noStrike" dirty="0">
                          <a:solidFill>
                            <a:srgbClr val="FFFFFF"/>
                          </a:solidFill>
                          <a:effectLst/>
                          <a:latin typeface="Tahoma" panose="020B0604030504040204" pitchFamily="34" charset="0"/>
                        </a:rPr>
                      </a:br>
                      <a:r>
                        <a:rPr lang="en-US" sz="1200" b="1" i="0" u="none" strike="noStrike" dirty="0">
                          <a:solidFill>
                            <a:srgbClr val="FFFFFF"/>
                          </a:solidFill>
                          <a:effectLst/>
                          <a:latin typeface="Tahoma" panose="020B0604030504040204" pitchFamily="34" charset="0"/>
                        </a:rPr>
                        <a:t>Goal/Target</a:t>
                      </a:r>
                    </a:p>
                  </a:txBody>
                  <a:tcPr marL="5999" marR="5999" marT="5999"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F84"/>
                    </a:solidFill>
                  </a:tcPr>
                </a:tc>
                <a:extLst>
                  <a:ext uri="{0D108BD9-81ED-4DB2-BD59-A6C34878D82A}">
                    <a16:rowId xmlns:a16="http://schemas.microsoft.com/office/drawing/2014/main" xmlns="" val="10000"/>
                  </a:ext>
                </a:extLst>
              </a:tr>
              <a:tr h="232441">
                <a:tc>
                  <a:txBody>
                    <a:bodyPr/>
                    <a:lstStyle/>
                    <a:p>
                      <a:pPr marL="0" marR="0" algn="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60x30</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60x30 (Attainment)</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41.0%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42.3%</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60%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r h="232441">
                <a:tc rowSpan="6">
                  <a:txBody>
                    <a:bodyPr/>
                    <a:lstStyle/>
                    <a:p>
                      <a:pPr marL="0" marR="0" algn="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Completion</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Overall</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321,410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333,920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550,000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2"/>
                  </a:ext>
                </a:extLst>
              </a:tr>
              <a:tr h="232441">
                <a:tc vMerge="1">
                  <a:txBody>
                    <a:bodyPr/>
                    <a:lstStyle/>
                    <a:p>
                      <a:endParaRPr lang="en-US"/>
                    </a:p>
                  </a:txBody>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Hispanic</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103,889</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111,344</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285,000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3"/>
                  </a:ext>
                </a:extLst>
              </a:tr>
              <a:tr h="232441">
                <a:tc vMerge="1">
                  <a:txBody>
                    <a:bodyPr/>
                    <a:lstStyle/>
                    <a:p>
                      <a:endParaRPr lang="en-US"/>
                    </a:p>
                  </a:txBody>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African American</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38,813</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41,027</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76,000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4"/>
                  </a:ext>
                </a:extLst>
              </a:tr>
              <a:tr h="232441">
                <a:tc vMerge="1">
                  <a:txBody>
                    <a:bodyPr/>
                    <a:lstStyle/>
                    <a:p>
                      <a:endParaRPr lang="en-US"/>
                    </a:p>
                  </a:txBody>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Male</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135,849</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141,564</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fontAlgn="ctr"/>
                      <a:r>
                        <a:rPr lang="en-US" sz="1200" b="0" i="0" u="none" strike="noStrike" dirty="0">
                          <a:solidFill>
                            <a:srgbClr val="000000"/>
                          </a:solidFill>
                          <a:effectLst/>
                          <a:latin typeface="Tahoma" panose="020B0604030504040204" pitchFamily="34" charset="0"/>
                        </a:rPr>
                        <a:t>275,000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5"/>
                  </a:ext>
                </a:extLst>
              </a:tr>
              <a:tr h="393925">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Economically Disadvantaged</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119,490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124,178</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ctr" fontAlgn="ctr"/>
                      <a:r>
                        <a:rPr lang="en-US" sz="1200" b="0" i="0" u="none" strike="noStrike" dirty="0">
                          <a:solidFill>
                            <a:srgbClr val="000000"/>
                          </a:solidFill>
                          <a:effectLst/>
                          <a:latin typeface="Tahoma" panose="020B0604030504040204" pitchFamily="34" charset="0"/>
                        </a:rPr>
                        <a:t>246,000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6"/>
                  </a:ext>
                </a:extLst>
              </a:tr>
              <a:tr h="563978">
                <a:tc vMerge="1">
                  <a:txBody>
                    <a:bodyPr/>
                    <a:lstStyle/>
                    <a:p>
                      <a:endParaRPr lang="en-US"/>
                    </a:p>
                  </a:txBody>
                  <a:tcPr/>
                </a:tc>
                <a:tc>
                  <a:txBody>
                    <a:bodyPr/>
                    <a:lstStyle/>
                    <a:p>
                      <a:pPr marL="45720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  TX High School Graduates </a:t>
                      </a:r>
                      <a:br>
                        <a:rPr lang="en-US" sz="1100" kern="1200" dirty="0">
                          <a:effectLst/>
                          <a:latin typeface="Tahoma" panose="020B0604030504040204" pitchFamily="34" charset="0"/>
                          <a:ea typeface="Tahoma" panose="020B0604030504040204" pitchFamily="34" charset="0"/>
                          <a:cs typeface="Tahoma" panose="020B0604030504040204" pitchFamily="34" charset="0"/>
                        </a:rPr>
                      </a:br>
                      <a:r>
                        <a:rPr lang="en-US" sz="1100" kern="1200" dirty="0">
                          <a:effectLst/>
                          <a:latin typeface="Tahoma" panose="020B0604030504040204" pitchFamily="34" charset="0"/>
                          <a:ea typeface="Tahoma" panose="020B0604030504040204" pitchFamily="34" charset="0"/>
                          <a:cs typeface="Tahoma" panose="020B0604030504040204" pitchFamily="34" charset="0"/>
                        </a:rPr>
                        <a:t>   Enrolling in TX Higher</a:t>
                      </a:r>
                      <a:r>
                        <a:rPr lang="en-US" sz="1100" kern="1200" baseline="0" dirty="0">
                          <a:effectLst/>
                          <a:latin typeface="Tahoma" panose="020B0604030504040204" pitchFamily="34" charset="0"/>
                          <a:ea typeface="Tahoma" panose="020B0604030504040204" pitchFamily="34" charset="0"/>
                          <a:cs typeface="Tahoma" panose="020B0604030504040204" pitchFamily="34" charset="0"/>
                        </a:rPr>
                        <a:t> </a:t>
                      </a:r>
                      <a:r>
                        <a:rPr lang="en-US" sz="1100" kern="1200" dirty="0">
                          <a:effectLst/>
                          <a:latin typeface="Tahoma" panose="020B0604030504040204" pitchFamily="34" charset="0"/>
                          <a:ea typeface="Tahoma" panose="020B0604030504040204" pitchFamily="34" charset="0"/>
                          <a:cs typeface="Tahoma" panose="020B0604030504040204" pitchFamily="34" charset="0"/>
                        </a:rPr>
                        <a:t>Education</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51.9%</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52.3%</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11A"/>
                    </a:solidFill>
                  </a:tcPr>
                </a:tc>
                <a:tc>
                  <a:txBody>
                    <a:bodyPr/>
                    <a:lstStyle/>
                    <a:p>
                      <a:pPr algn="ctr" fontAlgn="ctr"/>
                      <a:r>
                        <a:rPr lang="en-US" sz="1200" b="0" i="0" u="none" strike="noStrike" dirty="0">
                          <a:solidFill>
                            <a:srgbClr val="000000"/>
                          </a:solidFill>
                          <a:effectLst/>
                          <a:latin typeface="Tahoma" panose="020B0604030504040204" pitchFamily="34" charset="0"/>
                        </a:rPr>
                        <a:t>65%</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7"/>
                  </a:ext>
                </a:extLst>
              </a:tr>
              <a:tr h="401721">
                <a:tc>
                  <a:txBody>
                    <a:bodyPr/>
                    <a:lstStyle/>
                    <a:p>
                      <a:pPr marL="0" marR="0" algn="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Marketable Skills</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Working or Enrolled Within One Year</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78.8%</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78.4%</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80%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8"/>
                  </a:ext>
                </a:extLst>
              </a:tr>
              <a:tr h="401721">
                <a:tc rowSpan="3">
                  <a:txBody>
                    <a:bodyPr/>
                    <a:lstStyle/>
                    <a:p>
                      <a:pPr marL="0" marR="0" algn="r">
                        <a:lnSpc>
                          <a:spcPct val="115000"/>
                        </a:lnSpc>
                        <a:spcBef>
                          <a:spcPts val="0"/>
                        </a:spcBef>
                        <a:spcAft>
                          <a:spcPts val="0"/>
                        </a:spcAft>
                      </a:pPr>
                      <a:r>
                        <a:rPr lang="en-US" sz="1100" b="1" kern="1200" dirty="0">
                          <a:effectLst/>
                          <a:latin typeface="Tahoma" panose="020B0604030504040204" pitchFamily="34" charset="0"/>
                          <a:ea typeface="Tahoma" panose="020B0604030504040204" pitchFamily="34" charset="0"/>
                          <a:cs typeface="Tahoma" panose="020B0604030504040204" pitchFamily="34" charset="0"/>
                        </a:rPr>
                        <a:t>Student Debt</a:t>
                      </a:r>
                      <a:endParaRPr lang="en-US" sz="1100" b="1"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Student Loan Debt to First Year Wage Percentage</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60%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59%</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60%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9"/>
                  </a:ext>
                </a:extLst>
              </a:tr>
              <a:tr h="232441">
                <a:tc vMerge="1">
                  <a:txBody>
                    <a:bodyPr/>
                    <a:lstStyle/>
                    <a:p>
                      <a:endParaRPr lang="en-US"/>
                    </a:p>
                  </a:txBody>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Excess </a:t>
                      </a:r>
                      <a:r>
                        <a:rPr lang="en-US" sz="1100" kern="1200" dirty="0" err="1">
                          <a:effectLst/>
                          <a:latin typeface="Tahoma" panose="020B0604030504040204" pitchFamily="34" charset="0"/>
                          <a:ea typeface="Tahoma" panose="020B0604030504040204" pitchFamily="34" charset="0"/>
                          <a:cs typeface="Tahoma" panose="020B0604030504040204" pitchFamily="34" charset="0"/>
                        </a:rPr>
                        <a:t>SCH</a:t>
                      </a:r>
                      <a:r>
                        <a:rPr lang="en-US" sz="1100" kern="1200" dirty="0">
                          <a:effectLst/>
                          <a:latin typeface="Tahoma" panose="020B0604030504040204" pitchFamily="34" charset="0"/>
                          <a:ea typeface="Tahoma" panose="020B0604030504040204" pitchFamily="34" charset="0"/>
                          <a:cs typeface="Tahoma" panose="020B0604030504040204" pitchFamily="34" charset="0"/>
                        </a:rPr>
                        <a:t> Attempted</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18</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18</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3</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0"/>
                  </a:ext>
                </a:extLst>
              </a:tr>
              <a:tr h="401721">
                <a:tc vMerge="1">
                  <a:txBody>
                    <a:bodyPr/>
                    <a:lstStyle/>
                    <a:p>
                      <a:endParaRPr lang="en-US"/>
                    </a:p>
                  </a:txBody>
                  <a:tcPr/>
                </a:tc>
                <a:tc>
                  <a:txBody>
                    <a:bodyPr/>
                    <a:lstStyle/>
                    <a:p>
                      <a:pPr marL="0" marR="0">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Percent of Undergraduates Completing with Debt</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kern="1200" dirty="0">
                          <a:effectLst/>
                          <a:latin typeface="Tahoma" panose="020B0604030504040204" pitchFamily="34" charset="0"/>
                          <a:ea typeface="Tahoma" panose="020B0604030504040204" pitchFamily="34" charset="0"/>
                          <a:cs typeface="Tahoma" panose="020B0604030504040204" pitchFamily="34" charset="0"/>
                        </a:rPr>
                        <a:t>48.2%</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71933" marR="71933"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47.2%</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0" i="0" u="none" strike="noStrike" dirty="0">
                          <a:solidFill>
                            <a:srgbClr val="000000"/>
                          </a:solidFill>
                          <a:effectLst/>
                          <a:latin typeface="Tahoma" panose="020B0604030504040204" pitchFamily="34" charset="0"/>
                        </a:rPr>
                        <a:t>50%</a:t>
                      </a:r>
                    </a:p>
                  </a:txBody>
                  <a:tcPr marL="5999" marR="5999" marT="599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11"/>
                  </a:ext>
                </a:extLst>
              </a:tr>
            </a:tbl>
          </a:graphicData>
        </a:graphic>
      </p:graphicFrame>
      <p:sp>
        <p:nvSpPr>
          <p:cNvPr id="3" name="Slide Number Placeholder 2"/>
          <p:cNvSpPr>
            <a:spLocks noGrp="1"/>
          </p:cNvSpPr>
          <p:nvPr>
            <p:ph type="sldNum" sz="quarter" idx="12"/>
          </p:nvPr>
        </p:nvSpPr>
        <p:spPr/>
        <p:txBody>
          <a:bodyPr/>
          <a:lstStyle/>
          <a:p>
            <a:fld id="{42B960B7-1A5D-4A40-9C6E-0A7BBAA5F990}" type="slidenum">
              <a:rPr lang="en-US" smtClean="0">
                <a:solidFill>
                  <a:schemeClr val="bg1"/>
                </a:solidFill>
              </a:rPr>
              <a:t>20</a:t>
            </a:fld>
            <a:endParaRPr lang="en-US" dirty="0">
              <a:solidFill>
                <a:schemeClr val="bg1"/>
              </a:solidFill>
            </a:endParaRPr>
          </a:p>
        </p:txBody>
      </p:sp>
      <p:sp>
        <p:nvSpPr>
          <p:cNvPr id="2" name="TextBox 1">
            <a:extLst>
              <a:ext uri="{FF2B5EF4-FFF2-40B4-BE49-F238E27FC236}">
                <a16:creationId xmlns:a16="http://schemas.microsoft.com/office/drawing/2014/main" xmlns="" id="{B61E6B4B-EFD0-481D-970C-5711701A9F5C}"/>
              </a:ext>
            </a:extLst>
          </p:cNvPr>
          <p:cNvSpPr txBox="1"/>
          <p:nvPr/>
        </p:nvSpPr>
        <p:spPr>
          <a:xfrm>
            <a:off x="1661532" y="6445405"/>
            <a:ext cx="6010507" cy="369332"/>
          </a:xfrm>
          <a:prstGeom prst="rect">
            <a:avLst/>
          </a:prstGeom>
          <a:noFill/>
        </p:spPr>
        <p:txBody>
          <a:bodyPr wrap="square" rtlCol="0">
            <a:spAutoFit/>
          </a:bodyPr>
          <a:lstStyle/>
          <a:p>
            <a:r>
              <a:rPr lang="en-US" dirty="0"/>
              <a:t>*Data for each year are most current available.</a:t>
            </a:r>
          </a:p>
        </p:txBody>
      </p:sp>
    </p:spTree>
    <p:extLst>
      <p:ext uri="{BB962C8B-B14F-4D97-AF65-F5344CB8AC3E}">
        <p14:creationId xmlns:p14="http://schemas.microsoft.com/office/powerpoint/2010/main" val="380318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063" y="755754"/>
            <a:ext cx="6778150" cy="855406"/>
          </a:xfrm>
        </p:spPr>
        <p:txBody>
          <a:bodyPr>
            <a:noAutofit/>
          </a:bodyPr>
          <a:lstStyle/>
          <a:p>
            <a:r>
              <a:rPr lang="en-US" sz="3600" i="1" dirty="0">
                <a:latin typeface="+mn-lt"/>
              </a:rPr>
              <a:t>60x30TX</a:t>
            </a:r>
            <a:r>
              <a:rPr lang="en-US" sz="3600" dirty="0">
                <a:latin typeface="+mn-lt"/>
              </a:rPr>
              <a:t> regional targets promote </a:t>
            </a:r>
            <a:r>
              <a:rPr lang="en-US" sz="3600" b="1" dirty="0">
                <a:latin typeface="+mn-lt"/>
              </a:rPr>
              <a:t>regional mobilization </a:t>
            </a:r>
            <a:r>
              <a:rPr lang="en-US" sz="3600" dirty="0">
                <a:latin typeface="+mn-lt"/>
              </a:rPr>
              <a:t>and </a:t>
            </a:r>
            <a:r>
              <a:rPr lang="en-US" sz="3600" b="1" dirty="0">
                <a:latin typeface="+mn-lt"/>
              </a:rPr>
              <a:t>strategy development</a:t>
            </a:r>
          </a:p>
        </p:txBody>
      </p:sp>
      <p:sp>
        <p:nvSpPr>
          <p:cNvPr id="6" name="Slide Number Placeholder 5">
            <a:extLst>
              <a:ext uri="{FF2B5EF4-FFF2-40B4-BE49-F238E27FC236}">
                <a16:creationId xmlns:a16="http://schemas.microsoft.com/office/drawing/2014/main" xmlns="" id="{3F827FD4-ABC8-4F3C-8417-B7896EE011F7}"/>
              </a:ext>
            </a:extLst>
          </p:cNvPr>
          <p:cNvSpPr>
            <a:spLocks noGrp="1"/>
          </p:cNvSpPr>
          <p:nvPr>
            <p:ph type="sldNum" sz="quarter" idx="12"/>
          </p:nvPr>
        </p:nvSpPr>
        <p:spPr>
          <a:xfrm>
            <a:off x="7882954" y="5624513"/>
            <a:ext cx="874395" cy="273844"/>
          </a:xfrm>
        </p:spPr>
        <p:txBody>
          <a:bodyPr>
            <a:normAutofit/>
          </a:bodyPr>
          <a:lstStyle/>
          <a:p>
            <a:pPr>
              <a:spcAft>
                <a:spcPts val="450"/>
              </a:spcAft>
            </a:pPr>
            <a:fld id="{42B960B7-1A5D-4A40-9C6E-0A7BBAA5F990}" type="slidenum">
              <a:rPr lang="en-US" sz="1050">
                <a:solidFill>
                  <a:schemeClr val="bg1"/>
                </a:solidFill>
              </a:rPr>
              <a:pPr>
                <a:spcAft>
                  <a:spcPts val="450"/>
                </a:spcAft>
              </a:pPr>
              <a:t>21</a:t>
            </a:fld>
            <a:endParaRPr lang="en-US" sz="1050" dirty="0">
              <a:solidFill>
                <a:schemeClr val="bg1"/>
              </a:solidFill>
            </a:endParaRPr>
          </a:p>
        </p:txBody>
      </p:sp>
      <p:pic>
        <p:nvPicPr>
          <p:cNvPr id="9" name="Picture 8">
            <a:extLst>
              <a:ext uri="{FF2B5EF4-FFF2-40B4-BE49-F238E27FC236}">
                <a16:creationId xmlns:a16="http://schemas.microsoft.com/office/drawing/2014/main" xmlns="" id="{A3A5E6E2-AFAC-49C8-B5C7-1668892A16DF}"/>
              </a:ext>
            </a:extLst>
          </p:cNvPr>
          <p:cNvPicPr>
            <a:picLocks noChangeAspect="1"/>
          </p:cNvPicPr>
          <p:nvPr/>
        </p:nvPicPr>
        <p:blipFill>
          <a:blip r:embed="rId3"/>
          <a:stretch>
            <a:fillRect/>
          </a:stretch>
        </p:blipFill>
        <p:spPr>
          <a:xfrm>
            <a:off x="5070764" y="1611160"/>
            <a:ext cx="3686585" cy="3637865"/>
          </a:xfrm>
          <a:prstGeom prst="rect">
            <a:avLst/>
          </a:prstGeom>
        </p:spPr>
      </p:pic>
      <p:sp>
        <p:nvSpPr>
          <p:cNvPr id="3" name="Content Placeholder 2"/>
          <p:cNvSpPr>
            <a:spLocks noGrp="1"/>
          </p:cNvSpPr>
          <p:nvPr>
            <p:ph idx="1"/>
          </p:nvPr>
        </p:nvSpPr>
        <p:spPr>
          <a:xfrm>
            <a:off x="491490" y="2064774"/>
            <a:ext cx="4935916" cy="3833583"/>
          </a:xfrm>
        </p:spPr>
        <p:txBody>
          <a:bodyPr>
            <a:noAutofit/>
          </a:bodyPr>
          <a:lstStyle/>
          <a:p>
            <a:pPr>
              <a:buClr>
                <a:schemeClr val="accent1">
                  <a:lumMod val="50000"/>
                </a:schemeClr>
              </a:buClr>
              <a:buSzPct val="108000"/>
            </a:pPr>
            <a:r>
              <a:rPr lang="en-US" sz="2000" dirty="0"/>
              <a:t>Regions and institutions differ in many ways. Institutional actions and outcomes are embedded in regional context.</a:t>
            </a:r>
          </a:p>
          <a:p>
            <a:pPr>
              <a:buClr>
                <a:schemeClr val="accent1">
                  <a:lumMod val="50000"/>
                </a:schemeClr>
              </a:buClr>
              <a:buSzPct val="108000"/>
            </a:pPr>
            <a:r>
              <a:rPr lang="en-US" sz="2000" dirty="0"/>
              <a:t>THECB has identified regional targets in three areas:</a:t>
            </a:r>
          </a:p>
          <a:p>
            <a:pPr marL="552450" indent="-255985">
              <a:lnSpc>
                <a:spcPct val="100000"/>
              </a:lnSpc>
              <a:spcBef>
                <a:spcPts val="0"/>
              </a:spcBef>
              <a:buClr>
                <a:srgbClr val="C00000"/>
              </a:buClr>
              <a:buSzPct val="108000"/>
              <a:buFont typeface="Wingdings" panose="05000000000000000000" pitchFamily="2" charset="2"/>
              <a:buChar char="ü"/>
            </a:pPr>
            <a:r>
              <a:rPr lang="en-US" sz="2000" dirty="0"/>
              <a:t>60x30 Educated Population Goal</a:t>
            </a:r>
          </a:p>
          <a:p>
            <a:pPr marL="552450" indent="-255985">
              <a:lnSpc>
                <a:spcPct val="100000"/>
              </a:lnSpc>
              <a:spcBef>
                <a:spcPts val="0"/>
              </a:spcBef>
              <a:buClr>
                <a:srgbClr val="C00000"/>
              </a:buClr>
              <a:buSzPct val="108000"/>
              <a:buFont typeface="Wingdings" panose="05000000000000000000" pitchFamily="2" charset="2"/>
              <a:buChar char="ü"/>
            </a:pPr>
            <a:r>
              <a:rPr lang="en-US" sz="2000" dirty="0"/>
              <a:t>Completion Goal of 550,000 certificates, associate, bachelor’s, and master’s degrees</a:t>
            </a:r>
          </a:p>
          <a:p>
            <a:pPr marL="552450" indent="-255985">
              <a:lnSpc>
                <a:spcPct val="100000"/>
              </a:lnSpc>
              <a:spcBef>
                <a:spcPts val="0"/>
              </a:spcBef>
              <a:buClr>
                <a:srgbClr val="C00000"/>
              </a:buClr>
              <a:buSzPct val="108000"/>
              <a:buFont typeface="Wingdings" panose="05000000000000000000" pitchFamily="2" charset="2"/>
              <a:buChar char="ü"/>
            </a:pPr>
            <a:r>
              <a:rPr lang="en-US" sz="2000" dirty="0"/>
              <a:t>65% High school-to-higher education direct enrollment</a:t>
            </a:r>
          </a:p>
          <a:p>
            <a:pPr>
              <a:buClr>
                <a:schemeClr val="accent1">
                  <a:lumMod val="50000"/>
                </a:schemeClr>
              </a:buClr>
              <a:buSzPct val="108000"/>
            </a:pPr>
            <a:r>
              <a:rPr lang="en-US" sz="2000" dirty="0"/>
              <a:t>Regions are convening locally to identify “best bet” strategies by August 2018</a:t>
            </a:r>
          </a:p>
        </p:txBody>
      </p:sp>
    </p:spTree>
    <p:extLst>
      <p:ext uri="{BB962C8B-B14F-4D97-AF65-F5344CB8AC3E}">
        <p14:creationId xmlns:p14="http://schemas.microsoft.com/office/powerpoint/2010/main" val="3227862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Coordinating Board will work with regions and institutions to roll out targets in AY 2017-2018</a:t>
            </a:r>
          </a:p>
        </p:txBody>
      </p:sp>
      <p:graphicFrame>
        <p:nvGraphicFramePr>
          <p:cNvPr id="5" name="Content Placeholder 4"/>
          <p:cNvGraphicFramePr>
            <a:graphicFrameLocks noGrp="1"/>
          </p:cNvGraphicFramePr>
          <p:nvPr>
            <p:ph idx="1"/>
            <p:extLst/>
          </p:nvPr>
        </p:nvGraphicFramePr>
        <p:xfrm>
          <a:off x="587828" y="1839210"/>
          <a:ext cx="8177893" cy="4145280"/>
        </p:xfrm>
        <a:graphic>
          <a:graphicData uri="http://schemas.openxmlformats.org/drawingml/2006/table">
            <a:tbl>
              <a:tblPr firstRow="1" bandRow="1">
                <a:tableStyleId>{5C22544A-7EE6-4342-B048-85BDC9FD1C3A}</a:tableStyleId>
              </a:tblPr>
              <a:tblGrid>
                <a:gridCol w="5366657">
                  <a:extLst>
                    <a:ext uri="{9D8B030D-6E8A-4147-A177-3AD203B41FA5}">
                      <a16:colId xmlns:a16="http://schemas.microsoft.com/office/drawing/2014/main" xmlns="" val="1476766577"/>
                    </a:ext>
                  </a:extLst>
                </a:gridCol>
                <a:gridCol w="2811236">
                  <a:extLst>
                    <a:ext uri="{9D8B030D-6E8A-4147-A177-3AD203B41FA5}">
                      <a16:colId xmlns:a16="http://schemas.microsoft.com/office/drawing/2014/main" xmlns="" val="174756147"/>
                    </a:ext>
                  </a:extLst>
                </a:gridCol>
              </a:tblGrid>
              <a:tr h="370840">
                <a:tc>
                  <a:txBody>
                    <a:bodyPr/>
                    <a:lstStyle/>
                    <a:p>
                      <a:r>
                        <a:rPr lang="en-US" dirty="0"/>
                        <a:t>Activity </a:t>
                      </a:r>
                    </a:p>
                  </a:txBody>
                  <a:tcPr/>
                </a:tc>
                <a:tc>
                  <a:txBody>
                    <a:bodyPr/>
                    <a:lstStyle/>
                    <a:p>
                      <a:r>
                        <a:rPr lang="en-US" dirty="0"/>
                        <a:t>2017 – 2018 Timeline</a:t>
                      </a:r>
                    </a:p>
                  </a:txBody>
                  <a:tcPr/>
                </a:tc>
                <a:extLst>
                  <a:ext uri="{0D108BD9-81ED-4DB2-BD59-A6C34878D82A}">
                    <a16:rowId xmlns:a16="http://schemas.microsoft.com/office/drawing/2014/main" xmlns="" val="145372527"/>
                  </a:ext>
                </a:extLst>
              </a:tr>
              <a:tr h="370840">
                <a:tc>
                  <a:txBody>
                    <a:bodyPr/>
                    <a:lstStyle/>
                    <a:p>
                      <a:r>
                        <a:rPr lang="en-US" dirty="0"/>
                        <a:t>Pilot regional target process and support materials </a:t>
                      </a:r>
                    </a:p>
                  </a:txBody>
                  <a:tcPr/>
                </a:tc>
                <a:tc>
                  <a:txBody>
                    <a:bodyPr/>
                    <a:lstStyle/>
                    <a:p>
                      <a:r>
                        <a:rPr lang="en-US" dirty="0"/>
                        <a:t>October –</a:t>
                      </a:r>
                      <a:r>
                        <a:rPr lang="en-US" baseline="0" dirty="0"/>
                        <a:t> </a:t>
                      </a:r>
                      <a:r>
                        <a:rPr lang="en-US" dirty="0"/>
                        <a:t>December 2017</a:t>
                      </a:r>
                    </a:p>
                  </a:txBody>
                  <a:tcPr/>
                </a:tc>
                <a:extLst>
                  <a:ext uri="{0D108BD9-81ED-4DB2-BD59-A6C34878D82A}">
                    <a16:rowId xmlns:a16="http://schemas.microsoft.com/office/drawing/2014/main" xmlns="" val="956597495"/>
                  </a:ext>
                </a:extLst>
              </a:tr>
              <a:tr h="370840">
                <a:tc>
                  <a:txBody>
                    <a:bodyPr/>
                    <a:lstStyle/>
                    <a:p>
                      <a:r>
                        <a:rPr lang="en-US" dirty="0"/>
                        <a:t>Data fellows trainings</a:t>
                      </a:r>
                    </a:p>
                  </a:txBody>
                  <a:tcPr/>
                </a:tc>
                <a:tc>
                  <a:txBody>
                    <a:bodyPr/>
                    <a:lstStyle/>
                    <a:p>
                      <a:r>
                        <a:rPr lang="en-US" dirty="0"/>
                        <a:t>November 2017, May 2018</a:t>
                      </a:r>
                    </a:p>
                  </a:txBody>
                  <a:tcPr/>
                </a:tc>
                <a:extLst>
                  <a:ext uri="{0D108BD9-81ED-4DB2-BD59-A6C34878D82A}">
                    <a16:rowId xmlns:a16="http://schemas.microsoft.com/office/drawing/2014/main" xmlns="" val="2743630026"/>
                  </a:ext>
                </a:extLst>
              </a:tr>
              <a:tr h="370840">
                <a:tc>
                  <a:txBody>
                    <a:bodyPr/>
                    <a:lstStyle/>
                    <a:p>
                      <a:r>
                        <a:rPr lang="en-US" dirty="0"/>
                        <a:t>Starter kit released</a:t>
                      </a:r>
                    </a:p>
                  </a:txBody>
                  <a:tcPr/>
                </a:tc>
                <a:tc>
                  <a:txBody>
                    <a:bodyPr/>
                    <a:lstStyle/>
                    <a:p>
                      <a:r>
                        <a:rPr lang="en-US" dirty="0"/>
                        <a:t>January 2018</a:t>
                      </a:r>
                    </a:p>
                  </a:txBody>
                  <a:tcPr/>
                </a:tc>
                <a:extLst>
                  <a:ext uri="{0D108BD9-81ED-4DB2-BD59-A6C34878D82A}">
                    <a16:rowId xmlns:a16="http://schemas.microsoft.com/office/drawing/2014/main" xmlns="" val="1258139075"/>
                  </a:ext>
                </a:extLst>
              </a:tr>
              <a:tr h="370840">
                <a:tc>
                  <a:txBody>
                    <a:bodyPr/>
                    <a:lstStyle/>
                    <a:p>
                      <a:r>
                        <a:rPr lang="en-US" dirty="0"/>
                        <a:t>THECB-led</a:t>
                      </a:r>
                      <a:r>
                        <a:rPr lang="en-US" baseline="0" dirty="0"/>
                        <a:t> regional kickoff webinars for other 9 regions</a:t>
                      </a:r>
                      <a:endParaRPr lang="en-US" dirty="0"/>
                    </a:p>
                  </a:txBody>
                  <a:tcPr/>
                </a:tc>
                <a:tc>
                  <a:txBody>
                    <a:bodyPr/>
                    <a:lstStyle/>
                    <a:p>
                      <a:r>
                        <a:rPr lang="en-US" dirty="0"/>
                        <a:t>January – February 2018</a:t>
                      </a:r>
                    </a:p>
                  </a:txBody>
                  <a:tcPr/>
                </a:tc>
                <a:extLst>
                  <a:ext uri="{0D108BD9-81ED-4DB2-BD59-A6C34878D82A}">
                    <a16:rowId xmlns:a16="http://schemas.microsoft.com/office/drawing/2014/main" xmlns="" val="2064796942"/>
                  </a:ext>
                </a:extLst>
              </a:tr>
              <a:tr h="370840">
                <a:tc>
                  <a:txBody>
                    <a:bodyPr/>
                    <a:lstStyle/>
                    <a:p>
                      <a:r>
                        <a:rPr lang="en-US" dirty="0"/>
                        <a:t>Regional volunteers, meeting organization, follow-up communication, in-person meetings</a:t>
                      </a:r>
                    </a:p>
                  </a:txBody>
                  <a:tcPr/>
                </a:tc>
                <a:tc>
                  <a:txBody>
                    <a:bodyPr/>
                    <a:lstStyle/>
                    <a:p>
                      <a:r>
                        <a:rPr lang="en-US" dirty="0"/>
                        <a:t>March – August 2018</a:t>
                      </a:r>
                    </a:p>
                  </a:txBody>
                  <a:tcPr/>
                </a:tc>
                <a:extLst>
                  <a:ext uri="{0D108BD9-81ED-4DB2-BD59-A6C34878D82A}">
                    <a16:rowId xmlns:a16="http://schemas.microsoft.com/office/drawing/2014/main" xmlns="" val="3783951979"/>
                  </a:ext>
                </a:extLst>
              </a:tr>
              <a:tr h="370840">
                <a:tc>
                  <a:txBody>
                    <a:bodyPr/>
                    <a:lstStyle/>
                    <a:p>
                      <a:r>
                        <a:rPr lang="en-US" dirty="0"/>
                        <a:t>Accountability meetings</a:t>
                      </a:r>
                    </a:p>
                  </a:txBody>
                  <a:tcPr/>
                </a:tc>
                <a:tc>
                  <a:txBody>
                    <a:bodyPr/>
                    <a:lstStyle/>
                    <a:p>
                      <a:r>
                        <a:rPr lang="en-US" dirty="0"/>
                        <a:t>March – April 2018</a:t>
                      </a:r>
                    </a:p>
                  </a:txBody>
                  <a:tcPr/>
                </a:tc>
                <a:extLst>
                  <a:ext uri="{0D108BD9-81ED-4DB2-BD59-A6C34878D82A}">
                    <a16:rowId xmlns:a16="http://schemas.microsoft.com/office/drawing/2014/main" xmlns="" val="2413487885"/>
                  </a:ext>
                </a:extLst>
              </a:tr>
              <a:tr h="370840">
                <a:tc>
                  <a:txBody>
                    <a:bodyPr/>
                    <a:lstStyle/>
                    <a:p>
                      <a:r>
                        <a:rPr lang="en-US" dirty="0"/>
                        <a:t>Preliminary regional targets become official regional targets</a:t>
                      </a:r>
                    </a:p>
                  </a:txBody>
                  <a:tcPr/>
                </a:tc>
                <a:tc>
                  <a:txBody>
                    <a:bodyPr/>
                    <a:lstStyle/>
                    <a:p>
                      <a:r>
                        <a:rPr lang="en-US" dirty="0"/>
                        <a:t>May 2018</a:t>
                      </a:r>
                    </a:p>
                  </a:txBody>
                  <a:tcPr/>
                </a:tc>
                <a:extLst>
                  <a:ext uri="{0D108BD9-81ED-4DB2-BD59-A6C34878D82A}">
                    <a16:rowId xmlns:a16="http://schemas.microsoft.com/office/drawing/2014/main" xmlns="" val="1627964371"/>
                  </a:ext>
                </a:extLst>
              </a:tr>
              <a:tr h="370840">
                <a:tc>
                  <a:txBody>
                    <a:bodyPr/>
                    <a:lstStyle/>
                    <a:p>
                      <a:r>
                        <a:rPr lang="en-US" dirty="0"/>
                        <a:t>Regional target submission</a:t>
                      </a:r>
                      <a:r>
                        <a:rPr lang="en-US" baseline="0" dirty="0"/>
                        <a:t> forms (detailing strategies and institutional targets) due</a:t>
                      </a:r>
                      <a:endParaRPr lang="en-US" dirty="0"/>
                    </a:p>
                  </a:txBody>
                  <a:tcPr/>
                </a:tc>
                <a:tc>
                  <a:txBody>
                    <a:bodyPr/>
                    <a:lstStyle/>
                    <a:p>
                      <a:r>
                        <a:rPr lang="en-US" dirty="0"/>
                        <a:t>August</a:t>
                      </a:r>
                      <a:r>
                        <a:rPr lang="en-US" baseline="0" dirty="0"/>
                        <a:t> 2018</a:t>
                      </a:r>
                      <a:endParaRPr lang="en-US" dirty="0"/>
                    </a:p>
                  </a:txBody>
                  <a:tcPr/>
                </a:tc>
                <a:extLst>
                  <a:ext uri="{0D108BD9-81ED-4DB2-BD59-A6C34878D82A}">
                    <a16:rowId xmlns:a16="http://schemas.microsoft.com/office/drawing/2014/main" xmlns="" val="397241397"/>
                  </a:ext>
                </a:extLst>
              </a:tr>
            </a:tbl>
          </a:graphicData>
        </a:graphic>
      </p:graphicFrame>
      <p:sp>
        <p:nvSpPr>
          <p:cNvPr id="3" name="Slide Number Placeholder 2">
            <a:extLst>
              <a:ext uri="{FF2B5EF4-FFF2-40B4-BE49-F238E27FC236}">
                <a16:creationId xmlns:a16="http://schemas.microsoft.com/office/drawing/2014/main" xmlns="" id="{2BBBED71-4DB2-4C20-BF93-65D91E67C775}"/>
              </a:ext>
            </a:extLst>
          </p:cNvPr>
          <p:cNvSpPr>
            <a:spLocks noGrp="1"/>
          </p:cNvSpPr>
          <p:nvPr>
            <p:ph type="sldNum" sz="quarter" idx="4294967295"/>
          </p:nvPr>
        </p:nvSpPr>
        <p:spPr/>
        <p:txBody>
          <a:bodyPr/>
          <a:lstStyle/>
          <a:p>
            <a:fld id="{42B960B7-1A5D-4A40-9C6E-0A7BBAA5F990}" type="slidenum">
              <a:rPr lang="en-US" smtClean="0"/>
              <a:t>22</a:t>
            </a:fld>
            <a:endParaRPr lang="en-US"/>
          </a:p>
        </p:txBody>
      </p:sp>
      <p:sp>
        <p:nvSpPr>
          <p:cNvPr id="4" name="Star: 5 Points 3">
            <a:extLst>
              <a:ext uri="{FF2B5EF4-FFF2-40B4-BE49-F238E27FC236}">
                <a16:creationId xmlns:a16="http://schemas.microsoft.com/office/drawing/2014/main" xmlns="" id="{18AB1EEB-51AF-4332-8366-F29C99B4E9AA}"/>
              </a:ext>
            </a:extLst>
          </p:cNvPr>
          <p:cNvSpPr/>
          <p:nvPr/>
        </p:nvSpPr>
        <p:spPr>
          <a:xfrm>
            <a:off x="206829" y="3758433"/>
            <a:ext cx="421821" cy="370114"/>
          </a:xfrm>
          <a:prstGeom prst="star5">
            <a:avLst/>
          </a:prstGeom>
          <a:solidFill>
            <a:srgbClr val="F6B11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8199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Updates &amp; Priorities for FY2019</a:t>
            </a:r>
          </a:p>
        </p:txBody>
      </p:sp>
      <p:sp>
        <p:nvSpPr>
          <p:cNvPr id="5" name="Content Placeholder 4">
            <a:extLst>
              <a:ext uri="{FF2B5EF4-FFF2-40B4-BE49-F238E27FC236}">
                <a16:creationId xmlns:a16="http://schemas.microsoft.com/office/drawing/2014/main" xmlns="" id="{084745FA-A20B-416A-BF1F-8EBDDCF0913C}"/>
              </a:ext>
            </a:extLst>
          </p:cNvPr>
          <p:cNvSpPr>
            <a:spLocks noGrp="1"/>
          </p:cNvSpPr>
          <p:nvPr>
            <p:ph idx="1"/>
          </p:nvPr>
        </p:nvSpPr>
        <p:spPr/>
        <p:txBody>
          <a:bodyPr/>
          <a:lstStyle/>
          <a:p>
            <a:r>
              <a:rPr lang="en-US" dirty="0"/>
              <a:t>5-year data review</a:t>
            </a:r>
          </a:p>
          <a:p>
            <a:r>
              <a:rPr lang="en-US" dirty="0"/>
              <a:t>Timely submission of data</a:t>
            </a:r>
          </a:p>
          <a:p>
            <a:r>
              <a:rPr lang="en-US" dirty="0"/>
              <a:t>Transfer</a:t>
            </a:r>
          </a:p>
          <a:p>
            <a:r>
              <a:rPr lang="en-US" dirty="0"/>
              <a:t>Accelerating student completion via 8-week courses</a:t>
            </a:r>
          </a:p>
          <a:p>
            <a:r>
              <a:rPr lang="en-US" dirty="0"/>
              <a:t>Update on 60x30TX</a:t>
            </a:r>
          </a:p>
          <a:p>
            <a:endParaRPr lang="en-US" dirty="0"/>
          </a:p>
        </p:txBody>
      </p:sp>
      <p:sp>
        <p:nvSpPr>
          <p:cNvPr id="3" name="Slide Number Placeholder 2">
            <a:extLst>
              <a:ext uri="{FF2B5EF4-FFF2-40B4-BE49-F238E27FC236}">
                <a16:creationId xmlns:a16="http://schemas.microsoft.com/office/drawing/2014/main" xmlns="" id="{8C851296-4369-445B-A2DC-30946E48BE3A}"/>
              </a:ext>
            </a:extLst>
          </p:cNvPr>
          <p:cNvSpPr>
            <a:spLocks noGrp="1"/>
          </p:cNvSpPr>
          <p:nvPr>
            <p:ph type="sldNum" sz="quarter" idx="12"/>
          </p:nvPr>
        </p:nvSpPr>
        <p:spPr/>
        <p:txBody>
          <a:bodyPr/>
          <a:lstStyle/>
          <a:p>
            <a:fld id="{42B960B7-1A5D-4A40-9C6E-0A7BBAA5F990}" type="slidenum">
              <a:rPr lang="en-US" smtClean="0"/>
              <a:t>23</a:t>
            </a:fld>
            <a:endParaRPr lang="en-US"/>
          </a:p>
        </p:txBody>
      </p:sp>
    </p:spTree>
    <p:extLst>
      <p:ext uri="{BB962C8B-B14F-4D97-AF65-F5344CB8AC3E}">
        <p14:creationId xmlns:p14="http://schemas.microsoft.com/office/powerpoint/2010/main" val="4052547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722BF1-46DB-483C-9B10-2521F6D77158}"/>
              </a:ext>
            </a:extLst>
          </p:cNvPr>
          <p:cNvSpPr>
            <a:spLocks noGrp="1"/>
          </p:cNvSpPr>
          <p:nvPr>
            <p:ph type="title"/>
          </p:nvPr>
        </p:nvSpPr>
        <p:spPr/>
        <p:txBody>
          <a:bodyPr/>
          <a:lstStyle/>
          <a:p>
            <a:r>
              <a:rPr lang="en-US" dirty="0"/>
              <a:t>Thank you!		</a:t>
            </a:r>
          </a:p>
        </p:txBody>
      </p:sp>
      <p:sp>
        <p:nvSpPr>
          <p:cNvPr id="3" name="Content Placeholder 2">
            <a:extLst>
              <a:ext uri="{FF2B5EF4-FFF2-40B4-BE49-F238E27FC236}">
                <a16:creationId xmlns:a16="http://schemas.microsoft.com/office/drawing/2014/main" xmlns="" id="{5B0FCE89-4DA0-48D6-9EC2-4E899EC598B8}"/>
              </a:ext>
            </a:extLst>
          </p:cNvPr>
          <p:cNvSpPr>
            <a:spLocks noGrp="1"/>
          </p:cNvSpPr>
          <p:nvPr>
            <p:ph idx="1"/>
          </p:nvPr>
        </p:nvSpPr>
        <p:spPr/>
        <p:txBody>
          <a:bodyPr>
            <a:normAutofit lnSpcReduction="10000"/>
          </a:bodyPr>
          <a:lstStyle/>
          <a:p>
            <a:r>
              <a:rPr lang="en-US" dirty="0"/>
              <a:t>Texas is recognized as one of the premiere higher education data systems, for example by the State Higher Education Executive Officers</a:t>
            </a:r>
          </a:p>
          <a:p>
            <a:r>
              <a:rPr lang="en-US" dirty="0"/>
              <a:t>Data Fellows have been impressed by usefulness of data and affiliated analysis </a:t>
            </a:r>
          </a:p>
          <a:p>
            <a:r>
              <a:rPr lang="en-US" dirty="0"/>
              <a:t>Your data powers the: </a:t>
            </a:r>
          </a:p>
          <a:p>
            <a:pPr lvl="1"/>
            <a:r>
              <a:rPr lang="en-US" dirty="0"/>
              <a:t>60x30TX.com site, </a:t>
            </a:r>
          </a:p>
          <a:p>
            <a:pPr lvl="1"/>
            <a:r>
              <a:rPr lang="en-US" dirty="0"/>
              <a:t>Accountability System, </a:t>
            </a:r>
          </a:p>
          <a:p>
            <a:pPr lvl="1"/>
            <a:r>
              <a:rPr lang="en-US" dirty="0"/>
              <a:t>Almanac, and </a:t>
            </a:r>
          </a:p>
          <a:p>
            <a:pPr marL="457200" lvl="1" indent="0">
              <a:buNone/>
            </a:pPr>
            <a:r>
              <a:rPr lang="en-US" dirty="0"/>
              <a:t>many other resources </a:t>
            </a:r>
            <a:r>
              <a:rPr lang="en-US" b="1" dirty="0"/>
              <a:t>widely used </a:t>
            </a:r>
            <a:r>
              <a:rPr lang="en-US" dirty="0"/>
              <a:t>by legislators and stakeholders across the state</a:t>
            </a:r>
          </a:p>
        </p:txBody>
      </p:sp>
      <p:sp>
        <p:nvSpPr>
          <p:cNvPr id="4" name="Slide Number Placeholder 3">
            <a:extLst>
              <a:ext uri="{FF2B5EF4-FFF2-40B4-BE49-F238E27FC236}">
                <a16:creationId xmlns:a16="http://schemas.microsoft.com/office/drawing/2014/main" xmlns="" id="{AE43B163-3D38-4217-A660-A8DA4399A602}"/>
              </a:ext>
            </a:extLst>
          </p:cNvPr>
          <p:cNvSpPr>
            <a:spLocks noGrp="1"/>
          </p:cNvSpPr>
          <p:nvPr>
            <p:ph type="sldNum" sz="quarter" idx="12"/>
          </p:nvPr>
        </p:nvSpPr>
        <p:spPr/>
        <p:txBody>
          <a:bodyPr/>
          <a:lstStyle/>
          <a:p>
            <a:fld id="{42B960B7-1A5D-4A40-9C6E-0A7BBAA5F990}" type="slidenum">
              <a:rPr lang="en-US" smtClean="0"/>
              <a:t>24</a:t>
            </a:fld>
            <a:endParaRPr lang="en-US"/>
          </a:p>
        </p:txBody>
      </p:sp>
    </p:spTree>
    <p:extLst>
      <p:ext uri="{BB962C8B-B14F-4D97-AF65-F5344CB8AC3E}">
        <p14:creationId xmlns:p14="http://schemas.microsoft.com/office/powerpoint/2010/main" val="1961836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71450" algn="ctr"/>
            <a:r>
              <a:rPr lang="en-US" sz="4000" dirty="0"/>
              <a:t>Negotiated Rulemaking Committee (NRMC): Data Request Reevaluation</a:t>
            </a:r>
          </a:p>
        </p:txBody>
      </p:sp>
      <p:sp>
        <p:nvSpPr>
          <p:cNvPr id="3" name="Content Placeholder 2"/>
          <p:cNvSpPr>
            <a:spLocks noGrp="1"/>
          </p:cNvSpPr>
          <p:nvPr>
            <p:ph idx="1"/>
          </p:nvPr>
        </p:nvSpPr>
        <p:spPr>
          <a:xfrm>
            <a:off x="628650" y="1704980"/>
            <a:ext cx="7886700" cy="4729163"/>
          </a:xfrm>
        </p:spPr>
        <p:txBody>
          <a:bodyPr>
            <a:normAutofit fontScale="25000" lnSpcReduction="20000"/>
          </a:bodyPr>
          <a:lstStyle/>
          <a:p>
            <a:pPr marL="0" indent="0">
              <a:lnSpc>
                <a:spcPct val="120000"/>
              </a:lnSpc>
              <a:buNone/>
            </a:pPr>
            <a:r>
              <a:rPr lang="en-US" sz="8000" dirty="0"/>
              <a:t>Texas Education Code 51.406 directs THECB to:</a:t>
            </a:r>
          </a:p>
          <a:p>
            <a:pPr>
              <a:lnSpc>
                <a:spcPct val="120000"/>
              </a:lnSpc>
            </a:pPr>
            <a:r>
              <a:rPr lang="en-US" sz="8000" dirty="0"/>
              <a:t>reevaluate its rules and policies to ensure the need for data it requests from IHEs and</a:t>
            </a:r>
          </a:p>
          <a:p>
            <a:pPr>
              <a:lnSpc>
                <a:spcPct val="120000"/>
              </a:lnSpc>
            </a:pPr>
            <a:r>
              <a:rPr lang="en-US" sz="8000" dirty="0"/>
              <a:t>consult with IHEs to identify any unnecessary data requests for removal from Board rules</a:t>
            </a:r>
          </a:p>
          <a:p>
            <a:pPr marL="0" indent="0">
              <a:lnSpc>
                <a:spcPct val="120000"/>
              </a:lnSpc>
              <a:buNone/>
            </a:pPr>
            <a:r>
              <a:rPr lang="en-US" sz="8000" dirty="0"/>
              <a:t>NRMC formed to consult with THECB on tasks:</a:t>
            </a:r>
          </a:p>
          <a:p>
            <a:pPr>
              <a:lnSpc>
                <a:spcPct val="120000"/>
              </a:lnSpc>
            </a:pPr>
            <a:r>
              <a:rPr lang="en-US" sz="8000" dirty="0"/>
              <a:t>THECB staff compiled list of </a:t>
            </a:r>
            <a:r>
              <a:rPr lang="en-US" sz="9600" b="1" dirty="0"/>
              <a:t>93 data requests </a:t>
            </a:r>
            <a:r>
              <a:rPr lang="en-US" sz="8000" dirty="0"/>
              <a:t>and reports routinely required of all IHEs or IHEs in a sector</a:t>
            </a:r>
          </a:p>
          <a:p>
            <a:pPr>
              <a:lnSpc>
                <a:spcPct val="120000"/>
              </a:lnSpc>
            </a:pPr>
            <a:r>
              <a:rPr lang="en-US" sz="8000" dirty="0"/>
              <a:t>Staff proposed a second list that identified 14 of the 93 for NRMC discussion and possible modification or deletion</a:t>
            </a:r>
          </a:p>
          <a:p>
            <a:pPr marL="0" indent="0">
              <a:lnSpc>
                <a:spcPct val="160000"/>
              </a:lnSpc>
              <a:buNone/>
            </a:pPr>
            <a:endParaRPr lang="en-US" sz="9600" dirty="0">
              <a:latin typeface="+mj-lt"/>
            </a:endParaRPr>
          </a:p>
          <a:p>
            <a:pPr lvl="1"/>
            <a:endParaRPr lang="en-US" dirty="0"/>
          </a:p>
        </p:txBody>
      </p:sp>
      <p:sp>
        <p:nvSpPr>
          <p:cNvPr id="4" name="Slide Number Placeholder 3"/>
          <p:cNvSpPr>
            <a:spLocks noGrp="1"/>
          </p:cNvSpPr>
          <p:nvPr>
            <p:ph type="sldNum" sz="quarter" idx="4"/>
          </p:nvPr>
        </p:nvSpPr>
        <p:spPr/>
        <p:txBody>
          <a:bodyPr/>
          <a:lstStyle/>
          <a:p>
            <a:fld id="{919E3AB5-2075-4D05-9263-E6829DCFE8AA}" type="slidenum">
              <a:rPr lang="en-US" smtClean="0"/>
              <a:pPr/>
              <a:t>3</a:t>
            </a:fld>
            <a:endParaRPr lang="en-US" dirty="0"/>
          </a:p>
        </p:txBody>
      </p:sp>
    </p:spTree>
    <p:extLst>
      <p:ext uri="{BB962C8B-B14F-4D97-AF65-F5344CB8AC3E}">
        <p14:creationId xmlns:p14="http://schemas.microsoft.com/office/powerpoint/2010/main" val="2874070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39774"/>
          </a:xfrm>
        </p:spPr>
        <p:txBody>
          <a:bodyPr>
            <a:normAutofit/>
          </a:bodyPr>
          <a:lstStyle/>
          <a:p>
            <a:pPr marL="171450" algn="ctr"/>
            <a:r>
              <a:rPr lang="en-US" sz="4000" dirty="0"/>
              <a:t>NRMC/THECB Review Process</a:t>
            </a:r>
          </a:p>
        </p:txBody>
      </p:sp>
      <p:sp>
        <p:nvSpPr>
          <p:cNvPr id="3" name="Content Placeholder 2"/>
          <p:cNvSpPr>
            <a:spLocks noGrp="1"/>
          </p:cNvSpPr>
          <p:nvPr>
            <p:ph idx="1"/>
          </p:nvPr>
        </p:nvSpPr>
        <p:spPr>
          <a:xfrm>
            <a:off x="628650" y="1104902"/>
            <a:ext cx="7886700" cy="5072062"/>
          </a:xfrm>
        </p:spPr>
        <p:txBody>
          <a:bodyPr>
            <a:noAutofit/>
          </a:bodyPr>
          <a:lstStyle/>
          <a:p>
            <a:pPr marL="0" indent="0">
              <a:lnSpc>
                <a:spcPct val="100000"/>
              </a:lnSpc>
              <a:buNone/>
            </a:pPr>
            <a:r>
              <a:rPr lang="en-US" sz="2000" dirty="0"/>
              <a:t>NRMC convened at THECB 12/5/2017 to make recommendations on proposed THECB and any other data requests or reports its members proposed:</a:t>
            </a:r>
          </a:p>
          <a:p>
            <a:pPr>
              <a:lnSpc>
                <a:spcPct val="100000"/>
              </a:lnSpc>
            </a:pPr>
            <a:r>
              <a:rPr lang="en-US" sz="2000" b="1" dirty="0"/>
              <a:t>28 total data requests and reports proposed for modification or deletion</a:t>
            </a:r>
          </a:p>
          <a:p>
            <a:pPr marL="0" indent="0">
              <a:lnSpc>
                <a:spcPct val="100000"/>
              </a:lnSpc>
              <a:buNone/>
            </a:pPr>
            <a:r>
              <a:rPr lang="en-US" sz="2000" dirty="0"/>
              <a:t>Afterwards, THECB status of NRMC recommendations includes:</a:t>
            </a:r>
          </a:p>
          <a:p>
            <a:pPr>
              <a:lnSpc>
                <a:spcPct val="100000"/>
              </a:lnSpc>
            </a:pPr>
            <a:r>
              <a:rPr lang="en-US" sz="2000" dirty="0"/>
              <a:t> 7 requiring potential statutory change</a:t>
            </a:r>
          </a:p>
          <a:p>
            <a:pPr>
              <a:lnSpc>
                <a:spcPct val="100000"/>
              </a:lnSpc>
            </a:pPr>
            <a:r>
              <a:rPr lang="en-US" sz="2000" dirty="0"/>
              <a:t>4 Board rule changes</a:t>
            </a:r>
          </a:p>
          <a:p>
            <a:pPr>
              <a:lnSpc>
                <a:spcPct val="100000"/>
              </a:lnSpc>
            </a:pPr>
            <a:r>
              <a:rPr lang="en-US" sz="2000" dirty="0"/>
              <a:t>7 require determining feasibility of process changes</a:t>
            </a:r>
          </a:p>
          <a:p>
            <a:pPr>
              <a:lnSpc>
                <a:spcPct val="100000"/>
              </a:lnSpc>
            </a:pPr>
            <a:r>
              <a:rPr lang="en-US" sz="2000" dirty="0"/>
              <a:t>4 result in CBM manual changes</a:t>
            </a:r>
          </a:p>
          <a:p>
            <a:pPr>
              <a:lnSpc>
                <a:spcPct val="100000"/>
              </a:lnSpc>
            </a:pPr>
            <a:r>
              <a:rPr lang="en-US" sz="2000" dirty="0"/>
              <a:t>5 receiving work group study</a:t>
            </a:r>
          </a:p>
          <a:p>
            <a:pPr marL="0" indent="0">
              <a:lnSpc>
                <a:spcPct val="100000"/>
              </a:lnSpc>
              <a:buNone/>
            </a:pPr>
            <a:endParaRPr lang="en-US" sz="2000" dirty="0"/>
          </a:p>
          <a:p>
            <a:pPr>
              <a:lnSpc>
                <a:spcPct val="100000"/>
              </a:lnSpc>
            </a:pPr>
            <a:endParaRPr lang="en-US" sz="2000" dirty="0"/>
          </a:p>
          <a:p>
            <a:pPr marL="0" indent="0">
              <a:lnSpc>
                <a:spcPct val="100000"/>
              </a:lnSpc>
              <a:buNone/>
            </a:pPr>
            <a:endParaRPr lang="en-US" sz="2000" dirty="0"/>
          </a:p>
          <a:p>
            <a:pPr>
              <a:lnSpc>
                <a:spcPct val="100000"/>
              </a:lnSpc>
            </a:pPr>
            <a:endParaRPr lang="en-US" sz="2000" dirty="0"/>
          </a:p>
          <a:p>
            <a:pPr>
              <a:lnSpc>
                <a:spcPct val="100000"/>
              </a:lnSpc>
            </a:pPr>
            <a:endParaRPr lang="en-US" sz="2000" dirty="0"/>
          </a:p>
          <a:p>
            <a:pPr>
              <a:lnSpc>
                <a:spcPct val="100000"/>
              </a:lnSpc>
            </a:pPr>
            <a:endParaRPr lang="en-US" sz="2000" dirty="0"/>
          </a:p>
          <a:p>
            <a:pPr>
              <a:lnSpc>
                <a:spcPct val="100000"/>
              </a:lnSpc>
            </a:pPr>
            <a:endParaRPr lang="en-US" sz="2000" dirty="0"/>
          </a:p>
          <a:p>
            <a:pPr>
              <a:lnSpc>
                <a:spcPct val="100000"/>
              </a:lnSpc>
            </a:pPr>
            <a:endParaRPr lang="en-US" sz="2000" dirty="0"/>
          </a:p>
          <a:p>
            <a:pPr marL="0" indent="0">
              <a:lnSpc>
                <a:spcPct val="100000"/>
              </a:lnSpc>
              <a:buNone/>
            </a:pPr>
            <a:endParaRPr lang="en-US" sz="2000" dirty="0"/>
          </a:p>
          <a:p>
            <a:pPr marL="0" indent="0">
              <a:lnSpc>
                <a:spcPct val="100000"/>
              </a:lnSpc>
              <a:buNone/>
            </a:pPr>
            <a:endParaRPr lang="en-US" sz="2000" dirty="0"/>
          </a:p>
          <a:p>
            <a:pPr lvl="1">
              <a:lnSpc>
                <a:spcPct val="100000"/>
              </a:lnSpc>
            </a:pPr>
            <a:endParaRPr lang="en-US" sz="2000" dirty="0"/>
          </a:p>
        </p:txBody>
      </p:sp>
      <p:sp>
        <p:nvSpPr>
          <p:cNvPr id="4" name="Slide Number Placeholder 3"/>
          <p:cNvSpPr>
            <a:spLocks noGrp="1"/>
          </p:cNvSpPr>
          <p:nvPr>
            <p:ph type="sldNum" sz="quarter" idx="4"/>
          </p:nvPr>
        </p:nvSpPr>
        <p:spPr/>
        <p:txBody>
          <a:bodyPr/>
          <a:lstStyle/>
          <a:p>
            <a:fld id="{919E3AB5-2075-4D05-9263-E6829DCFE8AA}" type="slidenum">
              <a:rPr lang="en-US" smtClean="0"/>
              <a:pPr/>
              <a:t>4</a:t>
            </a:fld>
            <a:endParaRPr lang="en-US" dirty="0"/>
          </a:p>
        </p:txBody>
      </p:sp>
    </p:spTree>
    <p:extLst>
      <p:ext uri="{BB962C8B-B14F-4D97-AF65-F5344CB8AC3E}">
        <p14:creationId xmlns:p14="http://schemas.microsoft.com/office/powerpoint/2010/main" val="320605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NRMC Data Request Reevaluation:</a:t>
            </a:r>
            <a:br>
              <a:rPr lang="en-US" dirty="0"/>
            </a:br>
            <a:r>
              <a:rPr lang="en-US" dirty="0"/>
              <a:t>Summary</a:t>
            </a:r>
          </a:p>
        </p:txBody>
      </p:sp>
      <p:sp>
        <p:nvSpPr>
          <p:cNvPr id="4" name="Text Placeholder 3"/>
          <p:cNvSpPr>
            <a:spLocks noGrp="1"/>
          </p:cNvSpPr>
          <p:nvPr>
            <p:ph type="body" idx="1"/>
          </p:nvPr>
        </p:nvSpPr>
        <p:spPr/>
        <p:txBody>
          <a:bodyPr/>
          <a:lstStyle/>
          <a:p>
            <a:r>
              <a:rPr lang="en-US" dirty="0"/>
              <a:t>HB 400 School Districts</a:t>
            </a:r>
          </a:p>
        </p:txBody>
      </p:sp>
      <p:sp>
        <p:nvSpPr>
          <p:cNvPr id="5" name="Content Placeholder 4"/>
          <p:cNvSpPr>
            <a:spLocks noGrp="1"/>
          </p:cNvSpPr>
          <p:nvPr>
            <p:ph sz="half" idx="2"/>
          </p:nvPr>
        </p:nvSpPr>
        <p:spPr/>
        <p:txBody>
          <a:bodyPr>
            <a:normAutofit fontScale="92500"/>
          </a:bodyPr>
          <a:lstStyle/>
          <a:p>
            <a:r>
              <a:rPr lang="en-US" dirty="0"/>
              <a:t>HB 400 report for TEA</a:t>
            </a:r>
          </a:p>
          <a:p>
            <a:r>
              <a:rPr lang="en-US" dirty="0"/>
              <a:t>Similar to the THECB HB 2550 high school report </a:t>
            </a:r>
          </a:p>
          <a:p>
            <a:r>
              <a:rPr lang="en-US" dirty="0"/>
              <a:t>HB 2550 report can serve both purposes</a:t>
            </a:r>
          </a:p>
          <a:p>
            <a:r>
              <a:rPr lang="en-US" dirty="0"/>
              <a:t>Review/modify TEC 29.904 (amended by HB 2223, 85</a:t>
            </a:r>
            <a:r>
              <a:rPr lang="en-US" baseline="30000" dirty="0"/>
              <a:t>th</a:t>
            </a:r>
            <a:r>
              <a:rPr lang="en-US" dirty="0"/>
              <a:t> R.S.) and/or TEC 51.810, 83rd</a:t>
            </a:r>
          </a:p>
        </p:txBody>
      </p:sp>
      <p:sp>
        <p:nvSpPr>
          <p:cNvPr id="6" name="Text Placeholder 5"/>
          <p:cNvSpPr>
            <a:spLocks noGrp="1"/>
          </p:cNvSpPr>
          <p:nvPr>
            <p:ph type="body" sz="quarter" idx="3"/>
          </p:nvPr>
        </p:nvSpPr>
        <p:spPr/>
        <p:txBody>
          <a:bodyPr/>
          <a:lstStyle/>
          <a:p>
            <a:r>
              <a:rPr lang="en-US" dirty="0"/>
              <a:t>Affordability and Access </a:t>
            </a:r>
          </a:p>
        </p:txBody>
      </p:sp>
      <p:sp>
        <p:nvSpPr>
          <p:cNvPr id="7" name="Content Placeholder 6"/>
          <p:cNvSpPr>
            <a:spLocks noGrp="1"/>
          </p:cNvSpPr>
          <p:nvPr>
            <p:ph sz="quarter" idx="4"/>
          </p:nvPr>
        </p:nvSpPr>
        <p:spPr/>
        <p:txBody>
          <a:bodyPr>
            <a:normAutofit fontScale="92500" lnSpcReduction="10000"/>
          </a:bodyPr>
          <a:lstStyle/>
          <a:p>
            <a:r>
              <a:rPr lang="en-US" dirty="0"/>
              <a:t>Required of IHEs for preceding fall, spring, summer semesters – too frequent</a:t>
            </a:r>
          </a:p>
          <a:p>
            <a:r>
              <a:rPr lang="en-US" dirty="0"/>
              <a:t>IHEs report narrative data on online form</a:t>
            </a:r>
          </a:p>
          <a:p>
            <a:r>
              <a:rPr lang="en-US" dirty="0"/>
              <a:t>THECB populates numerical data</a:t>
            </a:r>
          </a:p>
          <a:p>
            <a:r>
              <a:rPr lang="en-US" dirty="0"/>
              <a:t>Review/modify TEC 51.4031</a:t>
            </a:r>
          </a:p>
        </p:txBody>
      </p:sp>
      <p:sp>
        <p:nvSpPr>
          <p:cNvPr id="8" name="Slide Number Placeholder 7"/>
          <p:cNvSpPr>
            <a:spLocks noGrp="1"/>
          </p:cNvSpPr>
          <p:nvPr>
            <p:ph type="sldNum" sz="quarter" idx="12"/>
          </p:nvPr>
        </p:nvSpPr>
        <p:spPr/>
        <p:txBody>
          <a:bodyPr/>
          <a:lstStyle/>
          <a:p>
            <a:fld id="{42B960B7-1A5D-4A40-9C6E-0A7BBAA5F990}" type="slidenum">
              <a:rPr lang="en-US" smtClean="0"/>
              <a:t>5</a:t>
            </a:fld>
            <a:endParaRPr lang="en-US" dirty="0"/>
          </a:p>
        </p:txBody>
      </p:sp>
    </p:spTree>
    <p:extLst>
      <p:ext uri="{BB962C8B-B14F-4D97-AF65-F5344CB8AC3E}">
        <p14:creationId xmlns:p14="http://schemas.microsoft.com/office/powerpoint/2010/main" val="395361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Sample NRMC Recommendations Requiring Statutory Changes (cont.)</a:t>
            </a:r>
          </a:p>
        </p:txBody>
      </p:sp>
      <p:sp>
        <p:nvSpPr>
          <p:cNvPr id="4" name="Text Placeholder 3"/>
          <p:cNvSpPr>
            <a:spLocks noGrp="1"/>
          </p:cNvSpPr>
          <p:nvPr>
            <p:ph type="body" idx="1"/>
          </p:nvPr>
        </p:nvSpPr>
        <p:spPr/>
        <p:txBody>
          <a:bodyPr/>
          <a:lstStyle/>
          <a:p>
            <a:r>
              <a:rPr lang="en-US" dirty="0"/>
              <a:t>State-funded Campus-based Programs</a:t>
            </a:r>
          </a:p>
        </p:txBody>
      </p:sp>
      <p:sp>
        <p:nvSpPr>
          <p:cNvPr id="5" name="Content Placeholder 4"/>
          <p:cNvSpPr>
            <a:spLocks noGrp="1"/>
          </p:cNvSpPr>
          <p:nvPr>
            <p:ph sz="half" idx="2"/>
          </p:nvPr>
        </p:nvSpPr>
        <p:spPr/>
        <p:txBody>
          <a:bodyPr>
            <a:normAutofit/>
          </a:bodyPr>
          <a:lstStyle/>
          <a:p>
            <a:r>
              <a:rPr lang="en-US" dirty="0"/>
              <a:t>Eliminate duplicative items about excess funds on FADS</a:t>
            </a:r>
          </a:p>
          <a:p>
            <a:r>
              <a:rPr lang="en-US" dirty="0"/>
              <a:t>Determine data still needed to meet public demand</a:t>
            </a:r>
          </a:p>
          <a:p>
            <a:r>
              <a:rPr lang="en-US" dirty="0"/>
              <a:t>Review/modify TEC 54.5021</a:t>
            </a:r>
          </a:p>
        </p:txBody>
      </p:sp>
      <p:sp>
        <p:nvSpPr>
          <p:cNvPr id="6" name="Text Placeholder 5"/>
          <p:cNvSpPr>
            <a:spLocks noGrp="1"/>
          </p:cNvSpPr>
          <p:nvPr>
            <p:ph type="body" sz="quarter" idx="3"/>
          </p:nvPr>
        </p:nvSpPr>
        <p:spPr/>
        <p:txBody>
          <a:bodyPr/>
          <a:lstStyle/>
          <a:p>
            <a:r>
              <a:rPr lang="en-US" dirty="0"/>
              <a:t>Community College Transfer Student Requirement</a:t>
            </a:r>
          </a:p>
        </p:txBody>
      </p:sp>
      <p:sp>
        <p:nvSpPr>
          <p:cNvPr id="7" name="Content Placeholder 6"/>
          <p:cNvSpPr>
            <a:spLocks noGrp="1"/>
          </p:cNvSpPr>
          <p:nvPr>
            <p:ph sz="quarter" idx="4"/>
          </p:nvPr>
        </p:nvSpPr>
        <p:spPr/>
        <p:txBody>
          <a:bodyPr>
            <a:normAutofit fontScale="85000" lnSpcReduction="20000"/>
          </a:bodyPr>
          <a:lstStyle/>
          <a:p>
            <a:r>
              <a:rPr lang="en-US" dirty="0"/>
              <a:t>Eliminate annual GAI survey reporting</a:t>
            </a:r>
          </a:p>
          <a:p>
            <a:r>
              <a:rPr lang="en-US" dirty="0"/>
              <a:t>Delete 60 SCH transfer definition </a:t>
            </a:r>
          </a:p>
          <a:p>
            <a:r>
              <a:rPr lang="en-US" dirty="0"/>
              <a:t>THECB continues writing annual report based on CBM data</a:t>
            </a:r>
          </a:p>
          <a:p>
            <a:r>
              <a:rPr lang="en-US" dirty="0"/>
              <a:t>Review/modify SB 1, 85th, Sec. 49, 888-269 </a:t>
            </a:r>
            <a:r>
              <a:rPr lang="en-US" i="1" dirty="0"/>
              <a:t>[Note. Rider No. changes </a:t>
            </a:r>
            <a:r>
              <a:rPr lang="en-US" i="1" dirty="0" err="1"/>
              <a:t>biennually</a:t>
            </a:r>
            <a:r>
              <a:rPr lang="en-US" i="1" dirty="0"/>
              <a:t>]</a:t>
            </a:r>
          </a:p>
        </p:txBody>
      </p:sp>
      <p:sp>
        <p:nvSpPr>
          <p:cNvPr id="8" name="Slide Number Placeholder 7"/>
          <p:cNvSpPr>
            <a:spLocks noGrp="1"/>
          </p:cNvSpPr>
          <p:nvPr>
            <p:ph type="sldNum" sz="quarter" idx="12"/>
          </p:nvPr>
        </p:nvSpPr>
        <p:spPr/>
        <p:txBody>
          <a:bodyPr/>
          <a:lstStyle/>
          <a:p>
            <a:fld id="{42B960B7-1A5D-4A40-9C6E-0A7BBAA5F990}" type="slidenum">
              <a:rPr lang="en-US" smtClean="0"/>
              <a:t>6</a:t>
            </a:fld>
            <a:endParaRPr lang="en-US" dirty="0"/>
          </a:p>
        </p:txBody>
      </p:sp>
    </p:spTree>
    <p:extLst>
      <p:ext uri="{BB962C8B-B14F-4D97-AF65-F5344CB8AC3E}">
        <p14:creationId xmlns:p14="http://schemas.microsoft.com/office/powerpoint/2010/main" val="23155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919E9F-212E-4E5A-A4F8-D57A5B927969}"/>
              </a:ext>
            </a:extLst>
          </p:cNvPr>
          <p:cNvSpPr>
            <a:spLocks noGrp="1"/>
          </p:cNvSpPr>
          <p:nvPr>
            <p:ph type="title"/>
          </p:nvPr>
        </p:nvSpPr>
        <p:spPr/>
        <p:txBody>
          <a:bodyPr>
            <a:normAutofit fontScale="90000"/>
          </a:bodyPr>
          <a:lstStyle/>
          <a:p>
            <a:r>
              <a:rPr lang="en-US" dirty="0"/>
              <a:t>Negotiated Rulemaking Committee manual changes, Simple Deletions:</a:t>
            </a:r>
          </a:p>
        </p:txBody>
      </p:sp>
      <p:sp>
        <p:nvSpPr>
          <p:cNvPr id="3" name="Content Placeholder 2">
            <a:extLst>
              <a:ext uri="{FF2B5EF4-FFF2-40B4-BE49-F238E27FC236}">
                <a16:creationId xmlns:a16="http://schemas.microsoft.com/office/drawing/2014/main" xmlns="" id="{EC82F303-50FA-4CEE-80FE-475017837991}"/>
              </a:ext>
            </a:extLst>
          </p:cNvPr>
          <p:cNvSpPr>
            <a:spLocks noGrp="1"/>
          </p:cNvSpPr>
          <p:nvPr>
            <p:ph idx="1"/>
          </p:nvPr>
        </p:nvSpPr>
        <p:spPr>
          <a:xfrm>
            <a:off x="628650" y="1825624"/>
            <a:ext cx="7886700" cy="4632325"/>
          </a:xfrm>
        </p:spPr>
        <p:txBody>
          <a:bodyPr>
            <a:normAutofit fontScale="92500"/>
          </a:bodyPr>
          <a:lstStyle/>
          <a:p>
            <a:pPr lvl="0"/>
            <a:r>
              <a:rPr lang="en-US" dirty="0"/>
              <a:t>CBM008 Faculty Report – Delete New Hire Item 19 for Universities, Item 12 for CTCs and Item 16 for health related institutions (HRIs)</a:t>
            </a:r>
          </a:p>
          <a:p>
            <a:pPr lvl="0"/>
            <a:r>
              <a:rPr lang="en-US" dirty="0"/>
              <a:t>CBM00B Admissions Report –  Delete Items 15, 16 and 20 related to parental education and family obligations</a:t>
            </a:r>
          </a:p>
          <a:p>
            <a:pPr lvl="0"/>
            <a:r>
              <a:rPr lang="en-US" dirty="0"/>
              <a:t>CBM001 Student Report – Delete Item 22E Programs to Eliminate Gender Bias affecting the CTCs</a:t>
            </a:r>
          </a:p>
          <a:p>
            <a:pPr lvl="0"/>
            <a:r>
              <a:rPr lang="en-US" dirty="0"/>
              <a:t>CBM00A Continuing Education Student Report – Delete Item 22E Programs to Eliminate Gender Bias affecting the CTCs</a:t>
            </a:r>
          </a:p>
          <a:p>
            <a:pPr lvl="0"/>
            <a:r>
              <a:rPr lang="en-US" dirty="0"/>
              <a:t>Manual Deletions will be scheduled for fall 2018  </a:t>
            </a:r>
          </a:p>
          <a:p>
            <a:pPr lvl="0"/>
            <a:endParaRPr lang="en-US" dirty="0"/>
          </a:p>
          <a:p>
            <a:pPr marL="0" indent="0">
              <a:buNone/>
            </a:pPr>
            <a:endParaRPr lang="en-US" dirty="0"/>
          </a:p>
          <a:p>
            <a:pPr lvl="0"/>
            <a:endParaRPr lang="en-US" dirty="0">
              <a:highlight>
                <a:srgbClr val="FFFF00"/>
              </a:highlight>
            </a:endParaRPr>
          </a:p>
          <a:p>
            <a:pPr marL="0" lvl="0" indent="0">
              <a:buNone/>
            </a:pPr>
            <a:endParaRPr lang="en-US" dirty="0">
              <a:highlight>
                <a:srgbClr val="FFFF00"/>
              </a:highlight>
            </a:endParaRPr>
          </a:p>
        </p:txBody>
      </p:sp>
      <p:sp>
        <p:nvSpPr>
          <p:cNvPr id="4" name="Slide Number Placeholder 3">
            <a:extLst>
              <a:ext uri="{FF2B5EF4-FFF2-40B4-BE49-F238E27FC236}">
                <a16:creationId xmlns:a16="http://schemas.microsoft.com/office/drawing/2014/main" xmlns="" id="{23F3A355-3670-4C2F-8F42-AA270F393353}"/>
              </a:ext>
            </a:extLst>
          </p:cNvPr>
          <p:cNvSpPr>
            <a:spLocks noGrp="1"/>
          </p:cNvSpPr>
          <p:nvPr>
            <p:ph type="sldNum" sz="quarter" idx="12"/>
          </p:nvPr>
        </p:nvSpPr>
        <p:spPr/>
        <p:txBody>
          <a:bodyPr/>
          <a:lstStyle/>
          <a:p>
            <a:fld id="{42B960B7-1A5D-4A40-9C6E-0A7BBAA5F990}" type="slidenum">
              <a:rPr lang="en-US" smtClean="0"/>
              <a:t>7</a:t>
            </a:fld>
            <a:endParaRPr lang="en-US"/>
          </a:p>
        </p:txBody>
      </p:sp>
    </p:spTree>
    <p:extLst>
      <p:ext uri="{BB962C8B-B14F-4D97-AF65-F5344CB8AC3E}">
        <p14:creationId xmlns:p14="http://schemas.microsoft.com/office/powerpoint/2010/main" val="3254725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919E9F-212E-4E5A-A4F8-D57A5B927969}"/>
              </a:ext>
            </a:extLst>
          </p:cNvPr>
          <p:cNvSpPr>
            <a:spLocks noGrp="1"/>
          </p:cNvSpPr>
          <p:nvPr>
            <p:ph type="title"/>
          </p:nvPr>
        </p:nvSpPr>
        <p:spPr/>
        <p:txBody>
          <a:bodyPr>
            <a:normAutofit fontScale="90000"/>
          </a:bodyPr>
          <a:lstStyle/>
          <a:p>
            <a:r>
              <a:rPr lang="en-US" dirty="0"/>
              <a:t>Negotiated Rulemaking Committee manual changes, Combine Items:</a:t>
            </a:r>
          </a:p>
        </p:txBody>
      </p:sp>
      <p:sp>
        <p:nvSpPr>
          <p:cNvPr id="3" name="Content Placeholder 2">
            <a:extLst>
              <a:ext uri="{FF2B5EF4-FFF2-40B4-BE49-F238E27FC236}">
                <a16:creationId xmlns:a16="http://schemas.microsoft.com/office/drawing/2014/main" xmlns="" id="{EC82F303-50FA-4CEE-80FE-475017837991}"/>
              </a:ext>
            </a:extLst>
          </p:cNvPr>
          <p:cNvSpPr>
            <a:spLocks noGrp="1"/>
          </p:cNvSpPr>
          <p:nvPr>
            <p:ph idx="1"/>
          </p:nvPr>
        </p:nvSpPr>
        <p:spPr>
          <a:xfrm>
            <a:off x="628650" y="1825624"/>
            <a:ext cx="7886700" cy="4632325"/>
          </a:xfrm>
        </p:spPr>
        <p:txBody>
          <a:bodyPr>
            <a:normAutofit/>
          </a:bodyPr>
          <a:lstStyle/>
          <a:p>
            <a:pPr lvl="0"/>
            <a:r>
              <a:rPr lang="en-US" dirty="0"/>
              <a:t>CBM001 Student Report – Delete Item 10B SCH Load, Off-Campus affecting the Universities (and combine the off-campus and on campus hours in Item 10A)</a:t>
            </a:r>
          </a:p>
          <a:p>
            <a:pPr lvl="0"/>
            <a:r>
              <a:rPr lang="en-US" dirty="0"/>
              <a:t>CBM001 Student Report – Delete Item 11 SCH Remote Site for the HRIs (and combine the off-campus and on campus hours in Item 10)</a:t>
            </a:r>
          </a:p>
          <a:p>
            <a:pPr lvl="0"/>
            <a:r>
              <a:rPr lang="en-US" dirty="0"/>
              <a:t>Manual Update for Combined Items will be scheduled for Fall 2019</a:t>
            </a:r>
          </a:p>
          <a:p>
            <a:pPr lvl="0"/>
            <a:endParaRPr lang="en-US" dirty="0"/>
          </a:p>
          <a:p>
            <a:pPr marL="0" indent="0">
              <a:buNone/>
            </a:pPr>
            <a:endParaRPr lang="en-US" dirty="0"/>
          </a:p>
          <a:p>
            <a:pPr lvl="0"/>
            <a:endParaRPr lang="en-US" dirty="0">
              <a:highlight>
                <a:srgbClr val="FFFF00"/>
              </a:highlight>
            </a:endParaRPr>
          </a:p>
          <a:p>
            <a:pPr marL="0" lvl="0" indent="0">
              <a:buNone/>
            </a:pPr>
            <a:endParaRPr lang="en-US" dirty="0">
              <a:highlight>
                <a:srgbClr val="FFFF00"/>
              </a:highlight>
            </a:endParaRPr>
          </a:p>
        </p:txBody>
      </p:sp>
      <p:sp>
        <p:nvSpPr>
          <p:cNvPr id="4" name="Slide Number Placeholder 3">
            <a:extLst>
              <a:ext uri="{FF2B5EF4-FFF2-40B4-BE49-F238E27FC236}">
                <a16:creationId xmlns:a16="http://schemas.microsoft.com/office/drawing/2014/main" xmlns="" id="{23F3A355-3670-4C2F-8F42-AA270F393353}"/>
              </a:ext>
            </a:extLst>
          </p:cNvPr>
          <p:cNvSpPr>
            <a:spLocks noGrp="1"/>
          </p:cNvSpPr>
          <p:nvPr>
            <p:ph type="sldNum" sz="quarter" idx="12"/>
          </p:nvPr>
        </p:nvSpPr>
        <p:spPr/>
        <p:txBody>
          <a:bodyPr/>
          <a:lstStyle/>
          <a:p>
            <a:fld id="{42B960B7-1A5D-4A40-9C6E-0A7BBAA5F990}" type="slidenum">
              <a:rPr lang="en-US" smtClean="0"/>
              <a:t>8</a:t>
            </a:fld>
            <a:endParaRPr lang="en-US"/>
          </a:p>
        </p:txBody>
      </p:sp>
    </p:spTree>
    <p:extLst>
      <p:ext uri="{BB962C8B-B14F-4D97-AF65-F5344CB8AC3E}">
        <p14:creationId xmlns:p14="http://schemas.microsoft.com/office/powerpoint/2010/main" val="2560196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249438-4D0F-4014-A7A5-E232D5D2624F}"/>
              </a:ext>
            </a:extLst>
          </p:cNvPr>
          <p:cNvSpPr>
            <a:spLocks noGrp="1"/>
          </p:cNvSpPr>
          <p:nvPr>
            <p:ph type="title"/>
          </p:nvPr>
        </p:nvSpPr>
        <p:spPr/>
        <p:txBody>
          <a:bodyPr/>
          <a:lstStyle/>
          <a:p>
            <a:r>
              <a:rPr lang="en-US" i="1" dirty="0">
                <a:solidFill>
                  <a:srgbClr val="C00000"/>
                </a:solidFill>
              </a:rPr>
              <a:t>Proposal </a:t>
            </a:r>
            <a:r>
              <a:rPr lang="en-US" dirty="0"/>
              <a:t>for timely submission of data	</a:t>
            </a:r>
          </a:p>
        </p:txBody>
      </p:sp>
      <p:sp>
        <p:nvSpPr>
          <p:cNvPr id="3" name="Content Placeholder 2">
            <a:extLst>
              <a:ext uri="{FF2B5EF4-FFF2-40B4-BE49-F238E27FC236}">
                <a16:creationId xmlns:a16="http://schemas.microsoft.com/office/drawing/2014/main" xmlns="" id="{3D100C5F-7882-4D84-A5E8-B7F6E1264F21}"/>
              </a:ext>
            </a:extLst>
          </p:cNvPr>
          <p:cNvSpPr>
            <a:spLocks noGrp="1"/>
          </p:cNvSpPr>
          <p:nvPr>
            <p:ph idx="1"/>
          </p:nvPr>
        </p:nvSpPr>
        <p:spPr/>
        <p:txBody>
          <a:bodyPr/>
          <a:lstStyle/>
          <a:p>
            <a:r>
              <a:rPr lang="en-US" dirty="0"/>
              <a:t>Internal THECB working group delved in to the underlying drivers of late submission and surfaced possible strategies for improvement</a:t>
            </a:r>
          </a:p>
          <a:p>
            <a:r>
              <a:rPr lang="en-US" dirty="0"/>
              <a:t>2+ year effort designed to achieve:</a:t>
            </a:r>
          </a:p>
          <a:p>
            <a:endParaRPr lang="en-US" dirty="0"/>
          </a:p>
        </p:txBody>
      </p:sp>
      <p:sp>
        <p:nvSpPr>
          <p:cNvPr id="4" name="Slide Number Placeholder 3">
            <a:extLst>
              <a:ext uri="{FF2B5EF4-FFF2-40B4-BE49-F238E27FC236}">
                <a16:creationId xmlns:a16="http://schemas.microsoft.com/office/drawing/2014/main" xmlns="" id="{C1D8CA88-C756-4698-B41E-77244A674534}"/>
              </a:ext>
            </a:extLst>
          </p:cNvPr>
          <p:cNvSpPr>
            <a:spLocks noGrp="1"/>
          </p:cNvSpPr>
          <p:nvPr>
            <p:ph type="sldNum" sz="quarter" idx="12"/>
          </p:nvPr>
        </p:nvSpPr>
        <p:spPr/>
        <p:txBody>
          <a:bodyPr/>
          <a:lstStyle/>
          <a:p>
            <a:fld id="{42B960B7-1A5D-4A40-9C6E-0A7BBAA5F990}" type="slidenum">
              <a:rPr lang="en-US" smtClean="0"/>
              <a:t>9</a:t>
            </a:fld>
            <a:endParaRPr lang="en-US"/>
          </a:p>
        </p:txBody>
      </p:sp>
      <p:sp>
        <p:nvSpPr>
          <p:cNvPr id="5" name="Rectangle: Rounded Corners 4">
            <a:extLst>
              <a:ext uri="{FF2B5EF4-FFF2-40B4-BE49-F238E27FC236}">
                <a16:creationId xmlns:a16="http://schemas.microsoft.com/office/drawing/2014/main" xmlns="" id="{0D90806C-61BD-4DE4-ADEB-A83DA99DF631}"/>
              </a:ext>
            </a:extLst>
          </p:cNvPr>
          <p:cNvSpPr/>
          <p:nvPr/>
        </p:nvSpPr>
        <p:spPr>
          <a:xfrm>
            <a:off x="971550" y="4100513"/>
            <a:ext cx="7286625" cy="1743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100% of fall CBM reports collected by EDC are certified by the institutions as available for use within </a:t>
            </a:r>
            <a:r>
              <a:rPr lang="en-US" sz="2400" b="1" dirty="0"/>
              <a:t>SIX</a:t>
            </a:r>
            <a:r>
              <a:rPr lang="en-US" sz="2400" dirty="0"/>
              <a:t> working weeks of the due date. (appx Dec 1)</a:t>
            </a:r>
          </a:p>
        </p:txBody>
      </p:sp>
    </p:spTree>
    <p:extLst>
      <p:ext uri="{BB962C8B-B14F-4D97-AF65-F5344CB8AC3E}">
        <p14:creationId xmlns:p14="http://schemas.microsoft.com/office/powerpoint/2010/main" val="25547371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22601</TotalTime>
  <Words>2101</Words>
  <Application>Microsoft Office PowerPoint</Application>
  <PresentationFormat>On-screen Show (4:3)</PresentationFormat>
  <Paragraphs>666</Paragraphs>
  <Slides>24</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Adobe Gothic Std B</vt:lpstr>
      <vt:lpstr>Arial</vt:lpstr>
      <vt:lpstr>Calibri</vt:lpstr>
      <vt:lpstr>Calibri Light</vt:lpstr>
      <vt:lpstr>Courier New</vt:lpstr>
      <vt:lpstr>Segoe UI</vt:lpstr>
      <vt:lpstr>Tahoma</vt:lpstr>
      <vt:lpstr>Times New Roman</vt:lpstr>
      <vt:lpstr>Wingdings</vt:lpstr>
      <vt:lpstr>Office Theme</vt:lpstr>
      <vt:lpstr>PowerPoint Presentation</vt:lpstr>
      <vt:lpstr>Updates &amp; Priorities for FY2019</vt:lpstr>
      <vt:lpstr>Negotiated Rulemaking Committee (NRMC): Data Request Reevaluation</vt:lpstr>
      <vt:lpstr>NRMC/THECB Review Process</vt:lpstr>
      <vt:lpstr>NRMC Data Request Reevaluation: Summary</vt:lpstr>
      <vt:lpstr>Sample NRMC Recommendations Requiring Statutory Changes (cont.)</vt:lpstr>
      <vt:lpstr>Negotiated Rulemaking Committee manual changes, Simple Deletions:</vt:lpstr>
      <vt:lpstr>Negotiated Rulemaking Committee manual changes, Combine Items:</vt:lpstr>
      <vt:lpstr>Proposal for timely submission of data </vt:lpstr>
      <vt:lpstr>Suggested strategies for timely submission of data</vt:lpstr>
      <vt:lpstr>Suggested strategies</vt:lpstr>
      <vt:lpstr>Your input… </vt:lpstr>
      <vt:lpstr>Field of Study completions are low, although growing modestly</vt:lpstr>
      <vt:lpstr>21 colleges awarded a field of study in the last 4 years</vt:lpstr>
      <vt:lpstr>PowerPoint Presentation</vt:lpstr>
      <vt:lpstr>8-week course reporting</vt:lpstr>
      <vt:lpstr>Proposal to Legislative Budget Board (LBB) for 8-week course reporting</vt:lpstr>
      <vt:lpstr>PowerPoint Presentation</vt:lpstr>
      <vt:lpstr>Texas had good progress this year, particularly in 60x30 and overall completions.</vt:lpstr>
      <vt:lpstr>Accelerated progress is needed for some of the targets under the completion goal</vt:lpstr>
      <vt:lpstr>60x30TX regional targets promote regional mobilization and strategy development</vt:lpstr>
      <vt:lpstr>Coordinating Board will work with regions and institutions to roll out targets in AY 2017-2018</vt:lpstr>
      <vt:lpstr>Updates &amp; Priorities for FY2019</vt:lpstr>
      <vt:lpstr>Thank you!  </vt:lpstr>
    </vt:vector>
  </TitlesOfParts>
  <Company>THECB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Collier, Jessica</dc:creator>
  <cp:lastModifiedBy>Humphries, Melissa</cp:lastModifiedBy>
  <cp:revision>209</cp:revision>
  <cp:lastPrinted>2018-07-16T20:31:16Z</cp:lastPrinted>
  <dcterms:created xsi:type="dcterms:W3CDTF">2015-09-21T17:58:58Z</dcterms:created>
  <dcterms:modified xsi:type="dcterms:W3CDTF">2018-07-16T23:21:10Z</dcterms:modified>
</cp:coreProperties>
</file>